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4"/>
  </p:notesMasterIdLst>
  <p:sldIdLst>
    <p:sldId id="462" r:id="rId3"/>
    <p:sldId id="459" r:id="rId4"/>
    <p:sldId id="460" r:id="rId5"/>
    <p:sldId id="492" r:id="rId6"/>
    <p:sldId id="491" r:id="rId7"/>
    <p:sldId id="461" r:id="rId8"/>
    <p:sldId id="504" r:id="rId9"/>
    <p:sldId id="457" r:id="rId10"/>
    <p:sldId id="503" r:id="rId11"/>
    <p:sldId id="480" r:id="rId12"/>
    <p:sldId id="271" r:id="rId13"/>
    <p:sldId id="256" r:id="rId14"/>
    <p:sldId id="510" r:id="rId15"/>
    <p:sldId id="262" r:id="rId16"/>
    <p:sldId id="520" r:id="rId17"/>
    <p:sldId id="518" r:id="rId18"/>
    <p:sldId id="416" r:id="rId19"/>
    <p:sldId id="484" r:id="rId20"/>
    <p:sldId id="502" r:id="rId21"/>
    <p:sldId id="499" r:id="rId22"/>
    <p:sldId id="401" r:id="rId23"/>
    <p:sldId id="505" r:id="rId24"/>
    <p:sldId id="519" r:id="rId25"/>
    <p:sldId id="463" r:id="rId26"/>
    <p:sldId id="511" r:id="rId27"/>
    <p:sldId id="275" r:id="rId28"/>
    <p:sldId id="431" r:id="rId29"/>
    <p:sldId id="260" r:id="rId30"/>
    <p:sldId id="403" r:id="rId31"/>
    <p:sldId id="273" r:id="rId32"/>
    <p:sldId id="257" r:id="rId33"/>
    <p:sldId id="435" r:id="rId34"/>
    <p:sldId id="474" r:id="rId35"/>
    <p:sldId id="507" r:id="rId36"/>
    <p:sldId id="506" r:id="rId37"/>
    <p:sldId id="267" r:id="rId38"/>
    <p:sldId id="464" r:id="rId39"/>
    <p:sldId id="512" r:id="rId40"/>
    <p:sldId id="270" r:id="rId41"/>
    <p:sldId id="274" r:id="rId42"/>
    <p:sldId id="456" r:id="rId43"/>
    <p:sldId id="476" r:id="rId44"/>
    <p:sldId id="465" r:id="rId45"/>
    <p:sldId id="513" r:id="rId46"/>
    <p:sldId id="454" r:id="rId47"/>
    <p:sldId id="481" r:id="rId48"/>
    <p:sldId id="277" r:id="rId49"/>
    <p:sldId id="285" r:id="rId50"/>
    <p:sldId id="281" r:id="rId51"/>
    <p:sldId id="488" r:id="rId52"/>
    <p:sldId id="487" r:id="rId53"/>
    <p:sldId id="466" r:id="rId54"/>
    <p:sldId id="514" r:id="rId55"/>
    <p:sldId id="497" r:id="rId56"/>
    <p:sldId id="498" r:id="rId57"/>
    <p:sldId id="424" r:id="rId58"/>
    <p:sldId id="448" r:id="rId59"/>
    <p:sldId id="423" r:id="rId60"/>
    <p:sldId id="452" r:id="rId61"/>
    <p:sldId id="442" r:id="rId62"/>
    <p:sldId id="449" r:id="rId63"/>
    <p:sldId id="421" r:id="rId64"/>
    <p:sldId id="427" r:id="rId65"/>
    <p:sldId id="428" r:id="rId66"/>
    <p:sldId id="429" r:id="rId67"/>
    <p:sldId id="472" r:id="rId68"/>
    <p:sldId id="467" r:id="rId69"/>
    <p:sldId id="515" r:id="rId70"/>
    <p:sldId id="282" r:id="rId71"/>
    <p:sldId id="411" r:id="rId72"/>
    <p:sldId id="418" r:id="rId73"/>
    <p:sldId id="417" r:id="rId74"/>
    <p:sldId id="475" r:id="rId75"/>
    <p:sldId id="440" r:id="rId76"/>
    <p:sldId id="432" r:id="rId77"/>
    <p:sldId id="489" r:id="rId78"/>
    <p:sldId id="415" r:id="rId79"/>
    <p:sldId id="436" r:id="rId80"/>
    <p:sldId id="479" r:id="rId81"/>
    <p:sldId id="468" r:id="rId82"/>
    <p:sldId id="516" r:id="rId83"/>
    <p:sldId id="478" r:id="rId84"/>
    <p:sldId id="486" r:id="rId85"/>
    <p:sldId id="469" r:id="rId86"/>
    <p:sldId id="517" r:id="rId87"/>
    <p:sldId id="422" r:id="rId88"/>
    <p:sldId id="494" r:id="rId89"/>
    <p:sldId id="414" r:id="rId90"/>
    <p:sldId id="496" r:id="rId91"/>
    <p:sldId id="477" r:id="rId92"/>
    <p:sldId id="48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76213"/>
    <a:srgbClr val="B544C4"/>
    <a:srgbClr val="9A470E"/>
    <a:srgbClr val="B892B4"/>
    <a:srgbClr val="B17ED8"/>
    <a:srgbClr val="1563FF"/>
    <a:srgbClr val="F98007"/>
    <a:srgbClr val="C298C8"/>
    <a:srgbClr val="8D42C6"/>
    <a:srgbClr val="0041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8" autoAdjust="0"/>
    <p:restoredTop sz="94660"/>
  </p:normalViewPr>
  <p:slideViewPr>
    <p:cSldViewPr snapToGrid="0">
      <p:cViewPr varScale="1">
        <p:scale>
          <a:sx n="100" d="100"/>
          <a:sy n="100" d="100"/>
        </p:scale>
        <p:origin x="36" y="3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5BA171-4B52-4C9A-9E5A-1BB9CC0A17E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1E9D4ED-D966-407A-BF3E-B00A1AAF9337}">
      <dgm:prSet phldrT="[Text]" custT="1"/>
      <dgm:spPr>
        <a:solidFill>
          <a:srgbClr val="00B050"/>
        </a:solidFill>
      </dgm:spPr>
      <dgm:t>
        <a:bodyPr/>
        <a:lstStyle/>
        <a:p>
          <a:r>
            <a:rPr lang="en-US" sz="4000" b="1" i="0" dirty="0"/>
            <a:t>Webhook event handler</a:t>
          </a:r>
          <a:endParaRPr lang="en-US" sz="4000" dirty="0"/>
        </a:p>
      </dgm:t>
    </dgm:pt>
    <dgm:pt modelId="{15E0FFF0-11CD-4A0A-A722-498361553ECF}" type="parTrans" cxnId="{55453527-3D94-429E-8EB8-A80661068484}">
      <dgm:prSet/>
      <dgm:spPr/>
      <dgm:t>
        <a:bodyPr/>
        <a:lstStyle/>
        <a:p>
          <a:endParaRPr lang="en-US"/>
        </a:p>
      </dgm:t>
    </dgm:pt>
    <dgm:pt modelId="{7A4CF325-9C89-4E2B-BD12-5B499B7D9484}" type="sibTrans" cxnId="{55453527-3D94-429E-8EB8-A80661068484}">
      <dgm:prSet/>
      <dgm:spPr/>
      <dgm:t>
        <a:bodyPr/>
        <a:lstStyle/>
        <a:p>
          <a:endParaRPr lang="en-US"/>
        </a:p>
      </dgm:t>
    </dgm:pt>
    <dgm:pt modelId="{940BE196-3D07-4D22-8090-8FEC1CE90DAD}">
      <dgm:prSet phldrT="[Text]" custT="1"/>
      <dgm:spPr>
        <a:solidFill>
          <a:schemeClr val="bg1"/>
        </a:solidFill>
      </dgm:spPr>
      <dgm:t>
        <a:bodyPr/>
        <a:lstStyle/>
        <a:p>
          <a:r>
            <a:rPr lang="en-US" sz="2400" b="0" i="0" dirty="0"/>
            <a:t>Configure a webhook event handler to send a request to a specified endpoint when a supported item event occurs.</a:t>
          </a:r>
          <a:endParaRPr lang="en-US" sz="2400" dirty="0"/>
        </a:p>
      </dgm:t>
    </dgm:pt>
    <dgm:pt modelId="{A934D2C4-1CE9-4FC5-A614-AA9C235E6A46}" type="parTrans" cxnId="{60157914-837E-4B5E-BC07-8781EF8AAD25}">
      <dgm:prSet/>
      <dgm:spPr/>
      <dgm:t>
        <a:bodyPr/>
        <a:lstStyle/>
        <a:p>
          <a:endParaRPr lang="en-US"/>
        </a:p>
      </dgm:t>
    </dgm:pt>
    <dgm:pt modelId="{FB562750-BA8D-49E7-8E2C-F73B84293540}" type="sibTrans" cxnId="{60157914-837E-4B5E-BC07-8781EF8AAD25}">
      <dgm:prSet/>
      <dgm:spPr/>
      <dgm:t>
        <a:bodyPr/>
        <a:lstStyle/>
        <a:p>
          <a:endParaRPr lang="en-US"/>
        </a:p>
      </dgm:t>
    </dgm:pt>
    <dgm:pt modelId="{CCFBD670-DB14-49A5-9CDB-8ABF95EAF9C8}">
      <dgm:prSet phldrT="[Text]" custT="1"/>
      <dgm:spPr>
        <a:solidFill>
          <a:srgbClr val="002060"/>
        </a:solidFill>
      </dgm:spPr>
      <dgm:t>
        <a:bodyPr/>
        <a:lstStyle/>
        <a:p>
          <a:r>
            <a:rPr lang="en-US" sz="4000" b="1" i="0" dirty="0"/>
            <a:t>Webhook submit action</a:t>
          </a:r>
          <a:endParaRPr lang="en-US" sz="4000" dirty="0"/>
        </a:p>
      </dgm:t>
    </dgm:pt>
    <dgm:pt modelId="{376E1296-FB46-406C-9537-C30C03FFBE10}" type="parTrans" cxnId="{5E129445-41F7-443D-A6B8-2716F47ED95E}">
      <dgm:prSet/>
      <dgm:spPr/>
      <dgm:t>
        <a:bodyPr/>
        <a:lstStyle/>
        <a:p>
          <a:endParaRPr lang="en-US"/>
        </a:p>
      </dgm:t>
    </dgm:pt>
    <dgm:pt modelId="{FE18E2EA-D451-40E2-AB28-0D23174EAC51}" type="sibTrans" cxnId="{5E129445-41F7-443D-A6B8-2716F47ED95E}">
      <dgm:prSet/>
      <dgm:spPr/>
      <dgm:t>
        <a:bodyPr/>
        <a:lstStyle/>
        <a:p>
          <a:endParaRPr lang="en-US"/>
        </a:p>
      </dgm:t>
    </dgm:pt>
    <dgm:pt modelId="{55EC69DF-CEE2-4608-B007-E5AED113C902}">
      <dgm:prSet phldrT="[Text]" custT="1"/>
      <dgm:spPr>
        <a:solidFill>
          <a:schemeClr val="bg1"/>
        </a:solidFill>
      </dgm:spPr>
      <dgm:t>
        <a:bodyPr/>
        <a:lstStyle/>
        <a:p>
          <a:r>
            <a:rPr lang="en-US" sz="2400" b="0" i="0" dirty="0"/>
            <a:t>A webhook submit action in the approved state of a workflow fires when an </a:t>
          </a:r>
          <a:r>
            <a:rPr lang="en-US" sz="2400" b="1" i="0" u="sng" dirty="0">
              <a:highlight>
                <a:srgbClr val="FFFF00"/>
              </a:highlight>
            </a:rPr>
            <a:t>item</a:t>
          </a:r>
          <a:r>
            <a:rPr lang="en-US" sz="2400" b="0" i="0" dirty="0"/>
            <a:t> using the workflow has moved to the state (e.g., rejected), then webhook sends an HTTP request to a specified endpoint.</a:t>
          </a:r>
          <a:endParaRPr lang="en-US" sz="2400" dirty="0"/>
        </a:p>
      </dgm:t>
    </dgm:pt>
    <dgm:pt modelId="{CA6FB349-522A-4800-AE52-32E254C2EBDD}" type="parTrans" cxnId="{86A39A6C-E5DF-4728-845B-C24A6660373D}">
      <dgm:prSet/>
      <dgm:spPr/>
      <dgm:t>
        <a:bodyPr/>
        <a:lstStyle/>
        <a:p>
          <a:endParaRPr lang="en-US"/>
        </a:p>
      </dgm:t>
    </dgm:pt>
    <dgm:pt modelId="{8E95AE1D-CC83-4AC7-9370-DA282B799989}" type="sibTrans" cxnId="{86A39A6C-E5DF-4728-845B-C24A6660373D}">
      <dgm:prSet/>
      <dgm:spPr/>
      <dgm:t>
        <a:bodyPr/>
        <a:lstStyle/>
        <a:p>
          <a:endParaRPr lang="en-US"/>
        </a:p>
      </dgm:t>
    </dgm:pt>
    <dgm:pt modelId="{9BF06903-59B6-4E0E-8DF4-C8405D46A2E2}">
      <dgm:prSet phldrT="[Text]" custT="1"/>
      <dgm:spPr>
        <a:solidFill>
          <a:srgbClr val="F98007"/>
        </a:solidFill>
      </dgm:spPr>
      <dgm:t>
        <a:bodyPr/>
        <a:lstStyle/>
        <a:p>
          <a:r>
            <a:rPr lang="en-US" sz="4000" b="1" i="0" dirty="0"/>
            <a:t>Webhook validation action</a:t>
          </a:r>
          <a:endParaRPr lang="en-US" sz="4000" dirty="0"/>
        </a:p>
      </dgm:t>
    </dgm:pt>
    <dgm:pt modelId="{73FB3320-C711-4F2B-83B1-1CDF9744D867}" type="parTrans" cxnId="{A53518E7-A435-4ED9-B444-55904DD2B4CD}">
      <dgm:prSet/>
      <dgm:spPr/>
      <dgm:t>
        <a:bodyPr/>
        <a:lstStyle/>
        <a:p>
          <a:endParaRPr lang="en-US"/>
        </a:p>
      </dgm:t>
    </dgm:pt>
    <dgm:pt modelId="{E5DF0FF5-1CDD-4DDA-B6DE-A3C926B07C98}" type="sibTrans" cxnId="{A53518E7-A435-4ED9-B444-55904DD2B4CD}">
      <dgm:prSet/>
      <dgm:spPr/>
      <dgm:t>
        <a:bodyPr/>
        <a:lstStyle/>
        <a:p>
          <a:endParaRPr lang="en-US"/>
        </a:p>
      </dgm:t>
    </dgm:pt>
    <dgm:pt modelId="{5DCD43E4-0844-47CC-80B9-8B52E6100D4F}">
      <dgm:prSet phldrT="[Text]" custT="1"/>
      <dgm:spPr>
        <a:solidFill>
          <a:schemeClr val="bg1"/>
        </a:solidFill>
      </dgm:spPr>
      <dgm:t>
        <a:bodyPr/>
        <a:lstStyle/>
        <a:p>
          <a:r>
            <a:rPr lang="en-US" sz="2400" b="0" i="0" dirty="0"/>
            <a:t>A webhook validation action added to a </a:t>
          </a:r>
          <a:r>
            <a:rPr lang="en-US" sz="2400" b="1" i="0" u="sng" dirty="0">
              <a:highlight>
                <a:srgbClr val="00FF00"/>
              </a:highlight>
            </a:rPr>
            <a:t>command</a:t>
          </a:r>
          <a:r>
            <a:rPr lang="en-US" sz="2400" b="0" i="0" dirty="0"/>
            <a:t> item of a workflow that changes the state from one state to another (in-review to approved) executes when the command executes, the webhook then sends an HTTP request to a specified endpoint to validate if state change (approval) must occur.</a:t>
          </a:r>
          <a:endParaRPr lang="en-US" sz="2400" dirty="0"/>
        </a:p>
      </dgm:t>
    </dgm:pt>
    <dgm:pt modelId="{6D3A4B66-7123-425E-BC71-0C37E5D4BCEE}" type="parTrans" cxnId="{1C78B2F1-F207-4850-B7B8-9116750EECEA}">
      <dgm:prSet/>
      <dgm:spPr/>
      <dgm:t>
        <a:bodyPr/>
        <a:lstStyle/>
        <a:p>
          <a:endParaRPr lang="en-US"/>
        </a:p>
      </dgm:t>
    </dgm:pt>
    <dgm:pt modelId="{DA3FB6CB-28F1-49F6-9A42-D67430ECF6DA}" type="sibTrans" cxnId="{1C78B2F1-F207-4850-B7B8-9116750EECEA}">
      <dgm:prSet/>
      <dgm:spPr/>
      <dgm:t>
        <a:bodyPr/>
        <a:lstStyle/>
        <a:p>
          <a:endParaRPr lang="en-US"/>
        </a:p>
      </dgm:t>
    </dgm:pt>
    <dgm:pt modelId="{87B4AD46-FF1C-4B5E-AA93-5AD4CE7FF181}" type="pres">
      <dgm:prSet presAssocID="{4C5BA171-4B52-4C9A-9E5A-1BB9CC0A17E9}" presName="linear" presStyleCnt="0">
        <dgm:presLayoutVars>
          <dgm:animLvl val="lvl"/>
          <dgm:resizeHandles val="exact"/>
        </dgm:presLayoutVars>
      </dgm:prSet>
      <dgm:spPr/>
    </dgm:pt>
    <dgm:pt modelId="{40CD5627-603F-4337-9FE2-51570E89175A}" type="pres">
      <dgm:prSet presAssocID="{81E9D4ED-D966-407A-BF3E-B00A1AAF9337}" presName="parentText" presStyleLbl="node1" presStyleIdx="0" presStyleCnt="3" custScaleY="103318" custLinFactNeighborY="-5444">
        <dgm:presLayoutVars>
          <dgm:chMax val="0"/>
          <dgm:bulletEnabled val="1"/>
        </dgm:presLayoutVars>
      </dgm:prSet>
      <dgm:spPr/>
    </dgm:pt>
    <dgm:pt modelId="{235FAF58-BF61-429E-B91A-45FBA4C3CC4C}" type="pres">
      <dgm:prSet presAssocID="{81E9D4ED-D966-407A-BF3E-B00A1AAF9337}" presName="childText" presStyleLbl="revTx" presStyleIdx="0" presStyleCnt="3" custScaleY="111711" custLinFactNeighborY="-14174">
        <dgm:presLayoutVars>
          <dgm:bulletEnabled val="1"/>
        </dgm:presLayoutVars>
      </dgm:prSet>
      <dgm:spPr/>
    </dgm:pt>
    <dgm:pt modelId="{93251A9D-2ABC-4233-BD66-2B9FCC38B6BE}" type="pres">
      <dgm:prSet presAssocID="{9BF06903-59B6-4E0E-8DF4-C8405D46A2E2}" presName="parentText" presStyleLbl="node1" presStyleIdx="1" presStyleCnt="3" custScaleY="101927" custLinFactNeighborY="-3496">
        <dgm:presLayoutVars>
          <dgm:chMax val="0"/>
          <dgm:bulletEnabled val="1"/>
        </dgm:presLayoutVars>
      </dgm:prSet>
      <dgm:spPr/>
    </dgm:pt>
    <dgm:pt modelId="{E6A83E6B-EF71-4288-8C9D-5ABA822336E4}" type="pres">
      <dgm:prSet presAssocID="{9BF06903-59B6-4E0E-8DF4-C8405D46A2E2}" presName="childText" presStyleLbl="revTx" presStyleIdx="1" presStyleCnt="3" custScaleY="114043" custLinFactNeighborX="-86" custLinFactNeighborY="-9463">
        <dgm:presLayoutVars>
          <dgm:bulletEnabled val="1"/>
        </dgm:presLayoutVars>
      </dgm:prSet>
      <dgm:spPr/>
    </dgm:pt>
    <dgm:pt modelId="{DB93D33A-CFED-4EFC-813A-2EF6C2DADA8A}" type="pres">
      <dgm:prSet presAssocID="{CCFBD670-DB14-49A5-9CDB-8ABF95EAF9C8}" presName="parentText" presStyleLbl="node1" presStyleIdx="2" presStyleCnt="3" custScaleY="103655" custLinFactNeighborY="887">
        <dgm:presLayoutVars>
          <dgm:chMax val="0"/>
          <dgm:bulletEnabled val="1"/>
        </dgm:presLayoutVars>
      </dgm:prSet>
      <dgm:spPr/>
    </dgm:pt>
    <dgm:pt modelId="{D96EF1DA-E1D1-4316-94F3-81A28AA6FFA3}" type="pres">
      <dgm:prSet presAssocID="{CCFBD670-DB14-49A5-9CDB-8ABF95EAF9C8}" presName="childText" presStyleLbl="revTx" presStyleIdx="2" presStyleCnt="3" custScaleY="129842">
        <dgm:presLayoutVars>
          <dgm:bulletEnabled val="1"/>
        </dgm:presLayoutVars>
      </dgm:prSet>
      <dgm:spPr/>
    </dgm:pt>
  </dgm:ptLst>
  <dgm:cxnLst>
    <dgm:cxn modelId="{60157914-837E-4B5E-BC07-8781EF8AAD25}" srcId="{81E9D4ED-D966-407A-BF3E-B00A1AAF9337}" destId="{940BE196-3D07-4D22-8090-8FEC1CE90DAD}" srcOrd="0" destOrd="0" parTransId="{A934D2C4-1CE9-4FC5-A614-AA9C235E6A46}" sibTransId="{FB562750-BA8D-49E7-8E2C-F73B84293540}"/>
    <dgm:cxn modelId="{55453527-3D94-429E-8EB8-A80661068484}" srcId="{4C5BA171-4B52-4C9A-9E5A-1BB9CC0A17E9}" destId="{81E9D4ED-D966-407A-BF3E-B00A1AAF9337}" srcOrd="0" destOrd="0" parTransId="{15E0FFF0-11CD-4A0A-A722-498361553ECF}" sibTransId="{7A4CF325-9C89-4E2B-BD12-5B499B7D9484}"/>
    <dgm:cxn modelId="{FC40735D-5A49-42B5-A178-ADE7C626608A}" type="presOf" srcId="{5DCD43E4-0844-47CC-80B9-8B52E6100D4F}" destId="{E6A83E6B-EF71-4288-8C9D-5ABA822336E4}" srcOrd="0" destOrd="0" presId="urn:microsoft.com/office/officeart/2005/8/layout/vList2"/>
    <dgm:cxn modelId="{76E45765-B950-4360-8F81-7F67A8E5F611}" type="presOf" srcId="{81E9D4ED-D966-407A-BF3E-B00A1AAF9337}" destId="{40CD5627-603F-4337-9FE2-51570E89175A}" srcOrd="0" destOrd="0" presId="urn:microsoft.com/office/officeart/2005/8/layout/vList2"/>
    <dgm:cxn modelId="{5E129445-41F7-443D-A6B8-2716F47ED95E}" srcId="{4C5BA171-4B52-4C9A-9E5A-1BB9CC0A17E9}" destId="{CCFBD670-DB14-49A5-9CDB-8ABF95EAF9C8}" srcOrd="2" destOrd="0" parTransId="{376E1296-FB46-406C-9537-C30C03FFBE10}" sibTransId="{FE18E2EA-D451-40E2-AB28-0D23174EAC51}"/>
    <dgm:cxn modelId="{86A39A6C-E5DF-4728-845B-C24A6660373D}" srcId="{CCFBD670-DB14-49A5-9CDB-8ABF95EAF9C8}" destId="{55EC69DF-CEE2-4608-B007-E5AED113C902}" srcOrd="0" destOrd="0" parTransId="{CA6FB349-522A-4800-AE52-32E254C2EBDD}" sibTransId="{8E95AE1D-CC83-4AC7-9370-DA282B799989}"/>
    <dgm:cxn modelId="{B7CEBA5A-DD7D-4DBF-B9E3-643F5230D15F}" type="presOf" srcId="{9BF06903-59B6-4E0E-8DF4-C8405D46A2E2}" destId="{93251A9D-2ABC-4233-BD66-2B9FCC38B6BE}" srcOrd="0" destOrd="0" presId="urn:microsoft.com/office/officeart/2005/8/layout/vList2"/>
    <dgm:cxn modelId="{D7BE577E-E6A6-4245-AE65-197D2CB7D962}" type="presOf" srcId="{55EC69DF-CEE2-4608-B007-E5AED113C902}" destId="{D96EF1DA-E1D1-4316-94F3-81A28AA6FFA3}" srcOrd="0" destOrd="0" presId="urn:microsoft.com/office/officeart/2005/8/layout/vList2"/>
    <dgm:cxn modelId="{389ADEA4-F2B2-4334-9A08-3D28203E6B9E}" type="presOf" srcId="{940BE196-3D07-4D22-8090-8FEC1CE90DAD}" destId="{235FAF58-BF61-429E-B91A-45FBA4C3CC4C}" srcOrd="0" destOrd="0" presId="urn:microsoft.com/office/officeart/2005/8/layout/vList2"/>
    <dgm:cxn modelId="{BDD34BB4-E6DC-4E23-B92E-03456B1B244E}" type="presOf" srcId="{4C5BA171-4B52-4C9A-9E5A-1BB9CC0A17E9}" destId="{87B4AD46-FF1C-4B5E-AA93-5AD4CE7FF181}" srcOrd="0" destOrd="0" presId="urn:microsoft.com/office/officeart/2005/8/layout/vList2"/>
    <dgm:cxn modelId="{D9E1E0B9-AA82-415A-9CB8-ADA50B18C690}" type="presOf" srcId="{CCFBD670-DB14-49A5-9CDB-8ABF95EAF9C8}" destId="{DB93D33A-CFED-4EFC-813A-2EF6C2DADA8A}" srcOrd="0" destOrd="0" presId="urn:microsoft.com/office/officeart/2005/8/layout/vList2"/>
    <dgm:cxn modelId="{A53518E7-A435-4ED9-B444-55904DD2B4CD}" srcId="{4C5BA171-4B52-4C9A-9E5A-1BB9CC0A17E9}" destId="{9BF06903-59B6-4E0E-8DF4-C8405D46A2E2}" srcOrd="1" destOrd="0" parTransId="{73FB3320-C711-4F2B-83B1-1CDF9744D867}" sibTransId="{E5DF0FF5-1CDD-4DDA-B6DE-A3C926B07C98}"/>
    <dgm:cxn modelId="{1C78B2F1-F207-4850-B7B8-9116750EECEA}" srcId="{9BF06903-59B6-4E0E-8DF4-C8405D46A2E2}" destId="{5DCD43E4-0844-47CC-80B9-8B52E6100D4F}" srcOrd="0" destOrd="0" parTransId="{6D3A4B66-7123-425E-BC71-0C37E5D4BCEE}" sibTransId="{DA3FB6CB-28F1-49F6-9A42-D67430ECF6DA}"/>
    <dgm:cxn modelId="{7DEF9ECC-69BE-46BF-9804-99B5F9B67679}" type="presParOf" srcId="{87B4AD46-FF1C-4B5E-AA93-5AD4CE7FF181}" destId="{40CD5627-603F-4337-9FE2-51570E89175A}" srcOrd="0" destOrd="0" presId="urn:microsoft.com/office/officeart/2005/8/layout/vList2"/>
    <dgm:cxn modelId="{8E15737D-D4B3-4E26-83C2-727EBD1E2114}" type="presParOf" srcId="{87B4AD46-FF1C-4B5E-AA93-5AD4CE7FF181}" destId="{235FAF58-BF61-429E-B91A-45FBA4C3CC4C}" srcOrd="1" destOrd="0" presId="urn:microsoft.com/office/officeart/2005/8/layout/vList2"/>
    <dgm:cxn modelId="{914A79FA-29DD-4E48-BD28-6D513C5F910A}" type="presParOf" srcId="{87B4AD46-FF1C-4B5E-AA93-5AD4CE7FF181}" destId="{93251A9D-2ABC-4233-BD66-2B9FCC38B6BE}" srcOrd="2" destOrd="0" presId="urn:microsoft.com/office/officeart/2005/8/layout/vList2"/>
    <dgm:cxn modelId="{D3E67739-588E-437A-83AD-501E854C5717}" type="presParOf" srcId="{87B4AD46-FF1C-4B5E-AA93-5AD4CE7FF181}" destId="{E6A83E6B-EF71-4288-8C9D-5ABA822336E4}" srcOrd="3" destOrd="0" presId="urn:microsoft.com/office/officeart/2005/8/layout/vList2"/>
    <dgm:cxn modelId="{B08C7ECB-94DC-45B8-B823-0E0436DF27CD}" type="presParOf" srcId="{87B4AD46-FF1C-4B5E-AA93-5AD4CE7FF181}" destId="{DB93D33A-CFED-4EFC-813A-2EF6C2DADA8A}" srcOrd="4" destOrd="0" presId="urn:microsoft.com/office/officeart/2005/8/layout/vList2"/>
    <dgm:cxn modelId="{2361E7C9-A51F-4911-A7E7-0A447AABFFBE}" type="presParOf" srcId="{87B4AD46-FF1C-4B5E-AA93-5AD4CE7FF181}" destId="{D96EF1DA-E1D1-4316-94F3-81A28AA6FFA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D5627-603F-4337-9FE2-51570E89175A}">
      <dsp:nvSpPr>
        <dsp:cNvPr id="0" name=""/>
        <dsp:cNvSpPr/>
      </dsp:nvSpPr>
      <dsp:spPr>
        <a:xfrm>
          <a:off x="0" y="34515"/>
          <a:ext cx="11071538" cy="778780"/>
        </a:xfrm>
        <a:prstGeom prst="roundRect">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dirty="0"/>
            <a:t>Webhook event handler</a:t>
          </a:r>
          <a:endParaRPr lang="en-US" sz="4000" kern="1200" dirty="0"/>
        </a:p>
      </dsp:txBody>
      <dsp:txXfrm>
        <a:off x="38017" y="72532"/>
        <a:ext cx="10995504" cy="702746"/>
      </dsp:txXfrm>
    </dsp:sp>
    <dsp:sp modelId="{235FAF58-BF61-429E-B91A-45FBA4C3CC4C}">
      <dsp:nvSpPr>
        <dsp:cNvPr id="0" name=""/>
        <dsp:cNvSpPr/>
      </dsp:nvSpPr>
      <dsp:spPr>
        <a:xfrm>
          <a:off x="0" y="740131"/>
          <a:ext cx="11071538" cy="691015"/>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51521"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t>Configure a webhook event handler to send a request to a specified endpoint when a supported item event occurs.</a:t>
          </a:r>
          <a:endParaRPr lang="en-US" sz="2400" kern="1200" dirty="0"/>
        </a:p>
      </dsp:txBody>
      <dsp:txXfrm>
        <a:off x="0" y="740131"/>
        <a:ext cx="11071538" cy="691015"/>
      </dsp:txXfrm>
    </dsp:sp>
    <dsp:sp modelId="{93251A9D-2ABC-4233-BD66-2B9FCC38B6BE}">
      <dsp:nvSpPr>
        <dsp:cNvPr id="0" name=""/>
        <dsp:cNvSpPr/>
      </dsp:nvSpPr>
      <dsp:spPr>
        <a:xfrm>
          <a:off x="0" y="1497138"/>
          <a:ext cx="11071538" cy="768295"/>
        </a:xfrm>
        <a:prstGeom prst="roundRect">
          <a:avLst/>
        </a:prstGeom>
        <a:solidFill>
          <a:srgbClr val="F9800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dirty="0"/>
            <a:t>Webhook validation action</a:t>
          </a:r>
          <a:endParaRPr lang="en-US" sz="4000" kern="1200" dirty="0"/>
        </a:p>
      </dsp:txBody>
      <dsp:txXfrm>
        <a:off x="37505" y="1534643"/>
        <a:ext cx="10996528" cy="693285"/>
      </dsp:txXfrm>
    </dsp:sp>
    <dsp:sp modelId="{E6A83E6B-EF71-4288-8C9D-5ABA822336E4}">
      <dsp:nvSpPr>
        <dsp:cNvPr id="0" name=""/>
        <dsp:cNvSpPr/>
      </dsp:nvSpPr>
      <dsp:spPr>
        <a:xfrm>
          <a:off x="0" y="2234953"/>
          <a:ext cx="11071538" cy="1332498"/>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51521"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t>A webhook validation action added to a </a:t>
          </a:r>
          <a:r>
            <a:rPr lang="en-US" sz="2400" b="1" i="0" u="sng" kern="1200" dirty="0">
              <a:highlight>
                <a:srgbClr val="00FF00"/>
              </a:highlight>
            </a:rPr>
            <a:t>command</a:t>
          </a:r>
          <a:r>
            <a:rPr lang="en-US" sz="2400" b="0" i="0" kern="1200" dirty="0"/>
            <a:t> item of a workflow that changes the state from one state to another (in-review to approved) executes when the command executes, the webhook then sends an HTTP request to a specified endpoint to validate if state change (approval) must occur.</a:t>
          </a:r>
          <a:endParaRPr lang="en-US" sz="2400" kern="1200" dirty="0"/>
        </a:p>
      </dsp:txBody>
      <dsp:txXfrm>
        <a:off x="0" y="2234953"/>
        <a:ext cx="11071538" cy="1332498"/>
      </dsp:txXfrm>
    </dsp:sp>
    <dsp:sp modelId="{DB93D33A-CFED-4EFC-813A-2EF6C2DADA8A}">
      <dsp:nvSpPr>
        <dsp:cNvPr id="0" name=""/>
        <dsp:cNvSpPr/>
      </dsp:nvSpPr>
      <dsp:spPr>
        <a:xfrm>
          <a:off x="0" y="3646706"/>
          <a:ext cx="11071538" cy="781320"/>
        </a:xfrm>
        <a:prstGeom prst="roundRect">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0" kern="1200" dirty="0"/>
            <a:t>Webhook submit action</a:t>
          </a:r>
          <a:endParaRPr lang="en-US" sz="4000" kern="1200" dirty="0"/>
        </a:p>
      </dsp:txBody>
      <dsp:txXfrm>
        <a:off x="38141" y="3684847"/>
        <a:ext cx="10995256" cy="705038"/>
      </dsp:txXfrm>
    </dsp:sp>
    <dsp:sp modelId="{D96EF1DA-E1D1-4316-94F3-81A28AA6FFA3}">
      <dsp:nvSpPr>
        <dsp:cNvPr id="0" name=""/>
        <dsp:cNvSpPr/>
      </dsp:nvSpPr>
      <dsp:spPr>
        <a:xfrm>
          <a:off x="0" y="4420102"/>
          <a:ext cx="11071538" cy="1160133"/>
        </a:xfrm>
        <a:prstGeom prst="rect">
          <a:avLst/>
        </a:prstGeom>
        <a:solidFill>
          <a:schemeClr val="bg1"/>
        </a:solidFill>
        <a:ln>
          <a:noFill/>
        </a:ln>
        <a:effectLst/>
      </dsp:spPr>
      <dsp:style>
        <a:lnRef idx="0">
          <a:scrgbClr r="0" g="0" b="0"/>
        </a:lnRef>
        <a:fillRef idx="0">
          <a:scrgbClr r="0" g="0" b="0"/>
        </a:fillRef>
        <a:effectRef idx="0">
          <a:scrgbClr r="0" g="0" b="0"/>
        </a:effectRef>
        <a:fontRef idx="minor"/>
      </dsp:style>
      <dsp:txBody>
        <a:bodyPr spcFirstLastPara="0" vert="horz" wrap="square" lIns="351521"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b="0" i="0" kern="1200" dirty="0"/>
            <a:t>A webhook submit action in the approved state of a workflow fires when an </a:t>
          </a:r>
          <a:r>
            <a:rPr lang="en-US" sz="2400" b="1" i="0" u="sng" kern="1200" dirty="0">
              <a:highlight>
                <a:srgbClr val="FFFF00"/>
              </a:highlight>
            </a:rPr>
            <a:t>item</a:t>
          </a:r>
          <a:r>
            <a:rPr lang="en-US" sz="2400" b="0" i="0" kern="1200" dirty="0"/>
            <a:t> using the workflow has moved to the state (e.g., rejected), then webhook sends an HTTP request to a specified endpoint.</a:t>
          </a:r>
          <a:endParaRPr lang="en-US" sz="2400" kern="1200" dirty="0"/>
        </a:p>
      </dsp:txBody>
      <dsp:txXfrm>
        <a:off x="0" y="4420102"/>
        <a:ext cx="11071538" cy="116013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3349B1-9EF3-4387-A71E-758B6C0E6A93}"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98808-3E61-4169-973F-62A8B01AC3B0}" type="slidenum">
              <a:rPr lang="en-US" smtClean="0"/>
              <a:t>‹#›</a:t>
            </a:fld>
            <a:endParaRPr lang="en-US"/>
          </a:p>
        </p:txBody>
      </p:sp>
    </p:spTree>
    <p:extLst>
      <p:ext uri="{BB962C8B-B14F-4D97-AF65-F5344CB8AC3E}">
        <p14:creationId xmlns:p14="http://schemas.microsoft.com/office/powerpoint/2010/main" val="3884580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F2C9FC-FF3A-487F-AD8C-7DE1021B99E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4747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F2C9FC-FF3A-487F-AD8C-7DE1021B99E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8395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53E1-E4DF-09CC-CA07-C3ACCE5596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61ADB1-E092-9CA5-7B98-FA8228A486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1E9E33-33DF-07BD-1F6C-44BFDF37C365}"/>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5F4C8FC2-7B08-9FC9-EBA1-FECFFEB1B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07220-B37F-1A59-E9C1-631EA013369E}"/>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2662815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4EFA0-4B2B-6A79-E3D6-AE49C665B1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4A154F-9B43-F3F8-7AF8-BCDFAAE09B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9C3CE-68D5-69A6-8750-914432E603E9}"/>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51AA7D1B-2D8D-8B22-F172-6C3480CE58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8B04-9012-1EB7-AFFA-7B7EF7986A83}"/>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1270229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D9FDD1-CB66-8B01-3024-F495B6A466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D2DAE5-6C73-4F01-4BA6-57B83D13FB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778276-C660-FB8F-1F46-00700CF5FC25}"/>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59672CE6-009B-EC17-374D-E8F3031F4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D9BDF-CA71-749F-6651-46453DB14DF5}"/>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1957113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02742" y="-39801"/>
            <a:ext cx="11386515" cy="75755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AU"/>
              <a:t>- NAVAN</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E59548DB-B4EB-4C5D-A2AC-D32FE4063A8F}" type="datetime1">
              <a:rPr lang="en-US" smtClean="0"/>
              <a:t>10/19/2023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1988944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AU"/>
              <a:t>- NAVAN</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C6409910-84FF-41A1-8E53-80A432116D25}" type="datetime1">
              <a:rPr lang="en-US" smtClean="0"/>
              <a:t>10/19/2023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19801846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0" y="798575"/>
            <a:ext cx="12192000" cy="6059805"/>
          </a:xfrm>
          <a:custGeom>
            <a:avLst/>
            <a:gdLst/>
            <a:ahLst/>
            <a:cxnLst/>
            <a:rect l="l" t="t" r="r" b="b"/>
            <a:pathLst>
              <a:path w="12192000" h="6059805">
                <a:moveTo>
                  <a:pt x="12191999" y="0"/>
                </a:moveTo>
                <a:lnTo>
                  <a:pt x="0" y="0"/>
                </a:lnTo>
                <a:lnTo>
                  <a:pt x="0" y="6059422"/>
                </a:lnTo>
                <a:lnTo>
                  <a:pt x="12191999" y="6059422"/>
                </a:lnTo>
                <a:lnTo>
                  <a:pt x="12191999" y="0"/>
                </a:lnTo>
                <a:close/>
              </a:path>
            </a:pathLst>
          </a:custGeom>
          <a:solidFill>
            <a:srgbClr val="252525"/>
          </a:solidFill>
        </p:spPr>
        <p:txBody>
          <a:bodyPr wrap="square" lIns="0" tIns="0" rIns="0" bIns="0" rtlCol="0"/>
          <a:lstStyle/>
          <a:p>
            <a:endParaRPr/>
          </a:p>
        </p:txBody>
      </p:sp>
      <p:sp>
        <p:nvSpPr>
          <p:cNvPr id="18" name="bg object 18"/>
          <p:cNvSpPr/>
          <p:nvPr/>
        </p:nvSpPr>
        <p:spPr>
          <a:xfrm>
            <a:off x="0" y="795527"/>
            <a:ext cx="12192000" cy="6350"/>
          </a:xfrm>
          <a:custGeom>
            <a:avLst/>
            <a:gdLst/>
            <a:ahLst/>
            <a:cxnLst/>
            <a:rect l="l" t="t" r="r" b="b"/>
            <a:pathLst>
              <a:path w="12192000" h="6350">
                <a:moveTo>
                  <a:pt x="0" y="0"/>
                </a:moveTo>
                <a:lnTo>
                  <a:pt x="0" y="6096"/>
                </a:lnTo>
                <a:lnTo>
                  <a:pt x="12191999" y="6096"/>
                </a:lnTo>
                <a:lnTo>
                  <a:pt x="12191999" y="0"/>
                </a:lnTo>
                <a:lnTo>
                  <a:pt x="0" y="0"/>
                </a:lnTo>
                <a:close/>
              </a:path>
            </a:pathLst>
          </a:custGeom>
          <a:solidFill>
            <a:srgbClr val="FFFFFF"/>
          </a:solidFill>
        </p:spPr>
        <p:txBody>
          <a:bodyPr wrap="square" lIns="0" tIns="0" rIns="0" bIns="0" rtlCol="0"/>
          <a:lstStyle/>
          <a:p>
            <a:endParaRPr/>
          </a:p>
        </p:txBody>
      </p:sp>
      <p:sp>
        <p:nvSpPr>
          <p:cNvPr id="19" name="bg object 19"/>
          <p:cNvSpPr/>
          <p:nvPr/>
        </p:nvSpPr>
        <p:spPr>
          <a:xfrm>
            <a:off x="22859" y="0"/>
            <a:ext cx="5366004" cy="1188720"/>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AU"/>
              <a:t>- NAVAN</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C877F21E-BF1E-4B2B-A137-EA6DF9755358}" type="datetime1">
              <a:rPr lang="en-US" smtClean="0"/>
              <a:t>10/19/2023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157662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9"/>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8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AU"/>
              <a:t>- NAVAN</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6F77B4A-767D-4F29-87DC-2826A2B89485}" type="datetime1">
              <a:rPr lang="en-US" smtClean="0"/>
              <a:t>10/19/2023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69023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AU"/>
              <a:t>- NAVAN</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BD126A96-D713-402E-8930-AF16EEB01A1F}" type="datetime1">
              <a:rPr lang="en-US" smtClean="0"/>
              <a:t>10/19/2023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55198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1AA15-E066-894B-5DB3-BCADA137D7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409A4-438E-18CB-09E9-6F6E853674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E0656-3360-6E06-3565-E84C3F72BC40}"/>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6003DBC9-5A2E-FC50-25BC-5CDE49A2EF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AFD848-A79B-B32E-70FC-A90BBD25878F}"/>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33564843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5686-A502-6577-30C2-7C024268FE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DE9B65-DD53-DD5D-9ACC-1F6052ABEA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4F70D0-D2C9-EA6E-419E-BB35088F744F}"/>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2EAF1278-F8DF-2CE5-E803-5C9B3E49F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41F40-FCA8-BCEC-8D1C-8D1D416E194E}"/>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1519686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9856-EAEF-1726-1813-9329EEF665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FA0C4-310B-F32C-A3A1-9B3A1C8CB5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1A4376-5152-FB63-34DD-9C4F993DB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0CF415-079A-931C-0F49-C91FC1EDA66C}"/>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6" name="Footer Placeholder 5">
            <a:extLst>
              <a:ext uri="{FF2B5EF4-FFF2-40B4-BE49-F238E27FC236}">
                <a16:creationId xmlns:a16="http://schemas.microsoft.com/office/drawing/2014/main" id="{DF8E73A9-763F-6D1F-B8C5-6387F9ECC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019B0-A385-0B69-FE0E-938BC1F496F1}"/>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2436770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5877E-5789-BC5C-6B77-C9BB6BE781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3A5927-BB91-7685-4498-21199DF3F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B095F2-51FC-C11E-856F-BACD69ADA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767F6-1D9D-29B7-1E78-B8A756BF8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8EC0EF-7E83-E120-28CA-73B73475A6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F2742C-F105-5372-165D-7D1D8CE4ADE8}"/>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8" name="Footer Placeholder 7">
            <a:extLst>
              <a:ext uri="{FF2B5EF4-FFF2-40B4-BE49-F238E27FC236}">
                <a16:creationId xmlns:a16="http://schemas.microsoft.com/office/drawing/2014/main" id="{C4EEC43C-14AC-C31D-99E7-F741BCDC6F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488474-F3E3-C8BF-BBF9-DF2A8E022FFA}"/>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41509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16E4-90C4-03CE-C5B2-86352ED9A3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0F4962-743C-71CE-4FC9-FEF17469A032}"/>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4" name="Footer Placeholder 3">
            <a:extLst>
              <a:ext uri="{FF2B5EF4-FFF2-40B4-BE49-F238E27FC236}">
                <a16:creationId xmlns:a16="http://schemas.microsoft.com/office/drawing/2014/main" id="{D228E53B-77C2-2D38-ADC0-67AEB56BE6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B4AE3C-7C13-E787-6914-25B67ABD555E}"/>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392809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F5B514-38B7-A4AB-9444-0127FDF54BF7}"/>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3" name="Footer Placeholder 2">
            <a:extLst>
              <a:ext uri="{FF2B5EF4-FFF2-40B4-BE49-F238E27FC236}">
                <a16:creationId xmlns:a16="http://schemas.microsoft.com/office/drawing/2014/main" id="{F4C8E317-5482-565C-873F-A2E9AB2E39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ECFC88-90E6-D553-5A4A-FA3E71B9BA88}"/>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156489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68C8C-EE36-D426-5D4B-5BA8F0EEA8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DBC041-0384-84F8-179C-A4F078BE9E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03F707-3320-D2BB-C8B2-A7BAE4543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BB5D88-25A6-9C1C-C9AB-C69315CBBBD0}"/>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6" name="Footer Placeholder 5">
            <a:extLst>
              <a:ext uri="{FF2B5EF4-FFF2-40B4-BE49-F238E27FC236}">
                <a16:creationId xmlns:a16="http://schemas.microsoft.com/office/drawing/2014/main" id="{BAB0F4D4-127C-571C-ED03-09E9F39AFA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8DB4BF-9024-E26F-A792-EF3BE3E52796}"/>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62703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2A625-DC48-602F-02A9-F8B1813DF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5C2DE3-2DA2-10AC-C93A-3EDFD200B7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C4EE7F-3712-1269-57B1-143CA0CF0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DEF8D-AB2F-E750-3345-6DE8386CE374}"/>
              </a:ext>
            </a:extLst>
          </p:cNvPr>
          <p:cNvSpPr>
            <a:spLocks noGrp="1"/>
          </p:cNvSpPr>
          <p:nvPr>
            <p:ph type="dt" sz="half" idx="10"/>
          </p:nvPr>
        </p:nvSpPr>
        <p:spPr/>
        <p:txBody>
          <a:bodyPr/>
          <a:lstStyle/>
          <a:p>
            <a:fld id="{1FAD3B89-42A9-40C2-AF68-051AE069B39C}" type="datetimeFigureOut">
              <a:rPr lang="en-US" smtClean="0"/>
              <a:t>10/19/2023</a:t>
            </a:fld>
            <a:endParaRPr lang="en-US"/>
          </a:p>
        </p:txBody>
      </p:sp>
      <p:sp>
        <p:nvSpPr>
          <p:cNvPr id="6" name="Footer Placeholder 5">
            <a:extLst>
              <a:ext uri="{FF2B5EF4-FFF2-40B4-BE49-F238E27FC236}">
                <a16:creationId xmlns:a16="http://schemas.microsoft.com/office/drawing/2014/main" id="{B3BC79F9-D32B-3DF6-57A8-BA2D695C57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ECBB0E-F93F-8074-F192-429A38907392}"/>
              </a:ext>
            </a:extLst>
          </p:cNvPr>
          <p:cNvSpPr>
            <a:spLocks noGrp="1"/>
          </p:cNvSpPr>
          <p:nvPr>
            <p:ph type="sldNum" sz="quarter" idx="12"/>
          </p:nvPr>
        </p:nvSpPr>
        <p:spPr/>
        <p:txBody>
          <a:bodyPr/>
          <a:lstStyle/>
          <a:p>
            <a:fld id="{2E8F3729-30B4-4871-8FCE-03706DB4F032}" type="slidenum">
              <a:rPr lang="en-US" smtClean="0"/>
              <a:t>‹#›</a:t>
            </a:fld>
            <a:endParaRPr lang="en-US"/>
          </a:p>
        </p:txBody>
      </p:sp>
    </p:spTree>
    <p:extLst>
      <p:ext uri="{BB962C8B-B14F-4D97-AF65-F5344CB8AC3E}">
        <p14:creationId xmlns:p14="http://schemas.microsoft.com/office/powerpoint/2010/main" val="3699772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FC4B98-A0AB-4E5C-0E80-1D6D1884D8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F4DCB-E02F-D994-7EA4-1476054D6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4B9F9B-88D2-E2EE-375F-1C4B98E418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AD3B89-42A9-40C2-AF68-051AE069B39C}" type="datetimeFigureOut">
              <a:rPr lang="en-US" smtClean="0"/>
              <a:t>10/19/2023</a:t>
            </a:fld>
            <a:endParaRPr lang="en-US"/>
          </a:p>
        </p:txBody>
      </p:sp>
      <p:sp>
        <p:nvSpPr>
          <p:cNvPr id="5" name="Footer Placeholder 4">
            <a:extLst>
              <a:ext uri="{FF2B5EF4-FFF2-40B4-BE49-F238E27FC236}">
                <a16:creationId xmlns:a16="http://schemas.microsoft.com/office/drawing/2014/main" id="{AC03A950-5EBE-3F4A-5146-8C93247C89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4055472-9FD6-6CEE-7ABF-69D9E56EE6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F3729-30B4-4871-8FCE-03706DB4F032}" type="slidenum">
              <a:rPr lang="en-US" smtClean="0"/>
              <a:t>‹#›</a:t>
            </a:fld>
            <a:endParaRPr lang="en-US"/>
          </a:p>
        </p:txBody>
      </p:sp>
    </p:spTree>
    <p:extLst>
      <p:ext uri="{BB962C8B-B14F-4D97-AF65-F5344CB8AC3E}">
        <p14:creationId xmlns:p14="http://schemas.microsoft.com/office/powerpoint/2010/main" val="636846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1999" cy="6857999"/>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0" y="798575"/>
            <a:ext cx="12192000" cy="6059805"/>
          </a:xfrm>
          <a:custGeom>
            <a:avLst/>
            <a:gdLst/>
            <a:ahLst/>
            <a:cxnLst/>
            <a:rect l="l" t="t" r="r" b="b"/>
            <a:pathLst>
              <a:path w="12192000" h="6059805">
                <a:moveTo>
                  <a:pt x="12191999" y="0"/>
                </a:moveTo>
                <a:lnTo>
                  <a:pt x="0" y="0"/>
                </a:lnTo>
                <a:lnTo>
                  <a:pt x="0" y="6059422"/>
                </a:lnTo>
                <a:lnTo>
                  <a:pt x="12191999" y="6059422"/>
                </a:lnTo>
                <a:lnTo>
                  <a:pt x="12191999" y="0"/>
                </a:lnTo>
                <a:close/>
              </a:path>
            </a:pathLst>
          </a:custGeom>
          <a:solidFill>
            <a:srgbClr val="252525"/>
          </a:solidFill>
        </p:spPr>
        <p:txBody>
          <a:bodyPr wrap="square" lIns="0" tIns="0" rIns="0" bIns="0" rtlCol="0"/>
          <a:lstStyle/>
          <a:p>
            <a:endParaRPr/>
          </a:p>
        </p:txBody>
      </p:sp>
      <p:sp>
        <p:nvSpPr>
          <p:cNvPr id="18" name="bg object 18"/>
          <p:cNvSpPr/>
          <p:nvPr/>
        </p:nvSpPr>
        <p:spPr>
          <a:xfrm>
            <a:off x="0" y="795527"/>
            <a:ext cx="12192000" cy="6350"/>
          </a:xfrm>
          <a:custGeom>
            <a:avLst/>
            <a:gdLst/>
            <a:ahLst/>
            <a:cxnLst/>
            <a:rect l="l" t="t" r="r" b="b"/>
            <a:pathLst>
              <a:path w="12192000" h="6350">
                <a:moveTo>
                  <a:pt x="0" y="0"/>
                </a:moveTo>
                <a:lnTo>
                  <a:pt x="0" y="6096"/>
                </a:lnTo>
                <a:lnTo>
                  <a:pt x="12191999" y="6096"/>
                </a:lnTo>
                <a:lnTo>
                  <a:pt x="12191999" y="0"/>
                </a:lnTo>
                <a:lnTo>
                  <a:pt x="0"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402742" y="-39801"/>
            <a:ext cx="11386515" cy="757555"/>
          </a:xfrm>
          <a:prstGeom prst="rect">
            <a:avLst/>
          </a:prstGeom>
        </p:spPr>
        <p:txBody>
          <a:bodyPr wrap="square" lIns="0" tIns="0" rIns="0" bIns="0">
            <a:spAutoFit/>
          </a:bodyPr>
          <a:lstStyle>
            <a:lvl1pPr>
              <a:defRPr sz="48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563524" y="1925066"/>
            <a:ext cx="8108950" cy="304863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r>
              <a:rPr lang="en-AU"/>
              <a:t>- NAVAN</a:t>
            </a:r>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DAC71FA-FCA4-4343-B399-779A57E80527}" type="datetime1">
              <a:rPr lang="en-US" smtClean="0"/>
              <a:t>10/19/2023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17303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results?search_query=xmcloud" TargetMode="External"/><Relationship Id="rId2" Type="http://schemas.openxmlformats.org/officeDocument/2006/relationships/hyperlink" Target="https://doc.sitecore.com/xmc/en/developers/xm-cloud/index-en.html"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doc.sitecore.com/xmc/en/developers/xm-cloud/sitecore-first-development-workflow.html" TargetMode="External"/><Relationship Id="rId2" Type="http://schemas.openxmlformats.org/officeDocument/2006/relationships/hyperlink" Target="https://doc.sitecore.com/xmc/en/developers/xm-cloud/xm-cloud-terminology.html" TargetMode="External"/><Relationship Id="rId1" Type="http://schemas.openxmlformats.org/officeDocument/2006/relationships/slideLayout" Target="../slideLayouts/slideLayout1.xml"/><Relationship Id="rId5" Type="http://schemas.openxmlformats.org/officeDocument/2006/relationships/hyperlink" Target="https://doc.sitecore.com/xmc/en/developers/xm-cloud/site-collections.html" TargetMode="External"/><Relationship Id="rId4" Type="http://schemas.openxmlformats.org/officeDocument/2006/relationships/hyperlink" Target="https://doc.sitecore.com/xmc/en/developers/xm-cloud/code-first-development-workflow.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6WMzaK-3swI" TargetMode="External"/><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svg"/><Relationship Id="rId10" Type="http://schemas.openxmlformats.org/officeDocument/2006/relationships/hyperlink" Target="https://doc.sitecore.com/xmc/en/developers/xm-cloud/creating-users-in-xm-cloud.html" TargetMode="External"/><Relationship Id="rId4" Type="http://schemas.openxmlformats.org/officeDocument/2006/relationships/image" Target="../media/image13.png"/><Relationship Id="rId9" Type="http://schemas.openxmlformats.org/officeDocument/2006/relationships/image" Target="../media/image18.sv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itecore.com/xmc/en/developers/xm-cloud/assigning-access-rights.html"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doc.sitecore.com/xmc/en/developers/xm-cloud/grouping-of-headless-site-collections-and-sites.html"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hyperlink" Target="https://doc.sitecore.com/xmc/en/developers/xm-cloud/grouping-of-headless-site-collections-and-sites.html" TargetMode="External"/><Relationship Id="rId4" Type="http://schemas.openxmlformats.org/officeDocument/2006/relationships/hyperlink" Target="https://doc.sitecore.com/xmc/en/developers/xm-cloud/site-collec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hyperlink" Target="https://nextjs.org/docs/pages/building-your-application/configuring/environment-variables"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doc.sitecore.com/xmc/en/users/xm-cloud/assign-a-page-design-to-a-template.html" TargetMode="External"/><Relationship Id="rId2" Type="http://schemas.openxmlformats.org/officeDocument/2006/relationships/hyperlink" Target="https://doc.sitecore.com/portal/en/developers/sitecore-cloud-portal/manage-the-access-of-a-team-member.html"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hyperlink" Target="https://doc.sitecore.com/xmc/en/users/xm-cloud/assign-a-page-design-to-a-template.html"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hyperlink" Target="https://doc.sitecore.com/xmc/en/developers/xm-cloud/walkthrough--creating-an-xm-cloud-project-using-the-sitecore-cli.html" TargetMode="External"/><Relationship Id="rId3" Type="http://schemas.openxmlformats.org/officeDocument/2006/relationships/hyperlink" Target="https://doc.sitecore.com/xmc/en/developers/xm-cloud/deploying-xm-cloud.html" TargetMode="External"/><Relationship Id="rId7" Type="http://schemas.openxmlformats.org/officeDocument/2006/relationships/hyperlink" Target="https://doc.sitecore.com/xmc/en/developers/xm-cloud/manage-an-environment.html" TargetMode="External"/><Relationship Id="rId2" Type="http://schemas.openxmlformats.org/officeDocument/2006/relationships/hyperlink" Target="https://doc.sitecore.com/xmc/en/developers/xm-cloud/getting-started-with-xm-cloud.html" TargetMode="External"/><Relationship Id="rId1" Type="http://schemas.openxmlformats.org/officeDocument/2006/relationships/slideLayout" Target="../slideLayouts/slideLayout1.xml"/><Relationship Id="rId6" Type="http://schemas.openxmlformats.org/officeDocument/2006/relationships/hyperlink" Target="https://doc.sitecore.com/xmc/en/developers/xm-cloud/connect-sitecore-pages-to-your-local-xm-cloud-instance.html" TargetMode="External"/><Relationship Id="rId5" Type="http://schemas.openxmlformats.org/officeDocument/2006/relationships/hyperlink" Target="https://doc.sitecore.com/xmc/en/developers/xm-cloud/create-an-xm-cloud-project-from-existing-source-code-in-the-xm-cloud-deploy-app.html" TargetMode="External"/><Relationship Id="rId4" Type="http://schemas.openxmlformats.org/officeDocument/2006/relationships/hyperlink" Target="https://doc.sitecore.com/xmc/en/developers/xm-cloud/xm-cloud-deploy-app.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itecore.com/xmc/en/developers/xm-cloud/walkthrough--creating-an-xm-cloud-project-using-the-sitecore-cli.html" TargetMode="Externa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9.svg"/><Relationship Id="rId5" Type="http://schemas.openxmlformats.org/officeDocument/2006/relationships/image" Target="../media/image12.svg"/><Relationship Id="rId10"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hyperlink" Target="https://www.youtube.com/watch?v=wdyIkUb8uDY&amp;t=345s"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hyperlink" Target="https://doc.sitecore.com/xmc/en/developers/xm-cloud/editing-hosts-and-rendering-hosts.html"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hyperlink" Target="https://doc.sitecore.com/xmc/en/developers/xm-cloud/manage-connections-for-source-control-and-hosting-providers.html" TargetMode="Externa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doc.sitecore.com/xmc/en/developers/xm-cloud/create-an-xm-cloud-project-from-a-starter-template-in-the-xm-cloud-deploy-app.html" TargetMode="External"/><Relationship Id="rId2" Type="http://schemas.openxmlformats.org/officeDocument/2006/relationships/hyperlink" Target="https://doc.sitecore.com/xmc/en/developers/xm-cloud/create-an-xm-cloud-project-from-existing-source-code-in-the-xm-cloud-deploy-app.html" TargetMode="External"/><Relationship Id="rId1" Type="http://schemas.openxmlformats.org/officeDocument/2006/relationships/slideLayout" Target="../slideLayouts/slideLayout1.xml"/><Relationship Id="rId4" Type="http://schemas.openxmlformats.org/officeDocument/2006/relationships/hyperlink" Target="https://doc.sitecore.com/xmc/en/developers/xm-cloud/manage-connections-for-source-control-and-hosting-providers.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hyperlink" Target="https://doc.sitecore.com/xmc/en/developers/xm-cloud/manage-connections-for-source-control-and-hosting-providers.html" TargetMode="External"/><Relationship Id="rId5" Type="http://schemas.openxmlformats.org/officeDocument/2006/relationships/image" Target="../media/image53.sv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hyperlink" Target="https://doc.sitecore.com/xmc/en/developers/xm-cloud/page-designs.html" TargetMode="External"/><Relationship Id="rId13" Type="http://schemas.openxmlformats.org/officeDocument/2006/relationships/hyperlink" Target="https://doc.sitecore.com/xmc/en/developers/xm-cloud/use-the-component-wizard-to-create-a-custom-rendering.html" TargetMode="External"/><Relationship Id="rId3" Type="http://schemas.openxmlformats.org/officeDocument/2006/relationships/hyperlink" Target="https://doc.sitecore.com/xmc/en/developers/xm-cloud/walkthrough--registering-an-external-react-component.html" TargetMode="External"/><Relationship Id="rId7" Type="http://schemas.openxmlformats.org/officeDocument/2006/relationships/hyperlink" Target="https://doc.sitecore.com/xmc/en/developers/xm-cloud/set-placeholder-restrictions.html" TargetMode="External"/><Relationship Id="rId12" Type="http://schemas.openxmlformats.org/officeDocument/2006/relationships/hyperlink" Target="https://doc.sitecore.com/xmc/en/developers/xm-cloud/create-and-assign-a-page-design-in-the-content-editor.html" TargetMode="External"/><Relationship Id="rId2" Type="http://schemas.openxmlformats.org/officeDocument/2006/relationships/hyperlink" Target="https://sitecore.cdpknowledgehub.com/docs/test-duration-ss" TargetMode="External"/><Relationship Id="rId1" Type="http://schemas.openxmlformats.org/officeDocument/2006/relationships/slideLayout" Target="../slideLayouts/slideLayout1.xml"/><Relationship Id="rId6" Type="http://schemas.openxmlformats.org/officeDocument/2006/relationships/hyperlink" Target="https://doc.sitecore.com/cdp/en/developers/sitecore-customer-data-platform--data-model-2-1/authentication-for-the-sitecore-cdp-rest-apis.html" TargetMode="External"/><Relationship Id="rId11" Type="http://schemas.openxmlformats.org/officeDocument/2006/relationships/hyperlink" Target="https://doc.sitecore.com/cdp/en/developers/sitecore-customer-data-platform--data-model-2-1/sitecore-cdp-guest-data-model-functions-rest-api.html" TargetMode="External"/><Relationship Id="rId5" Type="http://schemas.openxmlformats.org/officeDocument/2006/relationships/hyperlink" Target="https://doc.sitecore.com/xmc/en/users/xm-cloud/renderings-and-rendering-variants.html" TargetMode="External"/><Relationship Id="rId10" Type="http://schemas.openxmlformats.org/officeDocument/2006/relationships/hyperlink" Target="https://doc.sitecore.com/cdp/en/developers/sitecore-customer-data-platform--data-model-2-1/use-the-locate-guests-function-in-sitecore-cdp-rest-api.html" TargetMode="External"/><Relationship Id="rId4" Type="http://schemas.openxmlformats.org/officeDocument/2006/relationships/hyperlink" Target="https://doc.sitecore.com/xmc/en/users/xm-cloud/building-components.html" TargetMode="External"/><Relationship Id="rId9" Type="http://schemas.openxmlformats.org/officeDocument/2006/relationships/hyperlink" Target="https://doc.sitecore.com/xmc/en/developers/xm-cloud/create-and-change-a-partial-design.html" TargetMode="External"/><Relationship Id="rId14" Type="http://schemas.openxmlformats.org/officeDocument/2006/relationships/hyperlink" Target="https://doc.sitecore.com/xmc/en/developers/xm-cloud/copy-and-customize-a-rendering.html"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hyperlink" Target="https://doc.sitecore.com/xmc/en/developers/xm-cloud/walkthrough--registering-an-external-react-component.html" TargetMode="External"/><Relationship Id="rId1" Type="http://schemas.openxmlformats.org/officeDocument/2006/relationships/slideLayout" Target="../slideLayouts/slideLayout1.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42.xml.rels><?xml version="1.0" encoding="UTF-8" standalone="yes"?>
<Relationships xmlns="http://schemas.openxmlformats.org/package/2006/relationships"><Relationship Id="rId2" Type="http://schemas.openxmlformats.org/officeDocument/2006/relationships/hyperlink" Target="https://doc.sitecore.com/xmc/en/developers/xm-cloud/walkthrough--registering-an-external-react-component.html"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hyperlink" Target="https://doc.sitecore.com/xmc/en/developers/xm-cloud/the-cli-serialization-command.html#the-watch-subcommand" TargetMode="External"/><Relationship Id="rId3" Type="http://schemas.openxmlformats.org/officeDocument/2006/relationships/hyperlink" Target="https://doc.sitecore.com/xmc/en/developers/xm-cloud/sitecore-content-serialization.html" TargetMode="External"/><Relationship Id="rId7" Type="http://schemas.openxmlformats.org/officeDocument/2006/relationships/hyperlink" Target="https://doc.sitecore.com/xmc/en/developers/xm-cloud/create-and-install-a-sitecore-content-serialization-package.html" TargetMode="External"/><Relationship Id="rId2" Type="http://schemas.openxmlformats.org/officeDocument/2006/relationships/hyperlink" Target="https://sitecore.cdpknowledgehub.com/docs/testing-capabilities-within-the-boxever-app" TargetMode="External"/><Relationship Id="rId1" Type="http://schemas.openxmlformats.org/officeDocument/2006/relationships/slideLayout" Target="../slideLayouts/slideLayout1.xml"/><Relationship Id="rId6" Type="http://schemas.openxmlformats.org/officeDocument/2006/relationships/hyperlink" Target="https://doc.sitecore.com/xmc/en/developers/xm-cloud/sitecore-content-serialization-configuration-reference.html" TargetMode="External"/><Relationship Id="rId5" Type="http://schemas.openxmlformats.org/officeDocument/2006/relationships/hyperlink" Target="https://doc.sitecore.com/xmc/en/developers/xm-cloud/configure-excluded-fields.html" TargetMode="External"/><Relationship Id="rId4" Type="http://schemas.openxmlformats.org/officeDocument/2006/relationships/hyperlink" Target="https://doc.sitecore.com/xmc/en/developers/xm-cloud/connect-sitecore-pages-to-your-local-xm-cloud-instance.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hyperlink" Target="https://doc.sitecore.com/xmc/en/developers/xm-cloud/connect-xm-cloud-pages-to-your-local-xm-cloud-instance.html"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itecore.com/xmc/en/developers/xm-cloud/connect-xm-cloud-pages-to-your-local-xm-cloud-instance.html" TargetMode="External"/><Relationship Id="rId2" Type="http://schemas.openxmlformats.org/officeDocument/2006/relationships/hyperlink" Target="https://pages.sitecorecloud.i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itecore.com/xmc/en/developers/xm-cloud/walkthrough--setting-up-your-full-stack-xm-cloud-local-development-environment.html" TargetMode="External"/><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hyperlink" Target="https://doc.sitecore.com/xmc/en/developers/xm-cloud/log-in-to-a-sitecore-instance-with-sitecore-command-line-interface.html" TargetMode="External"/></Relationships>
</file>

<file path=ppt/slides/_rels/slide48.xml.rels><?xml version="1.0" encoding="UTF-8" standalone="yes"?>
<Relationships xmlns="http://schemas.openxmlformats.org/package/2006/relationships"><Relationship Id="rId2" Type="http://schemas.openxmlformats.org/officeDocument/2006/relationships/hyperlink" Target="https://doc.sitecore.com/xmc/en/developers/xm-cloud/the-cli-connect-command.html" TargetMode="Externa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hyperlink" Target="https://doc.sitecore.com/xmc/en/developers/xm-cloud/the-cloud-environment-command.html"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kryterion.my.site.com/support/s/contactsupport?language=en_US"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doc.sitecore.com/portal/en/developers/sitecore-cloud-portal/manage-the-access-of-a-team-member.html" TargetMode="External"/><Relationship Id="rId2" Type="http://schemas.openxmlformats.org/officeDocument/2006/relationships/hyperlink" Target="https://doc.sitecore.com/xp/en/developers/101/developer-tools/sitecore-content-serialization-configuration-reference.html"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doc.sitecore.com/xmc/en/developers/xm-cloud/sitecore-experience-edge-for-xm.html" TargetMode="External"/><Relationship Id="rId2" Type="http://schemas.openxmlformats.org/officeDocument/2006/relationships/hyperlink" Target="https://sitecore.cdpknowledgehub.com/docs/testing-capabilities-within-the-boxever-app" TargetMode="External"/><Relationship Id="rId1" Type="http://schemas.openxmlformats.org/officeDocument/2006/relationships/slideLayout" Target="../slideLayouts/slideLayout1.xml"/><Relationship Id="rId6" Type="http://schemas.openxmlformats.org/officeDocument/2006/relationships/hyperlink" Target="https://doc.sitecore.com/cdp/en/users/sitecore-cdp/introduction-to-audience-sync-templates-in-sitecore-cdp.html" TargetMode="External"/><Relationship Id="rId5" Type="http://schemas.openxmlformats.org/officeDocument/2006/relationships/hyperlink" Target="https://doc.sitecore.com/xmc/en/developers/xm-cloud/webhooks.html" TargetMode="External"/><Relationship Id="rId4" Type="http://schemas.openxmlformats.org/officeDocument/2006/relationships/hyperlink" Target="https://doc.sitecore.com/xmc/en/developers/xm-cloud/sitecore-authoring-and-management-graphql-api.html" TargetMode="Externa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s://doc.sitecore.com/xmc/en/developers/xm-cloud/webhooks.html" TargetMode="Externa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hyperlink" Target="https://doc.sitecore.com/xmc/en/developers/xm-cloud/admin-api.htm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hyperlink" Target="https://doc.sitecore.com/xmc/en/developers/xm-cloud/generate-an-edge-api-key.html" TargetMode="Externa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doc.sitecore.com/xmc/en/developers/xm-cloud/manage-client-credentials-for-an-xm-cloud-organization-or-environment.html" TargetMode="External"/><Relationship Id="rId2" Type="http://schemas.openxmlformats.org/officeDocument/2006/relationships/hyperlink" Target="https://doc.sitecore.com/xp/en/developers/101/developer-tools/token-api.html"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doc.sitecore.com/xp/en/developers/hd/21/sitecore-headless-development/create-the-api-key.html" TargetMode="External"/><Relationship Id="rId2" Type="http://schemas.openxmlformats.org/officeDocument/2006/relationships/hyperlink" Target="https://doc.sitecore.com/xmc/en/developers/xm-cloud/set-up-the-graphql-playgrounds-to-test-published-content.html" TargetMode="Externa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hyperlink" Target="https://github.com/sitecorelabs/xmcloud-foundation-head/blob/main/src/sxastarter/.env" TargetMode="External"/><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hyperlink" Target="https://doc.sitecore.com/xmc/en/developers/xm-cloud/walkthrough--connecting-the-next-js-application-directly-to-the-experience-edge-endpoint.html" TargetMode="External"/><Relationship Id="rId5" Type="http://schemas.openxmlformats.org/officeDocument/2006/relationships/hyperlink" Target="https://www.youtube.com/watch?v=wdyIkUb8uDY&amp;t=623s" TargetMode="External"/><Relationship Id="rId4" Type="http://schemas.openxmlformats.org/officeDocument/2006/relationships/hyperlink" Target="https://edge.sitecorecloud.io/api/graphql/" TargetMode="External"/></Relationships>
</file>

<file path=ppt/slides/_rels/slide62.xml.rels><?xml version="1.0" encoding="UTF-8" standalone="yes"?>
<Relationships xmlns="http://schemas.openxmlformats.org/package/2006/relationships"><Relationship Id="rId2" Type="http://schemas.openxmlformats.org/officeDocument/2006/relationships/hyperlink" Target="https://xmclouddeploy-api.sitecorecloud.io/swagger/index.html" TargetMode="Externa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hyperlink" Target="https://doc.sitecore.com/xmc/en/developers/xm-cloud/query-examples-for-management-operations.html" TargetMode="Externa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hyperlink" Target="https://doc.sitecore.com/xmc/en/developers/xm-cloud/query-examples-for-authoring-operations.html" TargetMode="Externa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hyperlink" Target="https://doc.sitecore.com/xmc/en/developers/xm-cloud/query-examples.html" TargetMode="Externa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8" Type="http://schemas.openxmlformats.org/officeDocument/2006/relationships/hyperlink" Target="https://doc.sitecore.com/xmc/en/developers/xm-cloud/publishing-to-experience-edge.html" TargetMode="External"/><Relationship Id="rId3" Type="http://schemas.openxmlformats.org/officeDocument/2006/relationships/hyperlink" Target="https://doc.sitecore.com/xmc/en/users/xm-cloud/building-components.html" TargetMode="External"/><Relationship Id="rId7" Type="http://schemas.openxmlformats.org/officeDocument/2006/relationships/hyperlink" Target="https://doc.sitecore.com/xmc/en/developers/xm-cloud/grid.html" TargetMode="External"/><Relationship Id="rId2" Type="http://schemas.openxmlformats.org/officeDocument/2006/relationships/hyperlink" Target="https://sitecore.cdpknowledgehub.com/docs/testing-capabilities-within-the-boxever-app" TargetMode="External"/><Relationship Id="rId1" Type="http://schemas.openxmlformats.org/officeDocument/2006/relationships/slideLayout" Target="../slideLayouts/slideLayout1.xml"/><Relationship Id="rId6" Type="http://schemas.openxmlformats.org/officeDocument/2006/relationships/hyperlink" Target="https://doc.sitecore.com/xmc/en/developers/xm-cloud/data-sources.html" TargetMode="External"/><Relationship Id="rId5" Type="http://schemas.openxmlformats.org/officeDocument/2006/relationships/hyperlink" Target="https://doc.sitecore.com/xmc/en/developers/xm-cloud/components.html" TargetMode="External"/><Relationship Id="rId4" Type="http://schemas.openxmlformats.org/officeDocument/2006/relationships/hyperlink" Target="https://doc.sitecore.com/xmc/en/users/xm-cloud/pages.html" TargetMode="External"/><Relationship Id="rId9" Type="http://schemas.openxmlformats.org/officeDocument/2006/relationships/hyperlink" Target="https://doc.sitecore.com/xmc/en/developers/xm-cloud/add-and-configure-a-device.htm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ages.sitecorecloud.io/" TargetMode="External"/><Relationship Id="rId2" Type="http://schemas.openxmlformats.org/officeDocument/2006/relationships/hyperlink" Target="https://portal.sitecorecloud.io/" TargetMode="External"/><Relationship Id="rId1" Type="http://schemas.openxmlformats.org/officeDocument/2006/relationships/slideLayout" Target="../slideLayouts/slideLayout1.xml"/><Relationship Id="rId5" Type="http://schemas.openxmlformats.org/officeDocument/2006/relationships/hyperlink" Target="https://components.sitecorecloud.io/" TargetMode="External"/><Relationship Id="rId4" Type="http://schemas.openxmlformats.org/officeDocument/2006/relationships/hyperlink" Target="https://deploy.sitecorecloud.io/"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hyperlink" Target="https://doc.sitecore.com/xmc/en/users/xm-cloud/publishing-in-xm-cloud.html" TargetMode="External"/></Relationships>
</file>

<file path=ppt/slides/_rels/slide72.xml.rels><?xml version="1.0" encoding="UTF-8" standalone="yes"?>
<Relationships xmlns="http://schemas.openxmlformats.org/package/2006/relationships"><Relationship Id="rId2" Type="http://schemas.openxmlformats.org/officeDocument/2006/relationships/hyperlink" Target="https://doc.sitecore.com/xmc/en/developers/xm-cloud/the-publishing-process.html" TargetMode="Externa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hyperlink" Target="https://doc.sitecore.com/xmc/en/developers/xm-cloud/the-publishing-process.html" TargetMode="External"/><Relationship Id="rId1" Type="http://schemas.openxmlformats.org/officeDocument/2006/relationships/slideLayout" Target="../slideLayouts/slideLayout1.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74.xml.rels><?xml version="1.0" encoding="UTF-8" standalone="yes"?>
<Relationships xmlns="http://schemas.openxmlformats.org/package/2006/relationships"><Relationship Id="rId2" Type="http://schemas.openxmlformats.org/officeDocument/2006/relationships/hyperlink" Target="https://doc.sitecore.com/xmc/en/developers/xm-cloud/walkthrough--configure-your-renderings-to-use-dynamic-placeholders.html" TargetMode="Externa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hyperlink" Target="https://www.youtube.com/watch?v=roCDkTUDWfk" TargetMode="External"/></Relationships>
</file>

<file path=ppt/slides/_rels/slide7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1.svg"/><Relationship Id="rId7" Type="http://schemas.openxmlformats.org/officeDocument/2006/relationships/image" Target="../media/image86.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 Id="rId9" Type="http://schemas.openxmlformats.org/officeDocument/2006/relationships/image" Target="../media/image88.svg"/></Relationships>
</file>

<file path=ppt/slides/_rels/slide77.xml.rels><?xml version="1.0" encoding="UTF-8" standalone="yes"?>
<Relationships xmlns="http://schemas.openxmlformats.org/package/2006/relationships"><Relationship Id="rId2" Type="http://schemas.openxmlformats.org/officeDocument/2006/relationships/hyperlink" Target="https://doc.sitecore.com/xmc/en/users/xm-cloud/staging-and-publishing-components.htm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zfD6oaifp_g" TargetMode="Externa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hyperlink" Target="https://doc.sitecore.com/xmc/en/developers/xm-cloud/add-and-configure-devices-in-pages.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learning.sitecore.com/learn/course/1253/play/1896:710/study-guide-xm-cloud-developer-certification-exam" TargetMode="Externa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8" Type="http://schemas.openxmlformats.org/officeDocument/2006/relationships/hyperlink" Target="https://doc.sitecore.com/xmc/en/developers/xm-cloud/the-access-rights.html" TargetMode="External"/><Relationship Id="rId3" Type="http://schemas.openxmlformats.org/officeDocument/2006/relationships/hyperlink" Target="https://doc.sitecore.com/portal/en/developers/sitecore-cloud-portal/portal-administration.html" TargetMode="External"/><Relationship Id="rId7" Type="http://schemas.openxmlformats.org/officeDocument/2006/relationships/hyperlink" Target="https://doc.sitecore.com/xmc/en/developers/xm-cloud/the-security-roles.html" TargetMode="External"/><Relationship Id="rId2" Type="http://schemas.openxmlformats.org/officeDocument/2006/relationships/hyperlink" Target="https://sitecore.cdpknowledgehub.com/docs/testing-capabilities-within-the-boxever-app" TargetMode="External"/><Relationship Id="rId1" Type="http://schemas.openxmlformats.org/officeDocument/2006/relationships/slideLayout" Target="../slideLayouts/slideLayout1.xml"/><Relationship Id="rId6" Type="http://schemas.openxmlformats.org/officeDocument/2006/relationships/hyperlink" Target="https://doc.sitecore.com/xmc/en/developers/xm-cloud/create-and-set-up-a-role.html" TargetMode="External"/><Relationship Id="rId5" Type="http://schemas.openxmlformats.org/officeDocument/2006/relationships/hyperlink" Target="https://doc.sitecore.com/xmc/en/developers/xm-cloud/users,-roles,-and-domains.html" TargetMode="External"/><Relationship Id="rId4" Type="http://schemas.openxmlformats.org/officeDocument/2006/relationships/hyperlink" Target="https://doc.sitecore.com/xmc/en/developers/xm-cloud/user-security.html"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0.svg"/><Relationship Id="rId7" Type="http://schemas.openxmlformats.org/officeDocument/2006/relationships/hyperlink" Target="https://doc.sitecore.com/xmc/en/developers/xm-cloud/the-access-rights.html" TargetMode="External"/><Relationship Id="rId2" Type="http://schemas.openxmlformats.org/officeDocument/2006/relationships/image" Target="../media/image89.png"/><Relationship Id="rId1" Type="http://schemas.openxmlformats.org/officeDocument/2006/relationships/slideLayout" Target="../slideLayouts/slideLayout1.xml"/><Relationship Id="rId6" Type="http://schemas.openxmlformats.org/officeDocument/2006/relationships/hyperlink" Target="https://doc.sitecore.com/xmc/en/developers/xm-cloud/assigning-access-rights.html" TargetMode="External"/><Relationship Id="rId5" Type="http://schemas.openxmlformats.org/officeDocument/2006/relationships/image" Target="../media/image92.sv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2" Type="http://schemas.openxmlformats.org/officeDocument/2006/relationships/hyperlink" Target="https://doc.sitecore.com/xmc/en/developers/xm-cloud/assign-access-rights-to-a-security-account.html" TargetMode="Externa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8" Type="http://schemas.openxmlformats.org/officeDocument/2006/relationships/hyperlink" Target="https://doc.sitecore.com/xmc/en/developers/xm-cloud/the-experience-edge-schema.html" TargetMode="External"/><Relationship Id="rId3" Type="http://schemas.openxmlformats.org/officeDocument/2006/relationships/hyperlink" Target="https://doc.sitecore.com/xmc/en/developers/xm-cloud/data-templates-733367.html" TargetMode="External"/><Relationship Id="rId7" Type="http://schemas.openxmlformats.org/officeDocument/2006/relationships/hyperlink" Target="https://doc.sitecore.com/xmc/en/developers/xm-cloud/add-a-language-version-to-an-sxa-site.html" TargetMode="External"/><Relationship Id="rId2" Type="http://schemas.openxmlformats.org/officeDocument/2006/relationships/hyperlink" Target="https://sitecore.cdpknowledgehub.com/docs/testing-capabilities-within-the-boxever-app" TargetMode="External"/><Relationship Id="rId1" Type="http://schemas.openxmlformats.org/officeDocument/2006/relationships/slideLayout" Target="../slideLayouts/slideLayout1.xml"/><Relationship Id="rId6" Type="http://schemas.openxmlformats.org/officeDocument/2006/relationships/hyperlink" Target="https://doc.sitecore.com/xmc/en/developers/xm-cloud/admin-api.html" TargetMode="External"/><Relationship Id="rId5" Type="http://schemas.openxmlformats.org/officeDocument/2006/relationships/hyperlink" Target="https://doc.sitecore.com/xmc/en/developers/xm-cloud/insert-options.html" TargetMode="External"/><Relationship Id="rId4" Type="http://schemas.openxmlformats.org/officeDocument/2006/relationships/hyperlink" Target="https://doc.sitecore.com/xmc/en/developers/xm-cloud/standard-values.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hyperlink" Target="https://doc.sitecore.com/xmc/en/developers/xm-cloud/add-a-language-version-to-an-sxa-site.html" TargetMode="Externa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hyperlink" Target="https://doc.sitecore.com/xmc/en/developers/xm-cloud/admin-api.html" TargetMode="Externa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doc.sitecore.com/xmc/en/developers/xm-cloud/remove-a-site-collection-or-a-site.html" TargetMode="External"/><Relationship Id="rId2" Type="http://schemas.openxmlformats.org/officeDocument/2006/relationships/hyperlink" Target="https://doc.sitecore.com/xp/en/developers/sxa/17/sitecore-experience-accelerator/set-placeholder-restrictions.html" TargetMode="External"/><Relationship Id="rId1" Type="http://schemas.openxmlformats.org/officeDocument/2006/relationships/slideLayout" Target="../slideLayouts/slideLayout1.xml"/><Relationship Id="rId5" Type="http://schemas.openxmlformats.org/officeDocument/2006/relationships/hyperlink" Target="https://doc.sitecore.com/xmc/en/developers/xm-cloud/the-cloud-environment-command.html" TargetMode="External"/><Relationship Id="rId4" Type="http://schemas.openxmlformats.org/officeDocument/2006/relationships/hyperlink" Target="https://doc.sitecore.com/xmc/en/developers/xm-cloud/the-deployment-log.html"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learning.sitecore.com/learn/course/1253/play/1896:710/study-guide-xm-cloud-developer-certification-exam" TargetMode="Externa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sv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94.png"/><Relationship Id="rId5" Type="http://schemas.openxmlformats.org/officeDocument/2006/relationships/image" Target="../media/image4.jpe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09213" y="-45539"/>
            <a:ext cx="11386515" cy="3095656"/>
          </a:xfrm>
          <a:prstGeom prst="rect">
            <a:avLst/>
          </a:prstGeom>
        </p:spPr>
        <p:txBody>
          <a:bodyPr vert="horz" wrap="square" lIns="0" tIns="12700" rIns="0" bIns="0" rtlCol="0">
            <a:spAutoFit/>
          </a:bodyPr>
          <a:lstStyle/>
          <a:p>
            <a:pPr algn="ctr">
              <a:lnSpc>
                <a:spcPct val="150000"/>
              </a:lnSpc>
              <a:spcBef>
                <a:spcPts val="3250"/>
              </a:spcBef>
            </a:pPr>
            <a:r>
              <a:rPr lang="en-US" sz="4800" spc="-300" dirty="0"/>
              <a:t>Sitecore XM Cloud Developer Certification Crash-Course</a:t>
            </a:r>
            <a:br>
              <a:rPr lang="en-US" sz="6000" spc="-300" dirty="0"/>
            </a:br>
            <a:r>
              <a:rPr lang="en-US" sz="2000" spc="-300" dirty="0">
                <a:solidFill>
                  <a:srgbClr val="28DFF8"/>
                </a:solidFill>
                <a:latin typeface="Algerian" panose="04020705040A02060702" pitchFamily="82" charset="0"/>
              </a:rPr>
              <a:t>Stoneman   to   Superman</a:t>
            </a:r>
            <a:br>
              <a:rPr lang="en-US" sz="2000" spc="-300" dirty="0"/>
            </a:br>
            <a:endParaRPr sz="2000" spc="-85" dirty="0"/>
          </a:p>
        </p:txBody>
      </p:sp>
      <p:sp>
        <p:nvSpPr>
          <p:cNvPr id="2" name="Footer Placeholder 1">
            <a:extLst>
              <a:ext uri="{FF2B5EF4-FFF2-40B4-BE49-F238E27FC236}">
                <a16:creationId xmlns:a16="http://schemas.microsoft.com/office/drawing/2014/main" id="{D2D2A055-77B8-47C9-94ED-13094D747B67}"/>
              </a:ext>
            </a:extLst>
          </p:cNvPr>
          <p:cNvSpPr>
            <a:spLocks noGrp="1"/>
          </p:cNvSpPr>
          <p:nvPr>
            <p:ph type="ftr" sz="quarter" idx="5"/>
          </p:nvPr>
        </p:nvSpPr>
        <p:spPr>
          <a:xfrm>
            <a:off x="4145280" y="6377940"/>
            <a:ext cx="3362119" cy="3429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F0"/>
                </a:solidFill>
                <a:effectLst/>
                <a:uLnTx/>
                <a:uFillTx/>
                <a:latin typeface="Calibri"/>
                <a:ea typeface="+mn-ea"/>
                <a:cs typeface="+mn-cs"/>
              </a:rPr>
              <a:t>- NAVAN</a:t>
            </a:r>
          </a:p>
        </p:txBody>
      </p:sp>
      <p:cxnSp>
        <p:nvCxnSpPr>
          <p:cNvPr id="5" name="Straight Connector 4"/>
          <p:cNvCxnSpPr/>
          <p:nvPr/>
        </p:nvCxnSpPr>
        <p:spPr>
          <a:xfrm>
            <a:off x="2209800" y="4125286"/>
            <a:ext cx="7315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918A1E20-A628-46D9-B299-F5DA25616D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1137407"/>
            <a:ext cx="3959370" cy="5638800"/>
          </a:xfrm>
          <a:prstGeom prst="rect">
            <a:avLst/>
          </a:prstGeom>
        </p:spPr>
      </p:pic>
      <p:pic>
        <p:nvPicPr>
          <p:cNvPr id="10" name="Picture 9" descr="A person wearing a garment&#10;&#10;Description automatically generated with medium confidence">
            <a:extLst>
              <a:ext uri="{FF2B5EF4-FFF2-40B4-BE49-F238E27FC236}">
                <a16:creationId xmlns:a16="http://schemas.microsoft.com/office/drawing/2014/main" id="{B8CFB2EB-B8A7-4EF3-BCB1-3B141506D3E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3170" y="1113567"/>
            <a:ext cx="4346430" cy="5638800"/>
          </a:xfrm>
          <a:prstGeom prst="rect">
            <a:avLst/>
          </a:prstGeom>
        </p:spPr>
      </p:pic>
      <p:pic>
        <p:nvPicPr>
          <p:cNvPr id="11" name="Graphic 10" descr="Hourglass Finished with solid fill">
            <a:extLst>
              <a:ext uri="{FF2B5EF4-FFF2-40B4-BE49-F238E27FC236}">
                <a16:creationId xmlns:a16="http://schemas.microsoft.com/office/drawing/2014/main" id="{7E230933-3B73-44A7-A090-CFFED7C471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5445270" y="2598587"/>
            <a:ext cx="914400" cy="914400"/>
          </a:xfrm>
          <a:prstGeom prst="rect">
            <a:avLst/>
          </a:prstGeom>
        </p:spPr>
      </p:pic>
      <p:sp>
        <p:nvSpPr>
          <p:cNvPr id="12" name="Text Placeholder 2">
            <a:extLst>
              <a:ext uri="{FF2B5EF4-FFF2-40B4-BE49-F238E27FC236}">
                <a16:creationId xmlns:a16="http://schemas.microsoft.com/office/drawing/2014/main" id="{27ED82B8-FCD6-4D9D-A924-7BD0A3745399}"/>
              </a:ext>
            </a:extLst>
          </p:cNvPr>
          <p:cNvSpPr>
            <a:spLocks noGrp="1"/>
          </p:cNvSpPr>
          <p:nvPr/>
        </p:nvSpPr>
        <p:spPr>
          <a:xfrm>
            <a:off x="5163409" y="3445755"/>
            <a:ext cx="1676400" cy="369332"/>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2400" b="1" i="0" u="none" strike="noStrike" kern="1200" cap="none" spc="0" normalizeH="0" baseline="0" noProof="0" dirty="0">
                <a:ln>
                  <a:noFill/>
                </a:ln>
                <a:solidFill>
                  <a:prstClr val="white"/>
                </a:solidFill>
                <a:effectLst/>
                <a:uLnTx/>
                <a:uFillTx/>
                <a:latin typeface="Calibri"/>
                <a:ea typeface="+mn-ea"/>
                <a:cs typeface="+mn-cs"/>
              </a:rPr>
              <a:t>60 minutes</a:t>
            </a:r>
          </a:p>
        </p:txBody>
      </p:sp>
    </p:spTree>
    <p:extLst>
      <p:ext uri="{BB962C8B-B14F-4D97-AF65-F5344CB8AC3E}">
        <p14:creationId xmlns:p14="http://schemas.microsoft.com/office/powerpoint/2010/main" val="4147592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4577751" y="260843"/>
            <a:ext cx="3439064" cy="400110"/>
          </a:xfrm>
          <a:prstGeom prst="rect">
            <a:avLst/>
          </a:prstGeom>
          <a:noFill/>
        </p:spPr>
        <p:txBody>
          <a:bodyPr wrap="square" rtlCol="0">
            <a:spAutoFit/>
          </a:bodyPr>
          <a:lstStyle/>
          <a:p>
            <a:r>
              <a:rPr lang="en-US" sz="2000" b="1" dirty="0"/>
              <a:t>Exam Preparation Information</a:t>
            </a:r>
          </a:p>
        </p:txBody>
      </p:sp>
      <p:sp>
        <p:nvSpPr>
          <p:cNvPr id="8" name="TextBox 7">
            <a:extLst>
              <a:ext uri="{FF2B5EF4-FFF2-40B4-BE49-F238E27FC236}">
                <a16:creationId xmlns:a16="http://schemas.microsoft.com/office/drawing/2014/main" id="{8B2F5872-20B9-049C-84F7-1AC7D4B38A8C}"/>
              </a:ext>
            </a:extLst>
          </p:cNvPr>
          <p:cNvSpPr txBox="1"/>
          <p:nvPr/>
        </p:nvSpPr>
        <p:spPr>
          <a:xfrm>
            <a:off x="203848" y="1055244"/>
            <a:ext cx="11988152" cy="3416320"/>
          </a:xfrm>
          <a:prstGeom prst="rect">
            <a:avLst/>
          </a:prstGeom>
          <a:noFill/>
        </p:spPr>
        <p:txBody>
          <a:bodyPr wrap="square" rtlCol="0">
            <a:spAutoFit/>
          </a:bodyPr>
          <a:lstStyle/>
          <a:p>
            <a:pPr marL="285750" indent="-285750">
              <a:buFont typeface="Wingdings" panose="05000000000000000000" pitchFamily="2" charset="2"/>
              <a:buChar char="§"/>
            </a:pPr>
            <a:r>
              <a:rPr lang="en-US" dirty="0"/>
              <a:t>Exam Preparation Duration: 30-40 </a:t>
            </a:r>
            <a:r>
              <a:rPr lang="en-US" dirty="0" err="1"/>
              <a:t>hrs</a:t>
            </a:r>
            <a:r>
              <a:rPr lang="en-US" dirty="0"/>
              <a:t> (one-two weekends)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Sitecore XM Cloud Developer Curriculum/eLearning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2"/>
              </a:rPr>
              <a:t>Sitecore XM Cloud Documentation</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Sitecore and Security Basics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hlinkClick r:id="rId3"/>
              </a:rPr>
              <a:t>XM Cloud Sitecore Discover Videos</a:t>
            </a: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Sitecore CLI Basics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4126592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384400" y="2638886"/>
            <a:ext cx="11590164" cy="1446550"/>
          </a:xfrm>
          <a:prstGeom prst="rect">
            <a:avLst/>
          </a:prstGeom>
          <a:noFill/>
        </p:spPr>
        <p:txBody>
          <a:bodyPr wrap="square" rtlCol="0">
            <a:spAutoFit/>
          </a:bodyPr>
          <a:lstStyle/>
          <a:p>
            <a:pPr algn="ctr"/>
            <a:r>
              <a:rPr lang="en-US" sz="4400" b="1" dirty="0">
                <a:solidFill>
                  <a:schemeClr val="bg1"/>
                </a:solidFill>
              </a:rPr>
              <a:t>Competency 1</a:t>
            </a:r>
          </a:p>
          <a:p>
            <a:r>
              <a:rPr lang="en-US" sz="4400" b="1" dirty="0">
                <a:solidFill>
                  <a:schemeClr val="bg1"/>
                </a:solidFill>
              </a:rPr>
              <a:t>XM Cloud Architecture and Developer Workflow</a:t>
            </a:r>
          </a:p>
        </p:txBody>
      </p:sp>
    </p:spTree>
    <p:extLst>
      <p:ext uri="{BB962C8B-B14F-4D97-AF65-F5344CB8AC3E}">
        <p14:creationId xmlns:p14="http://schemas.microsoft.com/office/powerpoint/2010/main" val="196074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8" y="1286114"/>
            <a:ext cx="10907887" cy="4616007"/>
          </a:xfrm>
          <a:prstGeom prst="rect">
            <a:avLst/>
          </a:prstGeom>
          <a:noFill/>
        </p:spPr>
        <p:txBody>
          <a:bodyPr wrap="square" rtlCol="0">
            <a:spAutoFit/>
          </a:bodyPr>
          <a:lstStyle/>
          <a:p>
            <a:pPr marL="285750" indent="-285750" fontAlgn="base">
              <a:lnSpc>
                <a:spcPct val="150000"/>
              </a:lnSpc>
              <a:buFont typeface="Wingdings" panose="05000000000000000000" pitchFamily="2" charset="2"/>
              <a:buChar char="§"/>
            </a:pPr>
            <a:r>
              <a:rPr lang="en-US" dirty="0"/>
              <a:t>Define Sitecore XM Cloud-specific terminology </a:t>
            </a:r>
          </a:p>
          <a:p>
            <a:pPr marL="285750" indent="-285750" fontAlgn="base">
              <a:lnSpc>
                <a:spcPct val="150000"/>
              </a:lnSpc>
              <a:buFont typeface="Wingdings" panose="05000000000000000000" pitchFamily="2" charset="2"/>
              <a:buChar char="§"/>
            </a:pPr>
            <a:r>
              <a:rPr lang="en-US" dirty="0"/>
              <a:t>Describe the benefits of cloud and SaaS architecture for composable DXP foundations</a:t>
            </a:r>
          </a:p>
          <a:p>
            <a:pPr marL="285750" indent="-285750" fontAlgn="base">
              <a:lnSpc>
                <a:spcPct val="150000"/>
              </a:lnSpc>
              <a:buFont typeface="Wingdings" panose="05000000000000000000" pitchFamily="2" charset="2"/>
              <a:buChar char="§"/>
            </a:pPr>
            <a:r>
              <a:rPr lang="en-US" dirty="0"/>
              <a:t>Define key components within the developer workflow for XM Cloud </a:t>
            </a:r>
          </a:p>
          <a:p>
            <a:pPr marL="285750" indent="-285750" fontAlgn="base">
              <a:lnSpc>
                <a:spcPct val="150000"/>
              </a:lnSpc>
              <a:buFont typeface="Wingdings" panose="05000000000000000000" pitchFamily="2" charset="2"/>
              <a:buChar char="§"/>
            </a:pPr>
            <a:r>
              <a:rPr lang="en-US" dirty="0"/>
              <a:t>Manage sites within site collections</a:t>
            </a:r>
          </a:p>
          <a:p>
            <a:pPr marR="0" lvl="0" fontAlgn="base">
              <a:lnSpc>
                <a:spcPct val="150000"/>
              </a:lnSpc>
              <a:spcBef>
                <a:spcPts val="0"/>
              </a:spcBef>
              <a:spcAft>
                <a:spcPts val="0"/>
              </a:spcAft>
              <a:buSzPts val="1000"/>
              <a:tabLst>
                <a:tab pos="457200" algn="l"/>
              </a:tabLst>
            </a:pPr>
            <a:r>
              <a:rPr lang="en-US" dirty="0"/>
              <a:t>Resources:</a:t>
            </a:r>
            <a:br>
              <a:rPr lang="en-US" dirty="0"/>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XM Cloud terminology(opens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80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Sitecore-first development workflow(opens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80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Code-first development workflow(opens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80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Site collections(opens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200000"/>
              </a:lnSpc>
              <a:spcBef>
                <a:spcPts val="0"/>
              </a:spcBef>
              <a:spcAft>
                <a:spcPts val="0"/>
              </a:spcAft>
              <a:buSzPts val="1000"/>
              <a:tabLst>
                <a:tab pos="457200" algn="l"/>
              </a:tabLst>
            </a:pPr>
            <a:endParaRPr lang="en-US" dirty="0"/>
          </a:p>
        </p:txBody>
      </p:sp>
      <p:sp>
        <p:nvSpPr>
          <p:cNvPr id="2" name="TextBox 1">
            <a:extLst>
              <a:ext uri="{FF2B5EF4-FFF2-40B4-BE49-F238E27FC236}">
                <a16:creationId xmlns:a16="http://schemas.microsoft.com/office/drawing/2014/main" id="{4880AAE5-0E3B-F6EE-33E8-C698FA5842FE}"/>
              </a:ext>
            </a:extLst>
          </p:cNvPr>
          <p:cNvSpPr txBox="1"/>
          <p:nvPr/>
        </p:nvSpPr>
        <p:spPr>
          <a:xfrm>
            <a:off x="4519509" y="262740"/>
            <a:ext cx="3395584" cy="400110"/>
          </a:xfrm>
          <a:prstGeom prst="rect">
            <a:avLst/>
          </a:prstGeom>
          <a:noFill/>
        </p:spPr>
        <p:txBody>
          <a:bodyPr wrap="square" rtlCol="0">
            <a:spAutoFit/>
          </a:bodyPr>
          <a:lstStyle/>
          <a:p>
            <a:r>
              <a:rPr lang="en-US" sz="2000" b="1" dirty="0"/>
              <a:t>Competency 1 (6 questions)</a:t>
            </a:r>
          </a:p>
        </p:txBody>
      </p:sp>
    </p:spTree>
    <p:extLst>
      <p:ext uri="{BB962C8B-B14F-4D97-AF65-F5344CB8AC3E}">
        <p14:creationId xmlns:p14="http://schemas.microsoft.com/office/powerpoint/2010/main" val="3240055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1E8EA2-FE5C-B03A-6BF0-8EBD397987E5}"/>
              </a:ext>
            </a:extLst>
          </p:cNvPr>
          <p:cNvPicPr>
            <a:picLocks noChangeAspect="1"/>
          </p:cNvPicPr>
          <p:nvPr/>
        </p:nvPicPr>
        <p:blipFill>
          <a:blip r:embed="rId2"/>
          <a:stretch>
            <a:fillRect/>
          </a:stretch>
        </p:blipFill>
        <p:spPr>
          <a:xfrm>
            <a:off x="450290" y="1196503"/>
            <a:ext cx="5143538" cy="4169730"/>
          </a:xfrm>
          <a:prstGeom prst="rect">
            <a:avLst/>
          </a:prstGeom>
        </p:spPr>
      </p:pic>
      <p:sp>
        <p:nvSpPr>
          <p:cNvPr id="6" name="TextBox 5">
            <a:extLst>
              <a:ext uri="{FF2B5EF4-FFF2-40B4-BE49-F238E27FC236}">
                <a16:creationId xmlns:a16="http://schemas.microsoft.com/office/drawing/2014/main" id="{1440B20A-6437-D3CD-C61A-1E1DCA6B6AD0}"/>
              </a:ext>
            </a:extLst>
          </p:cNvPr>
          <p:cNvSpPr txBox="1"/>
          <p:nvPr/>
        </p:nvSpPr>
        <p:spPr>
          <a:xfrm>
            <a:off x="6036012" y="196988"/>
            <a:ext cx="5757154" cy="6385722"/>
          </a:xfrm>
          <a:prstGeom prst="rect">
            <a:avLst/>
          </a:prstGeom>
          <a:noFill/>
        </p:spPr>
        <p:txBody>
          <a:bodyPr wrap="square" rtlCol="0">
            <a:spAutoFit/>
          </a:bodyPr>
          <a:lstStyle/>
          <a:p>
            <a:pPr marL="285750" indent="-285750">
              <a:buFont typeface="Wingdings" panose="05000000000000000000" pitchFamily="2" charset="2"/>
              <a:buChar char="§"/>
            </a:pPr>
            <a:r>
              <a:rPr lang="en-US" dirty="0"/>
              <a:t>Subscription-based SaaS</a:t>
            </a:r>
          </a:p>
          <a:p>
            <a:pPr marL="285750" indent="-285750">
              <a:lnSpc>
                <a:spcPct val="200000"/>
              </a:lnSpc>
              <a:buFont typeface="Wingdings" panose="05000000000000000000" pitchFamily="2" charset="2"/>
              <a:buChar char="§"/>
            </a:pPr>
            <a:r>
              <a:rPr lang="en-US" dirty="0"/>
              <a:t>Automatic version upgrades</a:t>
            </a:r>
          </a:p>
          <a:p>
            <a:pPr marL="285750" indent="-285750">
              <a:lnSpc>
                <a:spcPct val="200000"/>
              </a:lnSpc>
              <a:buFont typeface="Wingdings" panose="05000000000000000000" pitchFamily="2" charset="2"/>
              <a:buChar char="§"/>
            </a:pPr>
            <a:r>
              <a:rPr lang="en-US" dirty="0"/>
              <a:t>Portal-based organization access/user invitation</a:t>
            </a:r>
          </a:p>
          <a:p>
            <a:pPr marL="285750" indent="-285750">
              <a:lnSpc>
                <a:spcPct val="200000"/>
              </a:lnSpc>
              <a:buFont typeface="Wingdings" panose="05000000000000000000" pitchFamily="2" charset="2"/>
              <a:buChar char="§"/>
            </a:pPr>
            <a:r>
              <a:rPr lang="en-US" dirty="0"/>
              <a:t>Headless support</a:t>
            </a:r>
          </a:p>
          <a:p>
            <a:pPr marL="285750" indent="-285750">
              <a:lnSpc>
                <a:spcPct val="200000"/>
              </a:lnSpc>
              <a:buFont typeface="Wingdings" panose="05000000000000000000" pitchFamily="2" charset="2"/>
              <a:buChar char="§"/>
            </a:pPr>
            <a:r>
              <a:rPr lang="en-US" dirty="0"/>
              <a:t>DevOps integration</a:t>
            </a:r>
          </a:p>
          <a:p>
            <a:pPr marL="285750" indent="-285750">
              <a:lnSpc>
                <a:spcPct val="200000"/>
              </a:lnSpc>
              <a:buFont typeface="Wingdings" panose="05000000000000000000" pitchFamily="2" charset="2"/>
              <a:buChar char="§"/>
            </a:pPr>
            <a:r>
              <a:rPr lang="en-US" dirty="0"/>
              <a:t>Decoupled rather than monolithic model</a:t>
            </a:r>
          </a:p>
          <a:p>
            <a:pPr marL="285750" indent="-285750">
              <a:lnSpc>
                <a:spcPct val="200000"/>
              </a:lnSpc>
              <a:buFont typeface="Wingdings" panose="05000000000000000000" pitchFamily="2" charset="2"/>
              <a:buChar char="§"/>
            </a:pPr>
            <a:r>
              <a:rPr lang="en-US" dirty="0"/>
              <a:t>Integrate best-of-breed products</a:t>
            </a:r>
          </a:p>
          <a:p>
            <a:pPr marL="285750" indent="-285750">
              <a:lnSpc>
                <a:spcPct val="200000"/>
              </a:lnSpc>
              <a:buFont typeface="Wingdings" panose="05000000000000000000" pitchFamily="2" charset="2"/>
              <a:buChar char="§"/>
            </a:pPr>
            <a:r>
              <a:rPr lang="en-US" dirty="0"/>
              <a:t>Docker-based</a:t>
            </a:r>
          </a:p>
          <a:p>
            <a:pPr marL="285750" indent="-285750">
              <a:lnSpc>
                <a:spcPct val="200000"/>
              </a:lnSpc>
              <a:buFont typeface="Wingdings" panose="05000000000000000000" pitchFamily="2" charset="2"/>
              <a:buChar char="§"/>
            </a:pPr>
            <a:r>
              <a:rPr lang="en-US" dirty="0"/>
              <a:t>Web-based Components support Static Site Generation</a:t>
            </a:r>
          </a:p>
          <a:p>
            <a:pPr marL="285750" indent="-285750">
              <a:lnSpc>
                <a:spcPct val="200000"/>
              </a:lnSpc>
              <a:buFont typeface="Wingdings" panose="05000000000000000000" pitchFamily="2" charset="2"/>
              <a:buChar char="§"/>
            </a:pPr>
            <a:r>
              <a:rPr lang="en-US" dirty="0"/>
              <a:t>Front-End as a Service</a:t>
            </a:r>
          </a:p>
          <a:p>
            <a:pPr marL="285750" indent="-285750">
              <a:lnSpc>
                <a:spcPct val="200000"/>
              </a:lnSpc>
              <a:buFont typeface="Wingdings" panose="05000000000000000000" pitchFamily="2" charset="2"/>
              <a:buChar char="§"/>
            </a:pPr>
            <a:r>
              <a:rPr lang="en-US" dirty="0"/>
              <a:t>SDK / Service support</a:t>
            </a:r>
          </a:p>
          <a:p>
            <a:pPr marL="285750" indent="-285750">
              <a:lnSpc>
                <a:spcPct val="200000"/>
              </a:lnSpc>
              <a:buFont typeface="Wingdings" panose="05000000000000000000" pitchFamily="2" charset="2"/>
              <a:buChar char="§"/>
            </a:pPr>
            <a:r>
              <a:rPr lang="en-US" dirty="0"/>
              <a:t>Edge / CDN-based deployment</a:t>
            </a:r>
          </a:p>
        </p:txBody>
      </p:sp>
      <p:sp>
        <p:nvSpPr>
          <p:cNvPr id="7" name="TextBox 6">
            <a:extLst>
              <a:ext uri="{FF2B5EF4-FFF2-40B4-BE49-F238E27FC236}">
                <a16:creationId xmlns:a16="http://schemas.microsoft.com/office/drawing/2014/main" id="{A66896FA-EDDE-54A1-3759-6CAA4D671EDA}"/>
              </a:ext>
            </a:extLst>
          </p:cNvPr>
          <p:cNvSpPr txBox="1"/>
          <p:nvPr/>
        </p:nvSpPr>
        <p:spPr>
          <a:xfrm>
            <a:off x="554900" y="6251803"/>
            <a:ext cx="5038928" cy="369332"/>
          </a:xfrm>
          <a:prstGeom prst="rect">
            <a:avLst/>
          </a:prstGeom>
          <a:noFill/>
        </p:spPr>
        <p:txBody>
          <a:bodyPr wrap="square" rtlCol="0">
            <a:spAutoFit/>
          </a:bodyPr>
          <a:lstStyle/>
          <a:p>
            <a:r>
              <a:rPr lang="en-US" dirty="0">
                <a:hlinkClick r:id="rId3"/>
              </a:rPr>
              <a:t>https://www.youtube.com/watch?v=6WMzaK-3swI</a:t>
            </a:r>
            <a:endParaRPr lang="en-US" dirty="0"/>
          </a:p>
        </p:txBody>
      </p:sp>
    </p:spTree>
    <p:extLst>
      <p:ext uri="{BB962C8B-B14F-4D97-AF65-F5344CB8AC3E}">
        <p14:creationId xmlns:p14="http://schemas.microsoft.com/office/powerpoint/2010/main" val="2366331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549914-672C-1826-12D1-B8E994EB4CF3}"/>
              </a:ext>
            </a:extLst>
          </p:cNvPr>
          <p:cNvSpPr/>
          <p:nvPr/>
        </p:nvSpPr>
        <p:spPr>
          <a:xfrm>
            <a:off x="237941" y="663678"/>
            <a:ext cx="11716118" cy="5781368"/>
          </a:xfrm>
          <a:prstGeom prst="rect">
            <a:avLst/>
          </a:prstGeom>
          <a:gradFill>
            <a:gsLst>
              <a:gs pos="0">
                <a:schemeClr val="accent1">
                  <a:lumMod val="5000"/>
                  <a:lumOff val="95000"/>
                </a:schemeClr>
              </a:gs>
              <a:gs pos="83000">
                <a:schemeClr val="accent6">
                  <a:lumMod val="60000"/>
                  <a:lumOff val="40000"/>
                </a:schemeClr>
              </a:gs>
              <a:gs pos="100000">
                <a:schemeClr val="accent6">
                  <a:lumMod val="75000"/>
                </a:schemeClr>
              </a:gs>
            </a:gsLst>
            <a:lin ang="5400000" scaled="1"/>
          </a:gra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 the Sitecore Cloud Portal, you can assign the following app roles: User and Admin</a:t>
            </a:r>
          </a:p>
        </p:txBody>
      </p:sp>
      <p:sp>
        <p:nvSpPr>
          <p:cNvPr id="19" name="TextBox 18">
            <a:extLst>
              <a:ext uri="{FF2B5EF4-FFF2-40B4-BE49-F238E27FC236}">
                <a16:creationId xmlns:a16="http://schemas.microsoft.com/office/drawing/2014/main" id="{C11A0F03-FCF6-70EA-8848-95DCE8BC93C9}"/>
              </a:ext>
            </a:extLst>
          </p:cNvPr>
          <p:cNvSpPr txBox="1"/>
          <p:nvPr/>
        </p:nvSpPr>
        <p:spPr>
          <a:xfrm>
            <a:off x="3468821" y="157624"/>
            <a:ext cx="5850626" cy="400110"/>
          </a:xfrm>
          <a:prstGeom prst="rect">
            <a:avLst/>
          </a:prstGeom>
          <a:noFill/>
        </p:spPr>
        <p:txBody>
          <a:bodyPr wrap="square" rtlCol="0">
            <a:spAutoFit/>
          </a:bodyPr>
          <a:lstStyle/>
          <a:p>
            <a:r>
              <a:rPr lang="en-US" sz="2000" b="1" dirty="0"/>
              <a:t>Sitecore Cloud Portal - </a:t>
            </a:r>
            <a:r>
              <a:rPr lang="en-US" sz="2000" b="0" i="0" dirty="0">
                <a:solidFill>
                  <a:srgbClr val="252727"/>
                </a:solidFill>
                <a:effectLst/>
              </a:rPr>
              <a:t>https://portal.sitecorecloud.io</a:t>
            </a:r>
            <a:endParaRPr lang="en-US" sz="2000" b="1" dirty="0"/>
          </a:p>
        </p:txBody>
      </p:sp>
      <p:sp>
        <p:nvSpPr>
          <p:cNvPr id="2" name="Rectangle: Rounded Corners 1">
            <a:extLst>
              <a:ext uri="{FF2B5EF4-FFF2-40B4-BE49-F238E27FC236}">
                <a16:creationId xmlns:a16="http://schemas.microsoft.com/office/drawing/2014/main" id="{F5619427-6A02-6843-FE63-9E2EF0FC666D}"/>
              </a:ext>
            </a:extLst>
          </p:cNvPr>
          <p:cNvSpPr/>
          <p:nvPr/>
        </p:nvSpPr>
        <p:spPr>
          <a:xfrm>
            <a:off x="789616" y="3186091"/>
            <a:ext cx="10861610" cy="2390274"/>
          </a:xfrm>
          <a:prstGeom prst="round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B6A4E12-4CD3-538E-6C87-70A6B73F3358}"/>
              </a:ext>
            </a:extLst>
          </p:cNvPr>
          <p:cNvSpPr/>
          <p:nvPr/>
        </p:nvSpPr>
        <p:spPr>
          <a:xfrm>
            <a:off x="1862532" y="3733789"/>
            <a:ext cx="1974715" cy="96303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XM Cloud</a:t>
            </a:r>
          </a:p>
        </p:txBody>
      </p:sp>
      <p:sp>
        <p:nvSpPr>
          <p:cNvPr id="4" name="Rectangle 3">
            <a:extLst>
              <a:ext uri="{FF2B5EF4-FFF2-40B4-BE49-F238E27FC236}">
                <a16:creationId xmlns:a16="http://schemas.microsoft.com/office/drawing/2014/main" id="{74F03EE8-A9A7-A943-79CA-88A253031B28}"/>
              </a:ext>
            </a:extLst>
          </p:cNvPr>
          <p:cNvSpPr/>
          <p:nvPr/>
        </p:nvSpPr>
        <p:spPr>
          <a:xfrm>
            <a:off x="5171086" y="3733789"/>
            <a:ext cx="1974715" cy="96303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Content Hub ONE</a:t>
            </a:r>
          </a:p>
        </p:txBody>
      </p:sp>
      <p:sp>
        <p:nvSpPr>
          <p:cNvPr id="7" name="Rectangle 6">
            <a:extLst>
              <a:ext uri="{FF2B5EF4-FFF2-40B4-BE49-F238E27FC236}">
                <a16:creationId xmlns:a16="http://schemas.microsoft.com/office/drawing/2014/main" id="{E7BD741C-40AB-244A-424B-62A0D7F2628A}"/>
              </a:ext>
            </a:extLst>
          </p:cNvPr>
          <p:cNvSpPr/>
          <p:nvPr/>
        </p:nvSpPr>
        <p:spPr>
          <a:xfrm>
            <a:off x="8720515" y="3733789"/>
            <a:ext cx="1974715" cy="963039"/>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CDP</a:t>
            </a:r>
          </a:p>
        </p:txBody>
      </p:sp>
      <p:pic>
        <p:nvPicPr>
          <p:cNvPr id="11" name="Graphic 10" descr="User">
            <a:extLst>
              <a:ext uri="{FF2B5EF4-FFF2-40B4-BE49-F238E27FC236}">
                <a16:creationId xmlns:a16="http://schemas.microsoft.com/office/drawing/2014/main" id="{64EA97DE-ABAB-58CB-C959-53C8C3ED08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7887" y="1917510"/>
            <a:ext cx="914400" cy="914400"/>
          </a:xfrm>
          <a:prstGeom prst="rect">
            <a:avLst/>
          </a:prstGeom>
        </p:spPr>
      </p:pic>
      <p:pic>
        <p:nvPicPr>
          <p:cNvPr id="12" name="Graphic 11" descr="User">
            <a:extLst>
              <a:ext uri="{FF2B5EF4-FFF2-40B4-BE49-F238E27FC236}">
                <a16:creationId xmlns:a16="http://schemas.microsoft.com/office/drawing/2014/main" id="{612AF682-8025-B772-0424-A9040B5E70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63221" y="1930784"/>
            <a:ext cx="914400" cy="914400"/>
          </a:xfrm>
          <a:prstGeom prst="rect">
            <a:avLst/>
          </a:prstGeom>
        </p:spPr>
      </p:pic>
      <p:pic>
        <p:nvPicPr>
          <p:cNvPr id="13" name="Graphic 12" descr="User">
            <a:extLst>
              <a:ext uri="{FF2B5EF4-FFF2-40B4-BE49-F238E27FC236}">
                <a16:creationId xmlns:a16="http://schemas.microsoft.com/office/drawing/2014/main" id="{C2FBA817-2048-E8E4-7D2D-0C2AF45172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5318" y="1939852"/>
            <a:ext cx="914400" cy="914400"/>
          </a:xfrm>
          <a:prstGeom prst="rect">
            <a:avLst/>
          </a:prstGeom>
        </p:spPr>
      </p:pic>
      <p:sp>
        <p:nvSpPr>
          <p:cNvPr id="15" name="TextBox 14">
            <a:extLst>
              <a:ext uri="{FF2B5EF4-FFF2-40B4-BE49-F238E27FC236}">
                <a16:creationId xmlns:a16="http://schemas.microsoft.com/office/drawing/2014/main" id="{6ACDBEBB-E4C1-C7BA-9D7B-30BB112CD536}"/>
              </a:ext>
            </a:extLst>
          </p:cNvPr>
          <p:cNvSpPr txBox="1"/>
          <p:nvPr/>
        </p:nvSpPr>
        <p:spPr>
          <a:xfrm>
            <a:off x="10438689" y="874574"/>
            <a:ext cx="1584198" cy="369332"/>
          </a:xfrm>
          <a:prstGeom prst="rect">
            <a:avLst/>
          </a:prstGeom>
          <a:noFill/>
        </p:spPr>
        <p:txBody>
          <a:bodyPr wrap="square" rtlCol="0">
            <a:spAutoFit/>
          </a:bodyPr>
          <a:lstStyle/>
          <a:p>
            <a:r>
              <a:rPr lang="en-US" b="1" dirty="0"/>
              <a:t>Organization</a:t>
            </a:r>
          </a:p>
        </p:txBody>
      </p:sp>
      <p:sp>
        <p:nvSpPr>
          <p:cNvPr id="16" name="TextBox 15">
            <a:extLst>
              <a:ext uri="{FF2B5EF4-FFF2-40B4-BE49-F238E27FC236}">
                <a16:creationId xmlns:a16="http://schemas.microsoft.com/office/drawing/2014/main" id="{2538B970-2F4C-55CA-C6D0-3221E90D77E3}"/>
              </a:ext>
            </a:extLst>
          </p:cNvPr>
          <p:cNvSpPr txBox="1"/>
          <p:nvPr/>
        </p:nvSpPr>
        <p:spPr>
          <a:xfrm>
            <a:off x="9366642" y="2374710"/>
            <a:ext cx="914400" cy="369332"/>
          </a:xfrm>
          <a:prstGeom prst="rect">
            <a:avLst/>
          </a:prstGeom>
          <a:noFill/>
        </p:spPr>
        <p:txBody>
          <a:bodyPr wrap="square" rtlCol="0">
            <a:spAutoFit/>
          </a:bodyPr>
          <a:lstStyle/>
          <a:p>
            <a:r>
              <a:rPr lang="en-US" b="1" dirty="0"/>
              <a:t>Users</a:t>
            </a:r>
          </a:p>
        </p:txBody>
      </p:sp>
      <p:sp>
        <p:nvSpPr>
          <p:cNvPr id="17" name="TextBox 16">
            <a:extLst>
              <a:ext uri="{FF2B5EF4-FFF2-40B4-BE49-F238E27FC236}">
                <a16:creationId xmlns:a16="http://schemas.microsoft.com/office/drawing/2014/main" id="{0DD91FF1-D961-456B-D666-CB91AE494FA5}"/>
              </a:ext>
            </a:extLst>
          </p:cNvPr>
          <p:cNvSpPr txBox="1"/>
          <p:nvPr/>
        </p:nvSpPr>
        <p:spPr>
          <a:xfrm>
            <a:off x="7896719" y="3257191"/>
            <a:ext cx="914400" cy="369332"/>
          </a:xfrm>
          <a:prstGeom prst="rect">
            <a:avLst/>
          </a:prstGeom>
          <a:noFill/>
        </p:spPr>
        <p:txBody>
          <a:bodyPr wrap="square" rtlCol="0">
            <a:spAutoFit/>
          </a:bodyPr>
          <a:lstStyle/>
          <a:p>
            <a:r>
              <a:rPr lang="en-US" b="1" dirty="0"/>
              <a:t>Apps</a:t>
            </a:r>
          </a:p>
        </p:txBody>
      </p:sp>
      <p:cxnSp>
        <p:nvCxnSpPr>
          <p:cNvPr id="25" name="Straight Arrow Connector 24">
            <a:extLst>
              <a:ext uri="{FF2B5EF4-FFF2-40B4-BE49-F238E27FC236}">
                <a16:creationId xmlns:a16="http://schemas.microsoft.com/office/drawing/2014/main" id="{FB79D2F8-5B97-1ECF-56D5-6EB0600DCBB3}"/>
              </a:ext>
            </a:extLst>
          </p:cNvPr>
          <p:cNvCxnSpPr/>
          <p:nvPr/>
        </p:nvCxnSpPr>
        <p:spPr>
          <a:xfrm flipH="1">
            <a:off x="3162054" y="2902483"/>
            <a:ext cx="1020589" cy="83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D79854-D018-FC62-698D-72AE7B270E28}"/>
              </a:ext>
            </a:extLst>
          </p:cNvPr>
          <p:cNvCxnSpPr/>
          <p:nvPr/>
        </p:nvCxnSpPr>
        <p:spPr>
          <a:xfrm>
            <a:off x="4419367" y="2854252"/>
            <a:ext cx="5226078" cy="832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53040AD-CD89-47C6-12EE-1F0F06990909}"/>
              </a:ext>
            </a:extLst>
          </p:cNvPr>
          <p:cNvCxnSpPr>
            <a:stCxn id="13" idx="2"/>
          </p:cNvCxnSpPr>
          <p:nvPr/>
        </p:nvCxnSpPr>
        <p:spPr>
          <a:xfrm flipH="1">
            <a:off x="6220421" y="2854252"/>
            <a:ext cx="2282097" cy="811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4C130C3-B948-D550-5517-10BF5F86B960}"/>
              </a:ext>
            </a:extLst>
          </p:cNvPr>
          <p:cNvCxnSpPr>
            <a:stCxn id="12" idx="2"/>
          </p:cNvCxnSpPr>
          <p:nvPr/>
        </p:nvCxnSpPr>
        <p:spPr>
          <a:xfrm flipH="1">
            <a:off x="6164826" y="2845184"/>
            <a:ext cx="55595" cy="850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C600C64-952A-9459-D264-7FD56EACF50A}"/>
              </a:ext>
            </a:extLst>
          </p:cNvPr>
          <p:cNvCxnSpPr>
            <a:cxnSpLocks/>
          </p:cNvCxnSpPr>
          <p:nvPr/>
        </p:nvCxnSpPr>
        <p:spPr>
          <a:xfrm flipH="1">
            <a:off x="3370634" y="2831910"/>
            <a:ext cx="2695336" cy="901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User">
            <a:extLst>
              <a:ext uri="{FF2B5EF4-FFF2-40B4-BE49-F238E27FC236}">
                <a16:creationId xmlns:a16="http://schemas.microsoft.com/office/drawing/2014/main" id="{4A790D6C-271C-83E5-B144-26DA194BBE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6714" y="730156"/>
            <a:ext cx="914400" cy="914400"/>
          </a:xfrm>
          <a:prstGeom prst="rect">
            <a:avLst/>
          </a:prstGeom>
        </p:spPr>
      </p:pic>
      <p:sp>
        <p:nvSpPr>
          <p:cNvPr id="36" name="TextBox 35">
            <a:extLst>
              <a:ext uri="{FF2B5EF4-FFF2-40B4-BE49-F238E27FC236}">
                <a16:creationId xmlns:a16="http://schemas.microsoft.com/office/drawing/2014/main" id="{7C828595-A76A-E54E-0235-C0E86F42697B}"/>
              </a:ext>
            </a:extLst>
          </p:cNvPr>
          <p:cNvSpPr txBox="1"/>
          <p:nvPr/>
        </p:nvSpPr>
        <p:spPr>
          <a:xfrm>
            <a:off x="5855542" y="1408380"/>
            <a:ext cx="914400" cy="369332"/>
          </a:xfrm>
          <a:prstGeom prst="rect">
            <a:avLst/>
          </a:prstGeom>
          <a:noFill/>
        </p:spPr>
        <p:txBody>
          <a:bodyPr wrap="square" rtlCol="0">
            <a:spAutoFit/>
          </a:bodyPr>
          <a:lstStyle/>
          <a:p>
            <a:r>
              <a:rPr lang="en-US" b="1" dirty="0"/>
              <a:t>Owner</a:t>
            </a:r>
          </a:p>
        </p:txBody>
      </p:sp>
      <p:cxnSp>
        <p:nvCxnSpPr>
          <p:cNvPr id="38" name="Straight Arrow Connector 37">
            <a:extLst>
              <a:ext uri="{FF2B5EF4-FFF2-40B4-BE49-F238E27FC236}">
                <a16:creationId xmlns:a16="http://schemas.microsoft.com/office/drawing/2014/main" id="{52038918-2540-2480-7278-AAD90A768812}"/>
              </a:ext>
            </a:extLst>
          </p:cNvPr>
          <p:cNvCxnSpPr/>
          <p:nvPr/>
        </p:nvCxnSpPr>
        <p:spPr>
          <a:xfrm flipH="1">
            <a:off x="4642792" y="1408380"/>
            <a:ext cx="1075094" cy="577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07C5FC8-E255-12BF-5AAC-49FF628E1071}"/>
              </a:ext>
            </a:extLst>
          </p:cNvPr>
          <p:cNvCxnSpPr>
            <a:cxnSpLocks/>
            <a:stCxn id="34" idx="2"/>
            <a:endCxn id="12" idx="0"/>
          </p:cNvCxnSpPr>
          <p:nvPr/>
        </p:nvCxnSpPr>
        <p:spPr>
          <a:xfrm flipH="1">
            <a:off x="6220421" y="1644556"/>
            <a:ext cx="23493" cy="286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BE19DF-D062-65B8-E2F0-BCF22AF5293D}"/>
              </a:ext>
            </a:extLst>
          </p:cNvPr>
          <p:cNvCxnSpPr/>
          <p:nvPr/>
        </p:nvCxnSpPr>
        <p:spPr>
          <a:xfrm>
            <a:off x="6735528" y="1281635"/>
            <a:ext cx="1482273" cy="658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106F96-DE0E-5E87-2144-9029C44C5706}"/>
              </a:ext>
            </a:extLst>
          </p:cNvPr>
          <p:cNvSpPr txBox="1"/>
          <p:nvPr/>
        </p:nvSpPr>
        <p:spPr>
          <a:xfrm>
            <a:off x="1801781" y="6511437"/>
            <a:ext cx="8528377" cy="369332"/>
          </a:xfrm>
          <a:prstGeom prst="rect">
            <a:avLst/>
          </a:prstGeom>
          <a:noFill/>
        </p:spPr>
        <p:txBody>
          <a:bodyPr wrap="square">
            <a:spAutoFit/>
          </a:bodyPr>
          <a:lstStyle/>
          <a:p>
            <a:r>
              <a:rPr lang="en-US" dirty="0">
                <a:hlinkClick r:id="rId10"/>
              </a:rPr>
              <a:t>https://doc.sitecore.com/xmc/en/developers/xm-cloud/creating-users-in-xm-cloud.html</a:t>
            </a:r>
            <a:endParaRPr lang="en-US" dirty="0"/>
          </a:p>
        </p:txBody>
      </p:sp>
      <p:sp>
        <p:nvSpPr>
          <p:cNvPr id="8" name="TextBox 7">
            <a:extLst>
              <a:ext uri="{FF2B5EF4-FFF2-40B4-BE49-F238E27FC236}">
                <a16:creationId xmlns:a16="http://schemas.microsoft.com/office/drawing/2014/main" id="{2EA6EA96-B2E7-88EB-47E0-B829C99D9F62}"/>
              </a:ext>
            </a:extLst>
          </p:cNvPr>
          <p:cNvSpPr txBox="1"/>
          <p:nvPr/>
        </p:nvSpPr>
        <p:spPr>
          <a:xfrm>
            <a:off x="1979725" y="5877671"/>
            <a:ext cx="85283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the Sitecore Cloud Portal, you can assign the following app roles: User and Admin</a:t>
            </a:r>
          </a:p>
        </p:txBody>
      </p:sp>
    </p:spTree>
    <p:extLst>
      <p:ext uri="{BB962C8B-B14F-4D97-AF65-F5344CB8AC3E}">
        <p14:creationId xmlns:p14="http://schemas.microsoft.com/office/powerpoint/2010/main" val="4179446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4916126" y="259356"/>
            <a:ext cx="26724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XM Cloud Access Rights</a:t>
            </a:r>
          </a:p>
        </p:txBody>
      </p:sp>
      <p:sp>
        <p:nvSpPr>
          <p:cNvPr id="3" name="TextBox 2">
            <a:extLst>
              <a:ext uri="{FF2B5EF4-FFF2-40B4-BE49-F238E27FC236}">
                <a16:creationId xmlns:a16="http://schemas.microsoft.com/office/drawing/2014/main" id="{F668A9CD-F85E-BD01-3956-30C5BF8CC1A9}"/>
              </a:ext>
            </a:extLst>
          </p:cNvPr>
          <p:cNvSpPr txBox="1"/>
          <p:nvPr/>
        </p:nvSpPr>
        <p:spPr>
          <a:xfrm>
            <a:off x="2126158" y="6370625"/>
            <a:ext cx="82523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https://doc.sitecore.com/xmc/en/developers/xm-cloud/assigning-access-rights.html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9A2BE7E-66DC-CB95-4DEC-C66DE3D980C1}"/>
              </a:ext>
            </a:extLst>
          </p:cNvPr>
          <p:cNvPicPr>
            <a:picLocks noChangeAspect="1"/>
          </p:cNvPicPr>
          <p:nvPr/>
        </p:nvPicPr>
        <p:blipFill>
          <a:blip r:embed="rId3"/>
          <a:stretch>
            <a:fillRect/>
          </a:stretch>
        </p:blipFill>
        <p:spPr>
          <a:xfrm>
            <a:off x="2058856" y="915946"/>
            <a:ext cx="8039159" cy="3095648"/>
          </a:xfrm>
          <a:prstGeom prst="rect">
            <a:avLst/>
          </a:prstGeom>
        </p:spPr>
      </p:pic>
      <p:sp>
        <p:nvSpPr>
          <p:cNvPr id="17" name="TextBox 16">
            <a:extLst>
              <a:ext uri="{FF2B5EF4-FFF2-40B4-BE49-F238E27FC236}">
                <a16:creationId xmlns:a16="http://schemas.microsoft.com/office/drawing/2014/main" id="{1617EDD1-3FD8-5E42-58A3-E8231C7BFC6B}"/>
              </a:ext>
            </a:extLst>
          </p:cNvPr>
          <p:cNvSpPr txBox="1"/>
          <p:nvPr/>
        </p:nvSpPr>
        <p:spPr>
          <a:xfrm>
            <a:off x="3698369" y="4452445"/>
            <a:ext cx="4968046" cy="1477328"/>
          </a:xfrm>
          <a:prstGeom prst="rect">
            <a:avLst/>
          </a:prstGeom>
          <a:noFill/>
        </p:spPr>
        <p:txBody>
          <a:bodyPr wrap="square" rtlCol="0">
            <a:spAutoFit/>
          </a:bodyPr>
          <a:lstStyle/>
          <a:p>
            <a:r>
              <a:rPr lang="en-US" dirty="0"/>
              <a:t>- Default for item access right is deny</a:t>
            </a:r>
          </a:p>
          <a:p>
            <a:r>
              <a:rPr lang="en-US" dirty="0"/>
              <a:t>- Default for inheritance is allow</a:t>
            </a:r>
          </a:p>
          <a:p>
            <a:r>
              <a:rPr lang="en-US" dirty="0"/>
              <a:t>- Deny prevails over allow for items</a:t>
            </a:r>
          </a:p>
          <a:p>
            <a:r>
              <a:rPr lang="en-US" dirty="0"/>
              <a:t>- User access overrules role access</a:t>
            </a:r>
          </a:p>
          <a:p>
            <a:r>
              <a:rPr lang="en-US" dirty="0"/>
              <a:t>- Allow prevails over deny during inheritance</a:t>
            </a:r>
          </a:p>
        </p:txBody>
      </p:sp>
    </p:spTree>
    <p:extLst>
      <p:ext uri="{BB962C8B-B14F-4D97-AF65-F5344CB8AC3E}">
        <p14:creationId xmlns:p14="http://schemas.microsoft.com/office/powerpoint/2010/main" val="1010423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90F5A1D5-72D2-8ED9-62EE-01717340A158}"/>
              </a:ext>
            </a:extLst>
          </p:cNvPr>
          <p:cNvSpPr/>
          <p:nvPr/>
        </p:nvSpPr>
        <p:spPr>
          <a:xfrm>
            <a:off x="209550" y="709613"/>
            <a:ext cx="11701463" cy="527208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11A0F03-FCF6-70EA-8848-95DCE8BC93C9}"/>
              </a:ext>
            </a:extLst>
          </p:cNvPr>
          <p:cNvSpPr txBox="1"/>
          <p:nvPr/>
        </p:nvSpPr>
        <p:spPr>
          <a:xfrm>
            <a:off x="3917020" y="167719"/>
            <a:ext cx="40763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1 - Multi-Site Structure</a:t>
            </a:r>
          </a:p>
        </p:txBody>
      </p:sp>
      <p:sp>
        <p:nvSpPr>
          <p:cNvPr id="2" name="Rectangle: Rounded Corners 1">
            <a:extLst>
              <a:ext uri="{FF2B5EF4-FFF2-40B4-BE49-F238E27FC236}">
                <a16:creationId xmlns:a16="http://schemas.microsoft.com/office/drawing/2014/main" id="{0A26ACAA-E794-A4B7-3D0A-BEE8BB06CFC4}"/>
              </a:ext>
            </a:extLst>
          </p:cNvPr>
          <p:cNvSpPr/>
          <p:nvPr/>
        </p:nvSpPr>
        <p:spPr>
          <a:xfrm>
            <a:off x="397731" y="1117414"/>
            <a:ext cx="1673957"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 Collection Folder</a:t>
            </a:r>
          </a:p>
        </p:txBody>
      </p:sp>
      <p:sp>
        <p:nvSpPr>
          <p:cNvPr id="4" name="Rectangle: Rounded Corners 3">
            <a:extLst>
              <a:ext uri="{FF2B5EF4-FFF2-40B4-BE49-F238E27FC236}">
                <a16:creationId xmlns:a16="http://schemas.microsoft.com/office/drawing/2014/main" id="{35D9E795-CD89-300E-73F8-829E8F01A841}"/>
              </a:ext>
            </a:extLst>
          </p:cNvPr>
          <p:cNvSpPr/>
          <p:nvPr/>
        </p:nvSpPr>
        <p:spPr>
          <a:xfrm>
            <a:off x="1799127" y="2201904"/>
            <a:ext cx="1496524"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 Collection</a:t>
            </a:r>
          </a:p>
        </p:txBody>
      </p:sp>
      <p:sp>
        <p:nvSpPr>
          <p:cNvPr id="5" name="Rectangle: Rounded Corners 4">
            <a:extLst>
              <a:ext uri="{FF2B5EF4-FFF2-40B4-BE49-F238E27FC236}">
                <a16:creationId xmlns:a16="http://schemas.microsoft.com/office/drawing/2014/main" id="{9214AB2F-583F-8126-D288-39473526EED5}"/>
              </a:ext>
            </a:extLst>
          </p:cNvPr>
          <p:cNvSpPr/>
          <p:nvPr/>
        </p:nvSpPr>
        <p:spPr>
          <a:xfrm>
            <a:off x="2915788" y="3334746"/>
            <a:ext cx="1422850"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 Folder</a:t>
            </a:r>
          </a:p>
        </p:txBody>
      </p:sp>
      <p:sp>
        <p:nvSpPr>
          <p:cNvPr id="13" name="TextBox 12">
            <a:extLst>
              <a:ext uri="{FF2B5EF4-FFF2-40B4-BE49-F238E27FC236}">
                <a16:creationId xmlns:a16="http://schemas.microsoft.com/office/drawing/2014/main" id="{19631ADA-8218-C48E-0132-F68DFBDD97E6}"/>
              </a:ext>
            </a:extLst>
          </p:cNvPr>
          <p:cNvSpPr txBox="1"/>
          <p:nvPr/>
        </p:nvSpPr>
        <p:spPr>
          <a:xfrm>
            <a:off x="891141" y="6285903"/>
            <a:ext cx="10409718" cy="369332"/>
          </a:xfrm>
          <a:prstGeom prst="rect">
            <a:avLst/>
          </a:prstGeom>
          <a:noFill/>
        </p:spPr>
        <p:txBody>
          <a:bodyPr wrap="square">
            <a:spAutoFit/>
          </a:bodyPr>
          <a:lstStyle/>
          <a:p>
            <a:r>
              <a:rPr lang="en-US" dirty="0">
                <a:hlinkClick r:id="rId2"/>
              </a:rPr>
              <a:t>https://doc.sitecore.com/xmc/en/developers/xm-cloud/grouping-of-headless-site-collections-and-sites.html</a:t>
            </a:r>
            <a:endParaRPr lang="en-US" dirty="0"/>
          </a:p>
        </p:txBody>
      </p:sp>
      <p:sp>
        <p:nvSpPr>
          <p:cNvPr id="3" name="Rectangle: Rounded Corners 2">
            <a:extLst>
              <a:ext uri="{FF2B5EF4-FFF2-40B4-BE49-F238E27FC236}">
                <a16:creationId xmlns:a16="http://schemas.microsoft.com/office/drawing/2014/main" id="{A660939F-3953-5A5C-F32F-52270A50B44B}"/>
              </a:ext>
            </a:extLst>
          </p:cNvPr>
          <p:cNvSpPr/>
          <p:nvPr/>
        </p:nvSpPr>
        <p:spPr>
          <a:xfrm>
            <a:off x="4010001" y="4467588"/>
            <a:ext cx="1466874" cy="625392"/>
          </a:xfrm>
          <a:prstGeom prst="roundRect">
            <a:avLst/>
          </a:prstGeom>
          <a:solidFill>
            <a:srgbClr val="9A470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a:t>
            </a:r>
          </a:p>
        </p:txBody>
      </p:sp>
      <p:cxnSp>
        <p:nvCxnSpPr>
          <p:cNvPr id="32" name="Straight Connector 31">
            <a:extLst>
              <a:ext uri="{FF2B5EF4-FFF2-40B4-BE49-F238E27FC236}">
                <a16:creationId xmlns:a16="http://schemas.microsoft.com/office/drawing/2014/main" id="{2007FD56-B3E6-5BBB-F719-5D9BD53640EC}"/>
              </a:ext>
            </a:extLst>
          </p:cNvPr>
          <p:cNvCxnSpPr>
            <a:cxnSpLocks/>
            <a:stCxn id="2" idx="2"/>
          </p:cNvCxnSpPr>
          <p:nvPr/>
        </p:nvCxnSpPr>
        <p:spPr>
          <a:xfrm>
            <a:off x="1234710" y="1742806"/>
            <a:ext cx="0" cy="7717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205ABE8-881D-8285-861E-0C74C4A5266C}"/>
              </a:ext>
            </a:extLst>
          </p:cNvPr>
          <p:cNvCxnSpPr>
            <a:cxnSpLocks/>
          </p:cNvCxnSpPr>
          <p:nvPr/>
        </p:nvCxnSpPr>
        <p:spPr>
          <a:xfrm>
            <a:off x="1234710" y="2514600"/>
            <a:ext cx="5644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16060DC-E5EC-FC96-0F8F-47B53B09C728}"/>
              </a:ext>
            </a:extLst>
          </p:cNvPr>
          <p:cNvCxnSpPr>
            <a:cxnSpLocks/>
          </p:cNvCxnSpPr>
          <p:nvPr/>
        </p:nvCxnSpPr>
        <p:spPr>
          <a:xfrm>
            <a:off x="2536093" y="2827296"/>
            <a:ext cx="0" cy="8201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4848426-17C8-300F-DAD1-8639F9A8C728}"/>
              </a:ext>
            </a:extLst>
          </p:cNvPr>
          <p:cNvCxnSpPr>
            <a:cxnSpLocks/>
          </p:cNvCxnSpPr>
          <p:nvPr/>
        </p:nvCxnSpPr>
        <p:spPr>
          <a:xfrm>
            <a:off x="2536093" y="3647442"/>
            <a:ext cx="3796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FA0918D-45C4-7422-01CE-D54EF176001D}"/>
              </a:ext>
            </a:extLst>
          </p:cNvPr>
          <p:cNvCxnSpPr>
            <a:cxnSpLocks/>
          </p:cNvCxnSpPr>
          <p:nvPr/>
        </p:nvCxnSpPr>
        <p:spPr>
          <a:xfrm>
            <a:off x="3630306" y="3960138"/>
            <a:ext cx="0" cy="8201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0BA32ED-89B2-3A59-6293-94289722D882}"/>
              </a:ext>
            </a:extLst>
          </p:cNvPr>
          <p:cNvCxnSpPr>
            <a:cxnSpLocks/>
          </p:cNvCxnSpPr>
          <p:nvPr/>
        </p:nvCxnSpPr>
        <p:spPr>
          <a:xfrm>
            <a:off x="3630306" y="4780284"/>
            <a:ext cx="3796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BDD210A9-87FE-8738-CDC6-E0909A0BAAE5}"/>
              </a:ext>
            </a:extLst>
          </p:cNvPr>
          <p:cNvSpPr/>
          <p:nvPr/>
        </p:nvSpPr>
        <p:spPr>
          <a:xfrm>
            <a:off x="6221715" y="1026927"/>
            <a:ext cx="1673957"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Brand Collection</a:t>
            </a:r>
          </a:p>
        </p:txBody>
      </p:sp>
      <p:sp>
        <p:nvSpPr>
          <p:cNvPr id="36" name="Rectangle: Rounded Corners 35">
            <a:extLst>
              <a:ext uri="{FF2B5EF4-FFF2-40B4-BE49-F238E27FC236}">
                <a16:creationId xmlns:a16="http://schemas.microsoft.com/office/drawing/2014/main" id="{19B6D41A-50B9-62E2-90C6-2B4AF4F356C7}"/>
              </a:ext>
            </a:extLst>
          </p:cNvPr>
          <p:cNvSpPr/>
          <p:nvPr/>
        </p:nvSpPr>
        <p:spPr>
          <a:xfrm>
            <a:off x="7623111" y="2111417"/>
            <a:ext cx="1496524"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Brand</a:t>
            </a:r>
          </a:p>
        </p:txBody>
      </p:sp>
      <p:sp>
        <p:nvSpPr>
          <p:cNvPr id="41" name="Rectangle: Rounded Corners 40">
            <a:extLst>
              <a:ext uri="{FF2B5EF4-FFF2-40B4-BE49-F238E27FC236}">
                <a16:creationId xmlns:a16="http://schemas.microsoft.com/office/drawing/2014/main" id="{A53F1763-B2AF-0E8A-2158-318DBFBBB4C9}"/>
              </a:ext>
            </a:extLst>
          </p:cNvPr>
          <p:cNvSpPr/>
          <p:nvPr/>
        </p:nvSpPr>
        <p:spPr>
          <a:xfrm>
            <a:off x="8739772" y="3244259"/>
            <a:ext cx="1422850"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Region</a:t>
            </a:r>
          </a:p>
        </p:txBody>
      </p:sp>
      <p:sp>
        <p:nvSpPr>
          <p:cNvPr id="42" name="Rectangle: Rounded Corners 41">
            <a:extLst>
              <a:ext uri="{FF2B5EF4-FFF2-40B4-BE49-F238E27FC236}">
                <a16:creationId xmlns:a16="http://schemas.microsoft.com/office/drawing/2014/main" id="{E4FC70BB-8F6C-43FB-5438-5691E1700D93}"/>
              </a:ext>
            </a:extLst>
          </p:cNvPr>
          <p:cNvSpPr/>
          <p:nvPr/>
        </p:nvSpPr>
        <p:spPr>
          <a:xfrm>
            <a:off x="9833985" y="4377101"/>
            <a:ext cx="1466874" cy="625392"/>
          </a:xfrm>
          <a:prstGeom prst="roundRect">
            <a:avLst/>
          </a:prstGeom>
          <a:solidFill>
            <a:srgbClr val="9A470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Country</a:t>
            </a:r>
          </a:p>
        </p:txBody>
      </p:sp>
      <p:cxnSp>
        <p:nvCxnSpPr>
          <p:cNvPr id="43" name="Straight Connector 42">
            <a:extLst>
              <a:ext uri="{FF2B5EF4-FFF2-40B4-BE49-F238E27FC236}">
                <a16:creationId xmlns:a16="http://schemas.microsoft.com/office/drawing/2014/main" id="{4FCC7F68-32E8-EEC3-02EB-E48A228703FC}"/>
              </a:ext>
            </a:extLst>
          </p:cNvPr>
          <p:cNvCxnSpPr>
            <a:cxnSpLocks/>
            <a:stCxn id="35" idx="2"/>
          </p:cNvCxnSpPr>
          <p:nvPr/>
        </p:nvCxnSpPr>
        <p:spPr>
          <a:xfrm>
            <a:off x="7058694" y="1652319"/>
            <a:ext cx="0" cy="7717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C44EA0A-FA36-3224-4CCD-607ADA9F73CC}"/>
              </a:ext>
            </a:extLst>
          </p:cNvPr>
          <p:cNvCxnSpPr>
            <a:cxnSpLocks/>
          </p:cNvCxnSpPr>
          <p:nvPr/>
        </p:nvCxnSpPr>
        <p:spPr>
          <a:xfrm>
            <a:off x="7058694" y="2424113"/>
            <a:ext cx="56441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39858A-2D24-A873-10CC-CDB24247FC4B}"/>
              </a:ext>
            </a:extLst>
          </p:cNvPr>
          <p:cNvCxnSpPr>
            <a:cxnSpLocks/>
          </p:cNvCxnSpPr>
          <p:nvPr/>
        </p:nvCxnSpPr>
        <p:spPr>
          <a:xfrm>
            <a:off x="8360077" y="2736809"/>
            <a:ext cx="0" cy="8201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59D750B-566A-E0B1-7850-D19F12FA52FD}"/>
              </a:ext>
            </a:extLst>
          </p:cNvPr>
          <p:cNvCxnSpPr>
            <a:cxnSpLocks/>
          </p:cNvCxnSpPr>
          <p:nvPr/>
        </p:nvCxnSpPr>
        <p:spPr>
          <a:xfrm>
            <a:off x="8360077" y="3556955"/>
            <a:ext cx="3796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2F2883C-A9BD-7B96-E757-EBC304A9A66C}"/>
              </a:ext>
            </a:extLst>
          </p:cNvPr>
          <p:cNvCxnSpPr>
            <a:cxnSpLocks/>
          </p:cNvCxnSpPr>
          <p:nvPr/>
        </p:nvCxnSpPr>
        <p:spPr>
          <a:xfrm>
            <a:off x="9454290" y="3869651"/>
            <a:ext cx="0" cy="8201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AF814D1-8016-121D-22C9-32F0A284858B}"/>
              </a:ext>
            </a:extLst>
          </p:cNvPr>
          <p:cNvCxnSpPr>
            <a:cxnSpLocks/>
          </p:cNvCxnSpPr>
          <p:nvPr/>
        </p:nvCxnSpPr>
        <p:spPr>
          <a:xfrm>
            <a:off x="9454290" y="4689797"/>
            <a:ext cx="3796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4495501-714E-14B5-52F4-1E2A5999946E}"/>
              </a:ext>
            </a:extLst>
          </p:cNvPr>
          <p:cNvSpPr txBox="1"/>
          <p:nvPr/>
        </p:nvSpPr>
        <p:spPr>
          <a:xfrm>
            <a:off x="10625692" y="790575"/>
            <a:ext cx="1285321" cy="369332"/>
          </a:xfrm>
          <a:prstGeom prst="rect">
            <a:avLst/>
          </a:prstGeom>
          <a:noFill/>
        </p:spPr>
        <p:txBody>
          <a:bodyPr wrap="square" rtlCol="0">
            <a:spAutoFit/>
          </a:bodyPr>
          <a:lstStyle/>
          <a:p>
            <a:r>
              <a:rPr lang="en-US" dirty="0"/>
              <a:t>Company</a:t>
            </a:r>
          </a:p>
        </p:txBody>
      </p:sp>
    </p:spTree>
    <p:extLst>
      <p:ext uri="{BB962C8B-B14F-4D97-AF65-F5344CB8AC3E}">
        <p14:creationId xmlns:p14="http://schemas.microsoft.com/office/powerpoint/2010/main" val="75179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8" name="Arrow: Right 27">
            <a:extLst>
              <a:ext uri="{FF2B5EF4-FFF2-40B4-BE49-F238E27FC236}">
                <a16:creationId xmlns:a16="http://schemas.microsoft.com/office/drawing/2014/main" id="{E23C90D8-4D2B-67B7-E83E-DD803565ABDB}"/>
              </a:ext>
            </a:extLst>
          </p:cNvPr>
          <p:cNvSpPr/>
          <p:nvPr/>
        </p:nvSpPr>
        <p:spPr>
          <a:xfrm>
            <a:off x="5959163" y="3188020"/>
            <a:ext cx="451610" cy="4001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88FAEA3F-2A14-91E9-6189-70DCAE873B76}"/>
              </a:ext>
            </a:extLst>
          </p:cNvPr>
          <p:cNvSpPr/>
          <p:nvPr/>
        </p:nvSpPr>
        <p:spPr>
          <a:xfrm>
            <a:off x="5987733" y="1435481"/>
            <a:ext cx="451610" cy="4001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3311546" y="192359"/>
            <a:ext cx="539174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Developer to End-User XM Cloud Stack Transition</a:t>
            </a:r>
          </a:p>
        </p:txBody>
      </p:sp>
      <p:sp>
        <p:nvSpPr>
          <p:cNvPr id="2" name="Flowchart: Process 1">
            <a:extLst>
              <a:ext uri="{FF2B5EF4-FFF2-40B4-BE49-F238E27FC236}">
                <a16:creationId xmlns:a16="http://schemas.microsoft.com/office/drawing/2014/main" id="{37E57FB0-3923-B9B9-02DA-06ABA4CFD30B}"/>
              </a:ext>
            </a:extLst>
          </p:cNvPr>
          <p:cNvSpPr/>
          <p:nvPr/>
        </p:nvSpPr>
        <p:spPr>
          <a:xfrm>
            <a:off x="1812020" y="1120041"/>
            <a:ext cx="578027" cy="4730276"/>
          </a:xfrm>
          <a:prstGeom prst="flowChartProcess">
            <a:avLst/>
          </a:prstGeom>
          <a:gradFill flip="none" rotWithShape="1">
            <a:gsLst>
              <a:gs pos="60480">
                <a:schemeClr val="bg1"/>
              </a:gs>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rPr>
              <a:t>M</a:t>
            </a:r>
            <a:endParaRPr kumimoji="0" lang="en-US" sz="1800" b="0" i="0" u="none" strike="noStrike" kern="1200" cap="none" spc="0" normalizeH="0" baseline="0" noProof="0" dirty="0">
              <a:ln>
                <a:noFill/>
              </a:ln>
              <a:solidFill>
                <a:prstClr val="black">
                  <a:lumMod val="85000"/>
                  <a:lumOff val="15000"/>
                </a:prstClr>
              </a:solidFill>
              <a:effectLst/>
              <a:uLnTx/>
              <a:uFillTx/>
              <a:latin typeface="Times New Roman" panose="02020603050405020304" pitchFamily="18" charset="0"/>
              <a:ea typeface="+mn-ea"/>
              <a:cs typeface="Times New Roman" panose="02020603050405020304" pitchFamily="18" charset="0"/>
            </a:endParaRP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Flowchart: Process 4">
            <a:extLst>
              <a:ext uri="{FF2B5EF4-FFF2-40B4-BE49-F238E27FC236}">
                <a16:creationId xmlns:a16="http://schemas.microsoft.com/office/drawing/2014/main" id="{D3FAF9C1-BC58-7DE4-BFD3-2B720E23FA47}"/>
              </a:ext>
            </a:extLst>
          </p:cNvPr>
          <p:cNvSpPr/>
          <p:nvPr/>
        </p:nvSpPr>
        <p:spPr>
          <a:xfrm>
            <a:off x="2450195" y="1120041"/>
            <a:ext cx="578027" cy="2322276"/>
          </a:xfrm>
          <a:prstGeom prst="flowChartProces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p:txBody>
      </p:sp>
      <p:sp>
        <p:nvSpPr>
          <p:cNvPr id="8" name="Flowchart: Process 7">
            <a:extLst>
              <a:ext uri="{FF2B5EF4-FFF2-40B4-BE49-F238E27FC236}">
                <a16:creationId xmlns:a16="http://schemas.microsoft.com/office/drawing/2014/main" id="{343B108A-A23C-9AC4-54F3-6EC5864D8F99}"/>
              </a:ext>
            </a:extLst>
          </p:cNvPr>
          <p:cNvSpPr/>
          <p:nvPr/>
        </p:nvSpPr>
        <p:spPr>
          <a:xfrm>
            <a:off x="2458957" y="3489942"/>
            <a:ext cx="578027" cy="2360375"/>
          </a:xfrm>
          <a:prstGeom prst="flowChartProcess">
            <a:avLst/>
          </a:prstGeom>
          <a:gradFill>
            <a:gsLst>
              <a:gs pos="0">
                <a:srgbClr val="7030A0"/>
              </a:gs>
              <a:gs pos="35000">
                <a:srgbClr val="7030A0"/>
              </a:gs>
              <a:gs pos="100000">
                <a:schemeClr val="bg1"/>
              </a:gs>
            </a:gsLst>
            <a:path path="circle">
              <a:fillToRect l="50000" t="-80000" r="50000" b="180000"/>
            </a:path>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t>
            </a:r>
          </a:p>
        </p:txBody>
      </p:sp>
      <p:sp>
        <p:nvSpPr>
          <p:cNvPr id="11" name="Flowchart: Process 10">
            <a:extLst>
              <a:ext uri="{FF2B5EF4-FFF2-40B4-BE49-F238E27FC236}">
                <a16:creationId xmlns:a16="http://schemas.microsoft.com/office/drawing/2014/main" id="{A64F1A50-6475-7AFA-31E2-A34FFFA8D6B0}"/>
              </a:ext>
            </a:extLst>
          </p:cNvPr>
          <p:cNvSpPr/>
          <p:nvPr/>
        </p:nvSpPr>
        <p:spPr>
          <a:xfrm>
            <a:off x="3748795" y="1100247"/>
            <a:ext cx="578027" cy="4721663"/>
          </a:xfrm>
          <a:prstGeom prst="flowChartProcess">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2700000" scaled="1"/>
            <a:tileRect/>
          </a:gra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t>
            </a:r>
          </a:p>
        </p:txBody>
      </p:sp>
      <p:sp>
        <p:nvSpPr>
          <p:cNvPr id="12" name="Flowchart: Process 11">
            <a:extLst>
              <a:ext uri="{FF2B5EF4-FFF2-40B4-BE49-F238E27FC236}">
                <a16:creationId xmlns:a16="http://schemas.microsoft.com/office/drawing/2014/main" id="{859F9E47-343B-6400-DE2B-40D8ABC9D9BC}"/>
              </a:ext>
            </a:extLst>
          </p:cNvPr>
          <p:cNvSpPr/>
          <p:nvPr/>
        </p:nvSpPr>
        <p:spPr>
          <a:xfrm>
            <a:off x="6470510" y="1091634"/>
            <a:ext cx="578027" cy="4713050"/>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p:txBody>
      </p:sp>
      <p:sp>
        <p:nvSpPr>
          <p:cNvPr id="13" name="Flowchart: Process 12">
            <a:extLst>
              <a:ext uri="{FF2B5EF4-FFF2-40B4-BE49-F238E27FC236}">
                <a16:creationId xmlns:a16="http://schemas.microsoft.com/office/drawing/2014/main" id="{937688FE-F65A-F50F-56D5-7865805999A3}"/>
              </a:ext>
            </a:extLst>
          </p:cNvPr>
          <p:cNvSpPr/>
          <p:nvPr/>
        </p:nvSpPr>
        <p:spPr>
          <a:xfrm>
            <a:off x="7826911" y="1137267"/>
            <a:ext cx="578027" cy="4713050"/>
          </a:xfrm>
          <a:prstGeom prst="flowChartProcess">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p:txBody>
      </p:sp>
      <p:sp>
        <p:nvSpPr>
          <p:cNvPr id="14" name="Flowchart: Process 13">
            <a:extLst>
              <a:ext uri="{FF2B5EF4-FFF2-40B4-BE49-F238E27FC236}">
                <a16:creationId xmlns:a16="http://schemas.microsoft.com/office/drawing/2014/main" id="{5195524A-894B-5BAF-302B-106469986D9F}"/>
              </a:ext>
            </a:extLst>
          </p:cNvPr>
          <p:cNvSpPr/>
          <p:nvPr/>
        </p:nvSpPr>
        <p:spPr>
          <a:xfrm>
            <a:off x="8483112" y="1137267"/>
            <a:ext cx="578027" cy="4713050"/>
          </a:xfrm>
          <a:prstGeom prst="flowChartProcess">
            <a:avLst/>
          </a:prstGeom>
          <a:solidFill>
            <a:srgbClr val="00B050"/>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p:txBody>
      </p:sp>
      <p:sp>
        <p:nvSpPr>
          <p:cNvPr id="15" name="Flowchart: Process 14">
            <a:extLst>
              <a:ext uri="{FF2B5EF4-FFF2-40B4-BE49-F238E27FC236}">
                <a16:creationId xmlns:a16="http://schemas.microsoft.com/office/drawing/2014/main" id="{166390EB-1914-95A8-17DB-16E50F663AE3}"/>
              </a:ext>
            </a:extLst>
          </p:cNvPr>
          <p:cNvSpPr/>
          <p:nvPr/>
        </p:nvSpPr>
        <p:spPr>
          <a:xfrm>
            <a:off x="9180167" y="1137267"/>
            <a:ext cx="578027" cy="4713050"/>
          </a:xfrm>
          <a:prstGeom prst="flowChartProcess">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T</a:t>
            </a:r>
          </a:p>
        </p:txBody>
      </p:sp>
      <p:sp>
        <p:nvSpPr>
          <p:cNvPr id="16" name="Flowchart: Process 15">
            <a:extLst>
              <a:ext uri="{FF2B5EF4-FFF2-40B4-BE49-F238E27FC236}">
                <a16:creationId xmlns:a16="http://schemas.microsoft.com/office/drawing/2014/main" id="{A104C3DB-4E6D-60FC-F622-DB852ED3BB58}"/>
              </a:ext>
            </a:extLst>
          </p:cNvPr>
          <p:cNvSpPr/>
          <p:nvPr/>
        </p:nvSpPr>
        <p:spPr>
          <a:xfrm>
            <a:off x="9877222" y="1137267"/>
            <a:ext cx="578027" cy="4713050"/>
          </a:xfrm>
          <a:prstGeom prst="flowChartProcess">
            <a:avLst/>
          </a:prstGeom>
          <a:gradFill flip="none" rotWithShape="1">
            <a:gsLst>
              <a:gs pos="0">
                <a:schemeClr val="accent1">
                  <a:lumMod val="5000"/>
                  <a:lumOff val="95000"/>
                </a:schemeClr>
              </a:gs>
              <a:gs pos="74000">
                <a:schemeClr val="accent1">
                  <a:lumMod val="50000"/>
                </a:schemeClr>
              </a:gs>
              <a:gs pos="83000">
                <a:schemeClr val="accent1">
                  <a:lumMod val="75000"/>
                </a:schemeClr>
              </a:gs>
              <a:gs pos="100000">
                <a:schemeClr val="accent1">
                  <a:lumMod val="30000"/>
                  <a:lumOff val="70000"/>
                </a:schemeClr>
              </a:gs>
            </a:gsLst>
            <a:path path="rect">
              <a:fillToRect l="100000" t="100000"/>
            </a:path>
            <a:tileRect r="-100000" b="-100000"/>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8" name="Graphic 17" descr="User">
            <a:extLst>
              <a:ext uri="{FF2B5EF4-FFF2-40B4-BE49-F238E27FC236}">
                <a16:creationId xmlns:a16="http://schemas.microsoft.com/office/drawing/2014/main" id="{5BA3885B-8DA0-E843-B59B-97E320A8B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842" y="2898380"/>
            <a:ext cx="914400" cy="914400"/>
          </a:xfrm>
          <a:prstGeom prst="rect">
            <a:avLst/>
          </a:prstGeom>
        </p:spPr>
      </p:pic>
      <p:pic>
        <p:nvPicPr>
          <p:cNvPr id="19" name="Graphic 18" descr="User">
            <a:extLst>
              <a:ext uri="{FF2B5EF4-FFF2-40B4-BE49-F238E27FC236}">
                <a16:creationId xmlns:a16="http://schemas.microsoft.com/office/drawing/2014/main" id="{92E37E64-7B4E-118F-019F-7FB3AAF8F6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99758" y="3036592"/>
            <a:ext cx="914400" cy="914400"/>
          </a:xfrm>
          <a:prstGeom prst="rect">
            <a:avLst/>
          </a:prstGeom>
        </p:spPr>
      </p:pic>
      <p:sp>
        <p:nvSpPr>
          <p:cNvPr id="20" name="Flowchart: Process 19">
            <a:extLst>
              <a:ext uri="{FF2B5EF4-FFF2-40B4-BE49-F238E27FC236}">
                <a16:creationId xmlns:a16="http://schemas.microsoft.com/office/drawing/2014/main" id="{9715F128-7FB0-DFD3-75DD-39CC1A1CDE83}"/>
              </a:ext>
            </a:extLst>
          </p:cNvPr>
          <p:cNvSpPr/>
          <p:nvPr/>
        </p:nvSpPr>
        <p:spPr>
          <a:xfrm>
            <a:off x="3076317" y="1120041"/>
            <a:ext cx="578027" cy="4713050"/>
          </a:xfrm>
          <a:prstGeom prst="flowChartProcess">
            <a:avLst/>
          </a:prstGeom>
          <a:gradFill>
            <a:gsLst>
              <a:gs pos="0">
                <a:schemeClr val="accent1">
                  <a:lumMod val="5000"/>
                  <a:lumOff val="95000"/>
                </a:schemeClr>
              </a:gs>
              <a:gs pos="74000">
                <a:srgbClr val="0070C0"/>
              </a:gs>
              <a:gs pos="83000">
                <a:schemeClr val="accent1">
                  <a:lumMod val="45000"/>
                  <a:lumOff val="55000"/>
                </a:schemeClr>
              </a:gs>
              <a:gs pos="100000">
                <a:schemeClr val="accent1">
                  <a:lumMod val="30000"/>
                  <a:lumOff val="70000"/>
                </a:schemeClr>
              </a:gs>
            </a:gsLst>
            <a:lin ang="5400000" scaled="1"/>
          </a:gradFill>
          <a:ln w="12700">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Flowchart: Process 20">
            <a:extLst>
              <a:ext uri="{FF2B5EF4-FFF2-40B4-BE49-F238E27FC236}">
                <a16:creationId xmlns:a16="http://schemas.microsoft.com/office/drawing/2014/main" id="{CCF96D73-6EC0-87DB-7086-1EB9A834D942}"/>
              </a:ext>
            </a:extLst>
          </p:cNvPr>
          <p:cNvSpPr/>
          <p:nvPr/>
        </p:nvSpPr>
        <p:spPr>
          <a:xfrm>
            <a:off x="4397842" y="1120041"/>
            <a:ext cx="578027" cy="4713050"/>
          </a:xfrm>
          <a:prstGeom prst="flowChartProcess">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2" name="Arrow: Right 21">
            <a:extLst>
              <a:ext uri="{FF2B5EF4-FFF2-40B4-BE49-F238E27FC236}">
                <a16:creationId xmlns:a16="http://schemas.microsoft.com/office/drawing/2014/main" id="{0A2C7787-8A46-9D71-4857-3A970A17AF5A}"/>
              </a:ext>
            </a:extLst>
          </p:cNvPr>
          <p:cNvSpPr/>
          <p:nvPr/>
        </p:nvSpPr>
        <p:spPr>
          <a:xfrm>
            <a:off x="7369096" y="1435481"/>
            <a:ext cx="379641" cy="40011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Arrow: Right 22">
            <a:extLst>
              <a:ext uri="{FF2B5EF4-FFF2-40B4-BE49-F238E27FC236}">
                <a16:creationId xmlns:a16="http://schemas.microsoft.com/office/drawing/2014/main" id="{0499B631-F16C-82C2-618D-A5FD09D98799}"/>
              </a:ext>
            </a:extLst>
          </p:cNvPr>
          <p:cNvSpPr/>
          <p:nvPr/>
        </p:nvSpPr>
        <p:spPr>
          <a:xfrm>
            <a:off x="7342801" y="3171717"/>
            <a:ext cx="405935" cy="40011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row: Right 23">
            <a:extLst>
              <a:ext uri="{FF2B5EF4-FFF2-40B4-BE49-F238E27FC236}">
                <a16:creationId xmlns:a16="http://schemas.microsoft.com/office/drawing/2014/main" id="{C258255D-7DD0-DE6A-1446-7FD8DF848416}"/>
              </a:ext>
            </a:extLst>
          </p:cNvPr>
          <p:cNvSpPr/>
          <p:nvPr/>
        </p:nvSpPr>
        <p:spPr>
          <a:xfrm>
            <a:off x="7384177" y="5257851"/>
            <a:ext cx="379642" cy="400110"/>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89A70A2F-FE30-0211-DD74-27765C994638}"/>
              </a:ext>
            </a:extLst>
          </p:cNvPr>
          <p:cNvSpPr txBox="1"/>
          <p:nvPr/>
        </p:nvSpPr>
        <p:spPr>
          <a:xfrm>
            <a:off x="7129857" y="1042679"/>
            <a:ext cx="578026"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H</a:t>
            </a:r>
          </a:p>
        </p:txBody>
      </p:sp>
      <p:sp>
        <p:nvSpPr>
          <p:cNvPr id="26" name="TextBox 25">
            <a:extLst>
              <a:ext uri="{FF2B5EF4-FFF2-40B4-BE49-F238E27FC236}">
                <a16:creationId xmlns:a16="http://schemas.microsoft.com/office/drawing/2014/main" id="{DFEE404E-38FD-D4F6-073D-F1E9118CFB1A}"/>
              </a:ext>
            </a:extLst>
          </p:cNvPr>
          <p:cNvSpPr txBox="1"/>
          <p:nvPr/>
        </p:nvSpPr>
        <p:spPr>
          <a:xfrm>
            <a:off x="5718406" y="1364825"/>
            <a:ext cx="578026"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29" name="Arrow: Right 28">
            <a:extLst>
              <a:ext uri="{FF2B5EF4-FFF2-40B4-BE49-F238E27FC236}">
                <a16:creationId xmlns:a16="http://schemas.microsoft.com/office/drawing/2014/main" id="{DCFA9F0D-4F0F-3B89-FFFE-395147B5F668}"/>
              </a:ext>
            </a:extLst>
          </p:cNvPr>
          <p:cNvSpPr/>
          <p:nvPr/>
        </p:nvSpPr>
        <p:spPr>
          <a:xfrm>
            <a:off x="5980414" y="5234922"/>
            <a:ext cx="451610" cy="400110"/>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lowchart: Process 29">
            <a:extLst>
              <a:ext uri="{FF2B5EF4-FFF2-40B4-BE49-F238E27FC236}">
                <a16:creationId xmlns:a16="http://schemas.microsoft.com/office/drawing/2014/main" id="{E369C3CD-460D-C89E-FB09-043D7ACAE134}"/>
              </a:ext>
            </a:extLst>
          </p:cNvPr>
          <p:cNvSpPr/>
          <p:nvPr/>
        </p:nvSpPr>
        <p:spPr>
          <a:xfrm>
            <a:off x="5071782" y="1100247"/>
            <a:ext cx="578027" cy="4713050"/>
          </a:xfrm>
          <a:prstGeom prst="flowChartProcess">
            <a:avLst/>
          </a:prstGeom>
          <a:solidFill>
            <a:schemeClr val="accent2">
              <a:lumMod val="75000"/>
            </a:schemeClr>
          </a:soli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p:txBody>
      </p:sp>
      <p:sp>
        <p:nvSpPr>
          <p:cNvPr id="31" name="TextBox 30">
            <a:extLst>
              <a:ext uri="{FF2B5EF4-FFF2-40B4-BE49-F238E27FC236}">
                <a16:creationId xmlns:a16="http://schemas.microsoft.com/office/drawing/2014/main" id="{591EFCE4-444D-98FE-C7B1-9BB538794530}"/>
              </a:ext>
            </a:extLst>
          </p:cNvPr>
          <p:cNvSpPr txBox="1"/>
          <p:nvPr/>
        </p:nvSpPr>
        <p:spPr>
          <a:xfrm>
            <a:off x="210718" y="3766326"/>
            <a:ext cx="1241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Developer</a:t>
            </a:r>
          </a:p>
        </p:txBody>
      </p:sp>
      <p:sp>
        <p:nvSpPr>
          <p:cNvPr id="32" name="TextBox 31">
            <a:extLst>
              <a:ext uri="{FF2B5EF4-FFF2-40B4-BE49-F238E27FC236}">
                <a16:creationId xmlns:a16="http://schemas.microsoft.com/office/drawing/2014/main" id="{70B22125-0CDF-757D-2533-5FF3C13538CB}"/>
              </a:ext>
            </a:extLst>
          </p:cNvPr>
          <p:cNvSpPr txBox="1"/>
          <p:nvPr/>
        </p:nvSpPr>
        <p:spPr>
          <a:xfrm>
            <a:off x="10961745" y="3871675"/>
            <a:ext cx="106339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End-User</a:t>
            </a:r>
          </a:p>
        </p:txBody>
      </p:sp>
      <p:pic>
        <p:nvPicPr>
          <p:cNvPr id="34" name="Picture 33">
            <a:extLst>
              <a:ext uri="{FF2B5EF4-FFF2-40B4-BE49-F238E27FC236}">
                <a16:creationId xmlns:a16="http://schemas.microsoft.com/office/drawing/2014/main" id="{38B76144-2677-E525-73AC-8088EF590322}"/>
              </a:ext>
            </a:extLst>
          </p:cNvPr>
          <p:cNvPicPr>
            <a:picLocks noChangeAspect="1"/>
          </p:cNvPicPr>
          <p:nvPr/>
        </p:nvPicPr>
        <p:blipFill>
          <a:blip r:embed="rId6"/>
          <a:stretch>
            <a:fillRect/>
          </a:stretch>
        </p:blipFill>
        <p:spPr>
          <a:xfrm>
            <a:off x="4519481" y="5447687"/>
            <a:ext cx="323852" cy="247652"/>
          </a:xfrm>
          <a:prstGeom prst="rect">
            <a:avLst/>
          </a:prstGeom>
        </p:spPr>
      </p:pic>
      <p:pic>
        <p:nvPicPr>
          <p:cNvPr id="35" name="Picture 34">
            <a:extLst>
              <a:ext uri="{FF2B5EF4-FFF2-40B4-BE49-F238E27FC236}">
                <a16:creationId xmlns:a16="http://schemas.microsoft.com/office/drawing/2014/main" id="{164A077D-7911-2C9F-0B87-95B49C5D4D67}"/>
              </a:ext>
            </a:extLst>
          </p:cNvPr>
          <p:cNvPicPr>
            <a:picLocks noChangeAspect="1"/>
          </p:cNvPicPr>
          <p:nvPr/>
        </p:nvPicPr>
        <p:blipFill>
          <a:blip r:embed="rId6"/>
          <a:stretch>
            <a:fillRect/>
          </a:stretch>
        </p:blipFill>
        <p:spPr>
          <a:xfrm>
            <a:off x="8625152" y="5447687"/>
            <a:ext cx="323852" cy="247652"/>
          </a:xfrm>
          <a:prstGeom prst="rect">
            <a:avLst/>
          </a:prstGeom>
        </p:spPr>
      </p:pic>
      <p:pic>
        <p:nvPicPr>
          <p:cNvPr id="37" name="Picture 36">
            <a:extLst>
              <a:ext uri="{FF2B5EF4-FFF2-40B4-BE49-F238E27FC236}">
                <a16:creationId xmlns:a16="http://schemas.microsoft.com/office/drawing/2014/main" id="{A3F8B651-75D6-506C-15FF-81A743660DFE}"/>
              </a:ext>
            </a:extLst>
          </p:cNvPr>
          <p:cNvPicPr>
            <a:picLocks noChangeAspect="1"/>
          </p:cNvPicPr>
          <p:nvPr/>
        </p:nvPicPr>
        <p:blipFill>
          <a:blip r:embed="rId7"/>
          <a:stretch>
            <a:fillRect/>
          </a:stretch>
        </p:blipFill>
        <p:spPr>
          <a:xfrm>
            <a:off x="9370726" y="5412945"/>
            <a:ext cx="227042" cy="336359"/>
          </a:xfrm>
          <a:prstGeom prst="rect">
            <a:avLst/>
          </a:prstGeom>
        </p:spPr>
      </p:pic>
      <p:pic>
        <p:nvPicPr>
          <p:cNvPr id="39" name="Picture 38">
            <a:extLst>
              <a:ext uri="{FF2B5EF4-FFF2-40B4-BE49-F238E27FC236}">
                <a16:creationId xmlns:a16="http://schemas.microsoft.com/office/drawing/2014/main" id="{1B3BAC13-AE79-FB3B-DF52-071879BD548F}"/>
              </a:ext>
            </a:extLst>
          </p:cNvPr>
          <p:cNvPicPr>
            <a:picLocks noChangeAspect="1"/>
          </p:cNvPicPr>
          <p:nvPr/>
        </p:nvPicPr>
        <p:blipFill>
          <a:blip r:embed="rId8"/>
          <a:stretch>
            <a:fillRect/>
          </a:stretch>
        </p:blipFill>
        <p:spPr>
          <a:xfrm>
            <a:off x="2612848" y="5499583"/>
            <a:ext cx="295277" cy="304802"/>
          </a:xfrm>
          <a:prstGeom prst="rect">
            <a:avLst/>
          </a:prstGeom>
        </p:spPr>
      </p:pic>
      <p:pic>
        <p:nvPicPr>
          <p:cNvPr id="41" name="Picture 40">
            <a:extLst>
              <a:ext uri="{FF2B5EF4-FFF2-40B4-BE49-F238E27FC236}">
                <a16:creationId xmlns:a16="http://schemas.microsoft.com/office/drawing/2014/main" id="{86808178-F186-1D31-0D59-01F76A70B069}"/>
              </a:ext>
            </a:extLst>
          </p:cNvPr>
          <p:cNvPicPr>
            <a:picLocks noChangeAspect="1"/>
          </p:cNvPicPr>
          <p:nvPr/>
        </p:nvPicPr>
        <p:blipFill>
          <a:blip r:embed="rId9"/>
          <a:stretch>
            <a:fillRect/>
          </a:stretch>
        </p:blipFill>
        <p:spPr>
          <a:xfrm>
            <a:off x="5198582" y="5390537"/>
            <a:ext cx="295277" cy="304802"/>
          </a:xfrm>
          <a:prstGeom prst="rect">
            <a:avLst/>
          </a:prstGeom>
        </p:spPr>
      </p:pic>
      <p:pic>
        <p:nvPicPr>
          <p:cNvPr id="43" name="Picture 42">
            <a:extLst>
              <a:ext uri="{FF2B5EF4-FFF2-40B4-BE49-F238E27FC236}">
                <a16:creationId xmlns:a16="http://schemas.microsoft.com/office/drawing/2014/main" id="{0AF6783D-C9AA-14C6-E203-BF1C6BB95E8D}"/>
              </a:ext>
            </a:extLst>
          </p:cNvPr>
          <p:cNvPicPr>
            <a:picLocks noChangeAspect="1"/>
          </p:cNvPicPr>
          <p:nvPr/>
        </p:nvPicPr>
        <p:blipFill>
          <a:blip r:embed="rId10"/>
          <a:stretch>
            <a:fillRect/>
          </a:stretch>
        </p:blipFill>
        <p:spPr>
          <a:xfrm>
            <a:off x="3210748" y="5464751"/>
            <a:ext cx="285752" cy="276227"/>
          </a:xfrm>
          <a:prstGeom prst="rect">
            <a:avLst/>
          </a:prstGeom>
        </p:spPr>
      </p:pic>
    </p:spTree>
    <p:extLst>
      <p:ext uri="{BB962C8B-B14F-4D97-AF65-F5344CB8AC3E}">
        <p14:creationId xmlns:p14="http://schemas.microsoft.com/office/powerpoint/2010/main" val="24667348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3545545" y="202765"/>
            <a:ext cx="569131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1 - Multi-Site Design / Deployment</a:t>
            </a:r>
          </a:p>
        </p:txBody>
      </p:sp>
      <p:sp>
        <p:nvSpPr>
          <p:cNvPr id="2" name="Rectangle: Rounded Corners 1">
            <a:extLst>
              <a:ext uri="{FF2B5EF4-FFF2-40B4-BE49-F238E27FC236}">
                <a16:creationId xmlns:a16="http://schemas.microsoft.com/office/drawing/2014/main" id="{0A26ACAA-E794-A4B7-3D0A-BEE8BB06CFC4}"/>
              </a:ext>
            </a:extLst>
          </p:cNvPr>
          <p:cNvSpPr/>
          <p:nvPr/>
        </p:nvSpPr>
        <p:spPr>
          <a:xfrm>
            <a:off x="1359756" y="2402076"/>
            <a:ext cx="1279212"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35D9E795-CD89-300E-73F8-829E8F01A841}"/>
              </a:ext>
            </a:extLst>
          </p:cNvPr>
          <p:cNvSpPr/>
          <p:nvPr/>
        </p:nvSpPr>
        <p:spPr>
          <a:xfrm>
            <a:off x="1359756" y="3573108"/>
            <a:ext cx="1279212"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214AB2F-583F-8126-D288-39473526EED5}"/>
              </a:ext>
            </a:extLst>
          </p:cNvPr>
          <p:cNvSpPr/>
          <p:nvPr/>
        </p:nvSpPr>
        <p:spPr>
          <a:xfrm>
            <a:off x="1359756" y="4744140"/>
            <a:ext cx="1279212"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433927E-5AD5-CE49-F20D-86BE965B6E87}"/>
              </a:ext>
            </a:extLst>
          </p:cNvPr>
          <p:cNvSpPr txBox="1"/>
          <p:nvPr/>
        </p:nvSpPr>
        <p:spPr>
          <a:xfrm>
            <a:off x="2907841" y="1373967"/>
            <a:ext cx="15113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Brand/Layout</a:t>
            </a:r>
          </a:p>
        </p:txBody>
      </p:sp>
      <p:sp>
        <p:nvSpPr>
          <p:cNvPr id="9" name="Rectangle: Rounded Corners 8">
            <a:extLst>
              <a:ext uri="{FF2B5EF4-FFF2-40B4-BE49-F238E27FC236}">
                <a16:creationId xmlns:a16="http://schemas.microsoft.com/office/drawing/2014/main" id="{E37BD52E-2796-691A-3A93-CED6D81562A2}"/>
              </a:ext>
            </a:extLst>
          </p:cNvPr>
          <p:cNvSpPr/>
          <p:nvPr/>
        </p:nvSpPr>
        <p:spPr>
          <a:xfrm>
            <a:off x="3014046" y="2402076"/>
            <a:ext cx="1279212"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CC426D0B-B3AE-40CA-8FA4-61A885090BCA}"/>
              </a:ext>
            </a:extLst>
          </p:cNvPr>
          <p:cNvSpPr/>
          <p:nvPr/>
        </p:nvSpPr>
        <p:spPr>
          <a:xfrm>
            <a:off x="3014046" y="3573108"/>
            <a:ext cx="1279212"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D2BBDD43-5B10-F4BD-1938-F1A639B6C12C}"/>
              </a:ext>
            </a:extLst>
          </p:cNvPr>
          <p:cNvSpPr/>
          <p:nvPr/>
        </p:nvSpPr>
        <p:spPr>
          <a:xfrm>
            <a:off x="3014046" y="4744140"/>
            <a:ext cx="1279212"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3E90EEEB-3B54-0FA0-F1CF-D682175B7BC6}"/>
              </a:ext>
            </a:extLst>
          </p:cNvPr>
          <p:cNvSpPr/>
          <p:nvPr/>
        </p:nvSpPr>
        <p:spPr>
          <a:xfrm>
            <a:off x="4786782" y="2402076"/>
            <a:ext cx="1279212"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18DB4F31-8E7C-64B2-8092-7C55BB39CBAA}"/>
              </a:ext>
            </a:extLst>
          </p:cNvPr>
          <p:cNvSpPr/>
          <p:nvPr/>
        </p:nvSpPr>
        <p:spPr>
          <a:xfrm>
            <a:off x="4786782" y="3573108"/>
            <a:ext cx="1279212"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07AC25D9-5327-4DEB-9EDB-F298AB40E9E9}"/>
              </a:ext>
            </a:extLst>
          </p:cNvPr>
          <p:cNvSpPr/>
          <p:nvPr/>
        </p:nvSpPr>
        <p:spPr>
          <a:xfrm>
            <a:off x="4786782" y="4744140"/>
            <a:ext cx="1279212"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60B93F8-E24C-B3BB-DE01-996B68248667}"/>
              </a:ext>
            </a:extLst>
          </p:cNvPr>
          <p:cNvSpPr txBox="1"/>
          <p:nvPr/>
        </p:nvSpPr>
        <p:spPr>
          <a:xfrm>
            <a:off x="4470927" y="1383661"/>
            <a:ext cx="19630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Language/Content</a:t>
            </a:r>
          </a:p>
        </p:txBody>
      </p:sp>
      <p:sp>
        <p:nvSpPr>
          <p:cNvPr id="20" name="Rectangle: Rounded Corners 19">
            <a:extLst>
              <a:ext uri="{FF2B5EF4-FFF2-40B4-BE49-F238E27FC236}">
                <a16:creationId xmlns:a16="http://schemas.microsoft.com/office/drawing/2014/main" id="{47AEDA3C-A603-1039-8646-408952379024}"/>
              </a:ext>
            </a:extLst>
          </p:cNvPr>
          <p:cNvSpPr/>
          <p:nvPr/>
        </p:nvSpPr>
        <p:spPr>
          <a:xfrm>
            <a:off x="6680727" y="2397337"/>
            <a:ext cx="1279212"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Rounded Corners 20">
            <a:extLst>
              <a:ext uri="{FF2B5EF4-FFF2-40B4-BE49-F238E27FC236}">
                <a16:creationId xmlns:a16="http://schemas.microsoft.com/office/drawing/2014/main" id="{DBD409F9-B1E9-F73B-F7D9-6EBFE3DA14A9}"/>
              </a:ext>
            </a:extLst>
          </p:cNvPr>
          <p:cNvSpPr/>
          <p:nvPr/>
        </p:nvSpPr>
        <p:spPr>
          <a:xfrm>
            <a:off x="6680727" y="3568369"/>
            <a:ext cx="1279212"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6FB17E6D-E4D5-50C3-387A-2497593BF16B}"/>
              </a:ext>
            </a:extLst>
          </p:cNvPr>
          <p:cNvSpPr/>
          <p:nvPr/>
        </p:nvSpPr>
        <p:spPr>
          <a:xfrm>
            <a:off x="6680727" y="4739401"/>
            <a:ext cx="1279212"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8D44A557-8632-EBB7-0EA2-69BB67DC4720}"/>
              </a:ext>
            </a:extLst>
          </p:cNvPr>
          <p:cNvSpPr txBox="1"/>
          <p:nvPr/>
        </p:nvSpPr>
        <p:spPr>
          <a:xfrm>
            <a:off x="6680727" y="1371832"/>
            <a:ext cx="140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Editing Host</a:t>
            </a:r>
          </a:p>
        </p:txBody>
      </p:sp>
      <p:sp>
        <p:nvSpPr>
          <p:cNvPr id="24" name="Rectangle: Rounded Corners 23">
            <a:extLst>
              <a:ext uri="{FF2B5EF4-FFF2-40B4-BE49-F238E27FC236}">
                <a16:creationId xmlns:a16="http://schemas.microsoft.com/office/drawing/2014/main" id="{868FE7D3-45BB-2A0A-A460-C9CAAD823559}"/>
              </a:ext>
            </a:extLst>
          </p:cNvPr>
          <p:cNvSpPr/>
          <p:nvPr/>
        </p:nvSpPr>
        <p:spPr>
          <a:xfrm>
            <a:off x="8599940" y="2402076"/>
            <a:ext cx="1279212" cy="625392"/>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Rounded Corners 25">
            <a:extLst>
              <a:ext uri="{FF2B5EF4-FFF2-40B4-BE49-F238E27FC236}">
                <a16:creationId xmlns:a16="http://schemas.microsoft.com/office/drawing/2014/main" id="{44A1D83E-D657-6DBB-52D7-3E9E304A827E}"/>
              </a:ext>
            </a:extLst>
          </p:cNvPr>
          <p:cNvSpPr/>
          <p:nvPr/>
        </p:nvSpPr>
        <p:spPr>
          <a:xfrm>
            <a:off x="8576251" y="3573108"/>
            <a:ext cx="1279212" cy="625392"/>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Rounded Corners 26">
            <a:extLst>
              <a:ext uri="{FF2B5EF4-FFF2-40B4-BE49-F238E27FC236}">
                <a16:creationId xmlns:a16="http://schemas.microsoft.com/office/drawing/2014/main" id="{2F1D54D4-DED1-DD02-7DC5-E51B6A1C3EB1}"/>
              </a:ext>
            </a:extLst>
          </p:cNvPr>
          <p:cNvSpPr/>
          <p:nvPr/>
        </p:nvSpPr>
        <p:spPr>
          <a:xfrm>
            <a:off x="8599940" y="4744140"/>
            <a:ext cx="1279212" cy="62539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216C79C9-7033-7B49-3355-E9D8FFAF86AF}"/>
              </a:ext>
            </a:extLst>
          </p:cNvPr>
          <p:cNvSpPr txBox="1"/>
          <p:nvPr/>
        </p:nvSpPr>
        <p:spPr>
          <a:xfrm>
            <a:off x="8433326" y="1373967"/>
            <a:ext cx="167719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Rendering Host</a:t>
            </a:r>
          </a:p>
        </p:txBody>
      </p:sp>
      <p:cxnSp>
        <p:nvCxnSpPr>
          <p:cNvPr id="7" name="Straight Connector 6">
            <a:extLst>
              <a:ext uri="{FF2B5EF4-FFF2-40B4-BE49-F238E27FC236}">
                <a16:creationId xmlns:a16="http://schemas.microsoft.com/office/drawing/2014/main" id="{C67E3A0A-4CA6-DC83-826C-158F55B11611}"/>
              </a:ext>
            </a:extLst>
          </p:cNvPr>
          <p:cNvCxnSpPr/>
          <p:nvPr/>
        </p:nvCxnSpPr>
        <p:spPr>
          <a:xfrm>
            <a:off x="2856908" y="1028107"/>
            <a:ext cx="0" cy="4605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B4E792-F025-FA1F-4BCD-89EAF99B6A10}"/>
              </a:ext>
            </a:extLst>
          </p:cNvPr>
          <p:cNvCxnSpPr/>
          <p:nvPr/>
        </p:nvCxnSpPr>
        <p:spPr>
          <a:xfrm>
            <a:off x="4471717" y="1028106"/>
            <a:ext cx="0" cy="4605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D88EE6-61D5-A326-51C1-C0744F8B47D2}"/>
              </a:ext>
            </a:extLst>
          </p:cNvPr>
          <p:cNvCxnSpPr/>
          <p:nvPr/>
        </p:nvCxnSpPr>
        <p:spPr>
          <a:xfrm>
            <a:off x="6433964" y="967412"/>
            <a:ext cx="0" cy="4605165"/>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31E767A-E153-7565-19D4-55D861092031}"/>
              </a:ext>
            </a:extLst>
          </p:cNvPr>
          <p:cNvCxnSpPr/>
          <p:nvPr/>
        </p:nvCxnSpPr>
        <p:spPr>
          <a:xfrm>
            <a:off x="8315671" y="957936"/>
            <a:ext cx="0" cy="4605165"/>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C0D0DA-82BF-7EA6-10E5-23007BED2A66}"/>
              </a:ext>
            </a:extLst>
          </p:cNvPr>
          <p:cNvSpPr txBox="1"/>
          <p:nvPr/>
        </p:nvSpPr>
        <p:spPr>
          <a:xfrm>
            <a:off x="1729700" y="1364273"/>
            <a:ext cx="539323" cy="3790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Site</a:t>
            </a:r>
          </a:p>
        </p:txBody>
      </p:sp>
      <p:pic>
        <p:nvPicPr>
          <p:cNvPr id="30" name="Graphic 29" descr="Man">
            <a:extLst>
              <a:ext uri="{FF2B5EF4-FFF2-40B4-BE49-F238E27FC236}">
                <a16:creationId xmlns:a16="http://schemas.microsoft.com/office/drawing/2014/main" id="{914B84BA-E6CC-4096-EDE3-5E816215F7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79845" y="3279361"/>
            <a:ext cx="914400" cy="914400"/>
          </a:xfrm>
          <a:prstGeom prst="rect">
            <a:avLst/>
          </a:prstGeom>
        </p:spPr>
      </p:pic>
      <p:sp>
        <p:nvSpPr>
          <p:cNvPr id="31" name="TextBox 30">
            <a:extLst>
              <a:ext uri="{FF2B5EF4-FFF2-40B4-BE49-F238E27FC236}">
                <a16:creationId xmlns:a16="http://schemas.microsoft.com/office/drawing/2014/main" id="{CA04B4D4-4FB3-C008-8DA4-33744C1DC6C3}"/>
              </a:ext>
            </a:extLst>
          </p:cNvPr>
          <p:cNvSpPr txBox="1"/>
          <p:nvPr/>
        </p:nvSpPr>
        <p:spPr>
          <a:xfrm>
            <a:off x="10417290" y="4193761"/>
            <a:ext cx="1439509" cy="523220"/>
          </a:xfrm>
          <a:prstGeom prst="rect">
            <a:avLst/>
          </a:prstGeom>
          <a:noFill/>
        </p:spPr>
        <p:txBody>
          <a:bodyPr wrap="square" rtlCol="0">
            <a:spAutoFit/>
          </a:bodyPr>
          <a:lstStyle/>
          <a:p>
            <a:r>
              <a:rPr lang="en-US" sz="1400" i="1" dirty="0"/>
              <a:t>Think From load-time perspective</a:t>
            </a:r>
          </a:p>
        </p:txBody>
      </p:sp>
      <p:sp>
        <p:nvSpPr>
          <p:cNvPr id="13" name="TextBox 12">
            <a:extLst>
              <a:ext uri="{FF2B5EF4-FFF2-40B4-BE49-F238E27FC236}">
                <a16:creationId xmlns:a16="http://schemas.microsoft.com/office/drawing/2014/main" id="{19631ADA-8218-C48E-0132-F68DFBDD97E6}"/>
              </a:ext>
            </a:extLst>
          </p:cNvPr>
          <p:cNvSpPr txBox="1"/>
          <p:nvPr/>
        </p:nvSpPr>
        <p:spPr>
          <a:xfrm>
            <a:off x="938465" y="6118217"/>
            <a:ext cx="10409718" cy="646331"/>
          </a:xfrm>
          <a:prstGeom prst="rect">
            <a:avLst/>
          </a:prstGeom>
          <a:noFill/>
        </p:spPr>
        <p:txBody>
          <a:bodyPr wrap="square">
            <a:spAutoFit/>
          </a:bodyPr>
          <a:lstStyle/>
          <a:p>
            <a:r>
              <a:rPr lang="en-US" dirty="0">
                <a:hlinkClick r:id="rId4"/>
              </a:rPr>
              <a:t>https://doc.sitecore.com/xmc/en/developers/xm-cloud/site-collections.html</a:t>
            </a:r>
            <a:endParaRPr lang="en-US" dirty="0"/>
          </a:p>
          <a:p>
            <a:r>
              <a:rPr lang="en-US" dirty="0">
                <a:hlinkClick r:id="rId5"/>
              </a:rPr>
              <a:t>https://doc.sitecore.com/xmc/en/developers/xm-cloud/grouping-of-headless-site-collections-and-sites.html</a:t>
            </a:r>
            <a:endParaRPr lang="en-US" dirty="0"/>
          </a:p>
        </p:txBody>
      </p:sp>
    </p:spTree>
    <p:extLst>
      <p:ext uri="{BB962C8B-B14F-4D97-AF65-F5344CB8AC3E}">
        <p14:creationId xmlns:p14="http://schemas.microsoft.com/office/powerpoint/2010/main" val="348542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B0056DBB-C660-6E55-1D43-52B8C8336F3D}"/>
              </a:ext>
            </a:extLst>
          </p:cNvPr>
          <p:cNvSpPr txBox="1"/>
          <p:nvPr/>
        </p:nvSpPr>
        <p:spPr>
          <a:xfrm>
            <a:off x="4879325" y="41855"/>
            <a:ext cx="267024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Code-First Approach (Disconnected mode)</a:t>
            </a:r>
          </a:p>
        </p:txBody>
      </p:sp>
      <p:cxnSp>
        <p:nvCxnSpPr>
          <p:cNvPr id="4" name="Straight Connector 3">
            <a:extLst>
              <a:ext uri="{FF2B5EF4-FFF2-40B4-BE49-F238E27FC236}">
                <a16:creationId xmlns:a16="http://schemas.microsoft.com/office/drawing/2014/main" id="{823CFD91-C377-B1D9-39A9-340600348E64}"/>
              </a:ext>
            </a:extLst>
          </p:cNvPr>
          <p:cNvCxnSpPr>
            <a:cxnSpLocks/>
          </p:cNvCxnSpPr>
          <p:nvPr/>
        </p:nvCxnSpPr>
        <p:spPr>
          <a:xfrm>
            <a:off x="6058937" y="831715"/>
            <a:ext cx="33439" cy="5640649"/>
          </a:xfrm>
          <a:prstGeom prst="line">
            <a:avLst/>
          </a:prstGeom>
          <a:ln w="19050">
            <a:prstDash val="dash"/>
          </a:ln>
        </p:spPr>
        <p:style>
          <a:lnRef idx="3">
            <a:schemeClr val="accent1"/>
          </a:lnRef>
          <a:fillRef idx="0">
            <a:schemeClr val="accent1"/>
          </a:fillRef>
          <a:effectRef idx="2">
            <a:schemeClr val="accent1"/>
          </a:effectRef>
          <a:fontRef idx="minor">
            <a:schemeClr val="tx1"/>
          </a:fontRef>
        </p:style>
      </p:cxnSp>
      <p:cxnSp>
        <p:nvCxnSpPr>
          <p:cNvPr id="7" name="Straight Connector 6">
            <a:extLst>
              <a:ext uri="{FF2B5EF4-FFF2-40B4-BE49-F238E27FC236}">
                <a16:creationId xmlns:a16="http://schemas.microsoft.com/office/drawing/2014/main" id="{E7597A2D-AE39-168D-E718-B6D655975B3F}"/>
              </a:ext>
            </a:extLst>
          </p:cNvPr>
          <p:cNvCxnSpPr>
            <a:cxnSpLocks/>
          </p:cNvCxnSpPr>
          <p:nvPr/>
        </p:nvCxnSpPr>
        <p:spPr>
          <a:xfrm flipH="1">
            <a:off x="1112052" y="765622"/>
            <a:ext cx="13690" cy="5719085"/>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A547E9BD-58F4-0B91-4412-9B1FF88DD73A}"/>
              </a:ext>
            </a:extLst>
          </p:cNvPr>
          <p:cNvCxnSpPr>
            <a:cxnSpLocks/>
            <a:endCxn id="13" idx="0"/>
          </p:cNvCxnSpPr>
          <p:nvPr/>
        </p:nvCxnSpPr>
        <p:spPr>
          <a:xfrm flipH="1">
            <a:off x="10951948" y="831715"/>
            <a:ext cx="18402" cy="5566466"/>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16EC5392-9065-0A0D-905B-621451BECB05}"/>
              </a:ext>
            </a:extLst>
          </p:cNvPr>
          <p:cNvSpPr txBox="1"/>
          <p:nvPr/>
        </p:nvSpPr>
        <p:spPr>
          <a:xfrm>
            <a:off x="619525" y="6443724"/>
            <a:ext cx="1176312" cy="369332"/>
          </a:xfrm>
          <a:prstGeom prst="rect">
            <a:avLst/>
          </a:prstGeom>
          <a:noFill/>
        </p:spPr>
        <p:txBody>
          <a:bodyPr wrap="square" rtlCol="0">
            <a:spAutoFit/>
          </a:bodyPr>
          <a:lstStyle/>
          <a:p>
            <a:r>
              <a:rPr lang="en-US" dirty="0"/>
              <a:t>Developer</a:t>
            </a:r>
          </a:p>
        </p:txBody>
      </p:sp>
      <p:sp>
        <p:nvSpPr>
          <p:cNvPr id="12" name="TextBox 11">
            <a:extLst>
              <a:ext uri="{FF2B5EF4-FFF2-40B4-BE49-F238E27FC236}">
                <a16:creationId xmlns:a16="http://schemas.microsoft.com/office/drawing/2014/main" id="{7B67B2C1-766C-1FC1-C3D2-C48098781D6B}"/>
              </a:ext>
            </a:extLst>
          </p:cNvPr>
          <p:cNvSpPr txBox="1"/>
          <p:nvPr/>
        </p:nvSpPr>
        <p:spPr>
          <a:xfrm>
            <a:off x="5445796" y="6443522"/>
            <a:ext cx="1537300" cy="369332"/>
          </a:xfrm>
          <a:prstGeom prst="rect">
            <a:avLst/>
          </a:prstGeom>
          <a:noFill/>
        </p:spPr>
        <p:txBody>
          <a:bodyPr wrap="square" rtlCol="0">
            <a:spAutoFit/>
          </a:bodyPr>
          <a:lstStyle/>
          <a:p>
            <a:r>
              <a:rPr lang="en-US" dirty="0"/>
              <a:t>Cmd prompt</a:t>
            </a:r>
          </a:p>
        </p:txBody>
      </p:sp>
      <p:sp>
        <p:nvSpPr>
          <p:cNvPr id="13" name="TextBox 12">
            <a:extLst>
              <a:ext uri="{FF2B5EF4-FFF2-40B4-BE49-F238E27FC236}">
                <a16:creationId xmlns:a16="http://schemas.microsoft.com/office/drawing/2014/main" id="{973FDAB2-E13E-1E0D-8408-44F4B4738EE1}"/>
              </a:ext>
            </a:extLst>
          </p:cNvPr>
          <p:cNvSpPr txBox="1"/>
          <p:nvPr/>
        </p:nvSpPr>
        <p:spPr>
          <a:xfrm>
            <a:off x="10304507" y="6398181"/>
            <a:ext cx="1294882" cy="369332"/>
          </a:xfrm>
          <a:prstGeom prst="rect">
            <a:avLst/>
          </a:prstGeom>
          <a:noFill/>
        </p:spPr>
        <p:txBody>
          <a:bodyPr wrap="square" rtlCol="0">
            <a:spAutoFit/>
          </a:bodyPr>
          <a:lstStyle/>
          <a:p>
            <a:r>
              <a:rPr lang="en-US" dirty="0"/>
              <a:t>File System</a:t>
            </a:r>
          </a:p>
        </p:txBody>
      </p:sp>
      <p:cxnSp>
        <p:nvCxnSpPr>
          <p:cNvPr id="2" name="Straight Arrow Connector 1">
            <a:extLst>
              <a:ext uri="{FF2B5EF4-FFF2-40B4-BE49-F238E27FC236}">
                <a16:creationId xmlns:a16="http://schemas.microsoft.com/office/drawing/2014/main" id="{1F8B9A9F-346E-EFDE-7DDB-8522684A861B}"/>
              </a:ext>
            </a:extLst>
          </p:cNvPr>
          <p:cNvCxnSpPr>
            <a:cxnSpLocks/>
          </p:cNvCxnSpPr>
          <p:nvPr/>
        </p:nvCxnSpPr>
        <p:spPr>
          <a:xfrm>
            <a:off x="1091688" y="1099260"/>
            <a:ext cx="9847741" cy="313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79BCE5FE-AB55-FE0D-44AA-173BBEB99C2F}"/>
              </a:ext>
            </a:extLst>
          </p:cNvPr>
          <p:cNvSpPr txBox="1"/>
          <p:nvPr/>
        </p:nvSpPr>
        <p:spPr>
          <a:xfrm>
            <a:off x="4236447" y="800863"/>
            <a:ext cx="3602833" cy="307777"/>
          </a:xfrm>
          <a:prstGeom prst="rect">
            <a:avLst/>
          </a:prstGeom>
          <a:noFill/>
        </p:spPr>
        <p:txBody>
          <a:bodyPr wrap="square" rtlCol="0">
            <a:spAutoFit/>
          </a:bodyPr>
          <a:lstStyle/>
          <a:p>
            <a:r>
              <a:rPr lang="en-US" sz="1400" dirty="0"/>
              <a:t>Download and install latest version of Node JS</a:t>
            </a:r>
          </a:p>
        </p:txBody>
      </p:sp>
      <p:cxnSp>
        <p:nvCxnSpPr>
          <p:cNvPr id="6" name="Straight Arrow Connector 5">
            <a:extLst>
              <a:ext uri="{FF2B5EF4-FFF2-40B4-BE49-F238E27FC236}">
                <a16:creationId xmlns:a16="http://schemas.microsoft.com/office/drawing/2014/main" id="{10705A8D-B17A-0C83-30BC-BFCEDF51E224}"/>
              </a:ext>
            </a:extLst>
          </p:cNvPr>
          <p:cNvCxnSpPr>
            <a:cxnSpLocks/>
          </p:cNvCxnSpPr>
          <p:nvPr/>
        </p:nvCxnSpPr>
        <p:spPr>
          <a:xfrm flipV="1">
            <a:off x="1123167" y="1499187"/>
            <a:ext cx="4948136" cy="26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9A2B15FA-E2CD-F054-7054-74F447F1E4FC}"/>
              </a:ext>
            </a:extLst>
          </p:cNvPr>
          <p:cNvSpPr txBox="1"/>
          <p:nvPr/>
        </p:nvSpPr>
        <p:spPr>
          <a:xfrm>
            <a:off x="2805889" y="1144751"/>
            <a:ext cx="1706365" cy="307777"/>
          </a:xfrm>
          <a:prstGeom prst="rect">
            <a:avLst/>
          </a:prstGeom>
          <a:noFill/>
        </p:spPr>
        <p:txBody>
          <a:bodyPr wrap="square" rtlCol="0">
            <a:spAutoFit/>
          </a:bodyPr>
          <a:lstStyle/>
          <a:p>
            <a:r>
              <a:rPr lang="en-US" sz="1400" dirty="0"/>
              <a:t>Node --version</a:t>
            </a:r>
          </a:p>
        </p:txBody>
      </p:sp>
      <p:cxnSp>
        <p:nvCxnSpPr>
          <p:cNvPr id="18" name="Straight Arrow Connector 17">
            <a:extLst>
              <a:ext uri="{FF2B5EF4-FFF2-40B4-BE49-F238E27FC236}">
                <a16:creationId xmlns:a16="http://schemas.microsoft.com/office/drawing/2014/main" id="{648DB356-71EF-CEA1-D8BA-9408935CACC5}"/>
              </a:ext>
            </a:extLst>
          </p:cNvPr>
          <p:cNvCxnSpPr>
            <a:cxnSpLocks/>
          </p:cNvCxnSpPr>
          <p:nvPr/>
        </p:nvCxnSpPr>
        <p:spPr>
          <a:xfrm flipH="1">
            <a:off x="1152508" y="1981170"/>
            <a:ext cx="4885356" cy="0"/>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25525EC5-5546-AEE5-8D91-7C9001F448CF}"/>
              </a:ext>
            </a:extLst>
          </p:cNvPr>
          <p:cNvSpPr txBox="1"/>
          <p:nvPr/>
        </p:nvSpPr>
        <p:spPr>
          <a:xfrm>
            <a:off x="2752580" y="1611838"/>
            <a:ext cx="1706365" cy="307777"/>
          </a:xfrm>
          <a:prstGeom prst="rect">
            <a:avLst/>
          </a:prstGeom>
          <a:noFill/>
        </p:spPr>
        <p:txBody>
          <a:bodyPr wrap="square" rtlCol="0">
            <a:spAutoFit/>
          </a:bodyPr>
          <a:lstStyle/>
          <a:p>
            <a:r>
              <a:rPr lang="en-US" sz="1400" dirty="0"/>
              <a:t>&lt;Node Version&gt;</a:t>
            </a:r>
          </a:p>
        </p:txBody>
      </p:sp>
      <p:cxnSp>
        <p:nvCxnSpPr>
          <p:cNvPr id="20" name="Straight Arrow Connector 19">
            <a:extLst>
              <a:ext uri="{FF2B5EF4-FFF2-40B4-BE49-F238E27FC236}">
                <a16:creationId xmlns:a16="http://schemas.microsoft.com/office/drawing/2014/main" id="{08AA1B20-2B70-2027-1BE5-615A5502A860}"/>
              </a:ext>
            </a:extLst>
          </p:cNvPr>
          <p:cNvCxnSpPr>
            <a:cxnSpLocks/>
          </p:cNvCxnSpPr>
          <p:nvPr/>
        </p:nvCxnSpPr>
        <p:spPr>
          <a:xfrm>
            <a:off x="1123167" y="2638304"/>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EAEC1F0-AA24-2AA7-DE7C-BDD46680D851}"/>
              </a:ext>
            </a:extLst>
          </p:cNvPr>
          <p:cNvSpPr txBox="1"/>
          <p:nvPr/>
        </p:nvSpPr>
        <p:spPr>
          <a:xfrm>
            <a:off x="1867787" y="2317798"/>
            <a:ext cx="3376189" cy="307777"/>
          </a:xfrm>
          <a:prstGeom prst="rect">
            <a:avLst/>
          </a:prstGeom>
          <a:noFill/>
        </p:spPr>
        <p:txBody>
          <a:bodyPr wrap="square" rtlCol="0">
            <a:spAutoFit/>
          </a:bodyPr>
          <a:lstStyle/>
          <a:p>
            <a:r>
              <a:rPr lang="en-US" sz="1400" b="0" i="0" dirty="0">
                <a:solidFill>
                  <a:srgbClr val="000000"/>
                </a:solidFill>
                <a:effectLst/>
              </a:rPr>
              <a:t>npm install -g @sitecore-jss/sitecore-jss-cli</a:t>
            </a:r>
            <a:endParaRPr lang="en-US" sz="1400" dirty="0"/>
          </a:p>
        </p:txBody>
      </p:sp>
      <p:cxnSp>
        <p:nvCxnSpPr>
          <p:cNvPr id="26" name="Straight Arrow Connector 25">
            <a:extLst>
              <a:ext uri="{FF2B5EF4-FFF2-40B4-BE49-F238E27FC236}">
                <a16:creationId xmlns:a16="http://schemas.microsoft.com/office/drawing/2014/main" id="{EA986817-7713-53E8-FED3-24BBE35CFC92}"/>
              </a:ext>
            </a:extLst>
          </p:cNvPr>
          <p:cNvCxnSpPr>
            <a:cxnSpLocks/>
          </p:cNvCxnSpPr>
          <p:nvPr/>
        </p:nvCxnSpPr>
        <p:spPr>
          <a:xfrm>
            <a:off x="1133321" y="3257441"/>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074A047-B2AE-F79F-B34E-F7067A88C3A8}"/>
              </a:ext>
            </a:extLst>
          </p:cNvPr>
          <p:cNvSpPr txBox="1"/>
          <p:nvPr/>
        </p:nvSpPr>
        <p:spPr>
          <a:xfrm>
            <a:off x="3127908" y="2925408"/>
            <a:ext cx="1062323" cy="307777"/>
          </a:xfrm>
          <a:prstGeom prst="rect">
            <a:avLst/>
          </a:prstGeom>
          <a:noFill/>
        </p:spPr>
        <p:txBody>
          <a:bodyPr wrap="square" rtlCol="0">
            <a:spAutoFit/>
          </a:bodyPr>
          <a:lstStyle/>
          <a:p>
            <a:r>
              <a:rPr lang="en-US" sz="1400" dirty="0">
                <a:solidFill>
                  <a:srgbClr val="000000"/>
                </a:solidFill>
              </a:rPr>
              <a:t>j</a:t>
            </a:r>
            <a:r>
              <a:rPr lang="en-US" sz="1400" b="0" i="0" dirty="0">
                <a:solidFill>
                  <a:srgbClr val="000000"/>
                </a:solidFill>
                <a:effectLst/>
              </a:rPr>
              <a:t>ss --help</a:t>
            </a:r>
            <a:endParaRPr lang="en-US" sz="1400" dirty="0"/>
          </a:p>
        </p:txBody>
      </p:sp>
      <p:cxnSp>
        <p:nvCxnSpPr>
          <p:cNvPr id="28" name="Straight Arrow Connector 27">
            <a:extLst>
              <a:ext uri="{FF2B5EF4-FFF2-40B4-BE49-F238E27FC236}">
                <a16:creationId xmlns:a16="http://schemas.microsoft.com/office/drawing/2014/main" id="{A80E9EEE-A69D-70D1-531C-62CBB20BDF55}"/>
              </a:ext>
            </a:extLst>
          </p:cNvPr>
          <p:cNvCxnSpPr>
            <a:cxnSpLocks/>
          </p:cNvCxnSpPr>
          <p:nvPr/>
        </p:nvCxnSpPr>
        <p:spPr>
          <a:xfrm flipH="1">
            <a:off x="1091688" y="3725519"/>
            <a:ext cx="4885356" cy="0"/>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4DD5D0B7-7B74-52B0-BF7E-F63542FC8556}"/>
              </a:ext>
            </a:extLst>
          </p:cNvPr>
          <p:cNvSpPr txBox="1"/>
          <p:nvPr/>
        </p:nvSpPr>
        <p:spPr>
          <a:xfrm>
            <a:off x="1297224" y="3451700"/>
            <a:ext cx="4617076" cy="523220"/>
          </a:xfrm>
          <a:prstGeom prst="rect">
            <a:avLst/>
          </a:prstGeom>
          <a:noFill/>
        </p:spPr>
        <p:txBody>
          <a:bodyPr wrap="square" rtlCol="0">
            <a:spAutoFit/>
          </a:bodyPr>
          <a:lstStyle/>
          <a:p>
            <a:r>
              <a:rPr lang="en-US" sz="1400" dirty="0"/>
              <a:t>JSS CLI is running in global mode because it was not installed in the local node_modules folder.</a:t>
            </a:r>
          </a:p>
        </p:txBody>
      </p:sp>
      <p:cxnSp>
        <p:nvCxnSpPr>
          <p:cNvPr id="30" name="Straight Arrow Connector 29">
            <a:extLst>
              <a:ext uri="{FF2B5EF4-FFF2-40B4-BE49-F238E27FC236}">
                <a16:creationId xmlns:a16="http://schemas.microsoft.com/office/drawing/2014/main" id="{C7DF66EE-160A-ABAE-4455-709E3EC2EBD3}"/>
              </a:ext>
            </a:extLst>
          </p:cNvPr>
          <p:cNvCxnSpPr>
            <a:cxnSpLocks/>
          </p:cNvCxnSpPr>
          <p:nvPr/>
        </p:nvCxnSpPr>
        <p:spPr>
          <a:xfrm>
            <a:off x="6024732" y="3042753"/>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8BFF40D-FAFD-021B-6A86-EF6AADDD2CCC}"/>
              </a:ext>
            </a:extLst>
          </p:cNvPr>
          <p:cNvSpPr txBox="1"/>
          <p:nvPr/>
        </p:nvSpPr>
        <p:spPr>
          <a:xfrm>
            <a:off x="6283440" y="2511677"/>
            <a:ext cx="4421471" cy="523220"/>
          </a:xfrm>
          <a:prstGeom prst="rect">
            <a:avLst/>
          </a:prstGeom>
          <a:noFill/>
        </p:spPr>
        <p:txBody>
          <a:bodyPr wrap="square" rtlCol="0">
            <a:spAutoFit/>
          </a:bodyPr>
          <a:lstStyle/>
          <a:p>
            <a:r>
              <a:rPr lang="en-US" sz="1400" b="0" i="0" dirty="0">
                <a:solidFill>
                  <a:srgbClr val="000000"/>
                </a:solidFill>
                <a:effectLst/>
              </a:rPr>
              <a:t>Package deployed to </a:t>
            </a:r>
            <a:r>
              <a:rPr kumimoji="0" lang="en-US" altLang="en-US" sz="1400" b="0" i="0" u="none" strike="noStrike" cap="none" normalizeH="0" baseline="0" dirty="0">
                <a:ln>
                  <a:noFill/>
                </a:ln>
                <a:solidFill>
                  <a:schemeClr val="tx1"/>
                </a:solidFill>
                <a:effectLst/>
              </a:rPr>
              <a:t>%USERPROFILE%\AppData</a:t>
            </a:r>
            <a:r>
              <a:rPr lang="en-US" altLang="en-US" sz="1400" dirty="0"/>
              <a:t>\roaming</a:t>
            </a:r>
            <a:r>
              <a:rPr kumimoji="0" lang="en-US" altLang="en-US" sz="1400" b="0" i="0" u="none" strike="noStrike" cap="none" normalizeH="0" baseline="0" dirty="0">
                <a:ln>
                  <a:noFill/>
                </a:ln>
                <a:solidFill>
                  <a:schemeClr val="tx1"/>
                </a:solidFill>
                <a:effectLst/>
              </a:rPr>
              <a:t>\npm\node_modules</a:t>
            </a:r>
            <a:endParaRPr lang="en-US" sz="1400" dirty="0"/>
          </a:p>
        </p:txBody>
      </p:sp>
      <p:cxnSp>
        <p:nvCxnSpPr>
          <p:cNvPr id="34" name="Straight Arrow Connector 33">
            <a:extLst>
              <a:ext uri="{FF2B5EF4-FFF2-40B4-BE49-F238E27FC236}">
                <a16:creationId xmlns:a16="http://schemas.microsoft.com/office/drawing/2014/main" id="{423B0D1A-08C3-BEA5-463C-A66A09739152}"/>
              </a:ext>
            </a:extLst>
          </p:cNvPr>
          <p:cNvCxnSpPr>
            <a:cxnSpLocks/>
          </p:cNvCxnSpPr>
          <p:nvPr/>
        </p:nvCxnSpPr>
        <p:spPr>
          <a:xfrm>
            <a:off x="1091688" y="4425319"/>
            <a:ext cx="497961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CF5DE192-C547-DBA2-9A27-32DA26033C9C}"/>
              </a:ext>
            </a:extLst>
          </p:cNvPr>
          <p:cNvSpPr txBox="1"/>
          <p:nvPr/>
        </p:nvSpPr>
        <p:spPr>
          <a:xfrm>
            <a:off x="1444640" y="3961505"/>
            <a:ext cx="4199247" cy="954107"/>
          </a:xfrm>
          <a:prstGeom prst="rect">
            <a:avLst/>
          </a:prstGeom>
          <a:noFill/>
        </p:spPr>
        <p:txBody>
          <a:bodyPr wrap="square" rtlCol="0">
            <a:spAutoFit/>
          </a:bodyPr>
          <a:lstStyle/>
          <a:p>
            <a:r>
              <a:rPr lang="en-US" sz="1400" dirty="0">
                <a:solidFill>
                  <a:srgbClr val="000000"/>
                </a:solidFill>
              </a:rPr>
              <a:t>npx create-sitecore-jss --templates </a:t>
            </a:r>
            <a:r>
              <a:rPr lang="en-US" sz="1400" dirty="0" err="1">
                <a:solidFill>
                  <a:srgbClr val="000000"/>
                </a:solidFill>
              </a:rPr>
              <a:t>nextjs,nextjs-styleguide</a:t>
            </a:r>
            <a:r>
              <a:rPr lang="en-US" sz="1400" dirty="0">
                <a:solidFill>
                  <a:srgbClr val="000000"/>
                </a:solidFill>
              </a:rPr>
              <a:t> --appName my-jss --fetchWith REST --language da-DK --destination my-jss --prePushHook false --hostName my-jss.dev.local --prerender SSG</a:t>
            </a:r>
            <a:endParaRPr lang="en-US" sz="1400" dirty="0"/>
          </a:p>
        </p:txBody>
      </p:sp>
      <p:cxnSp>
        <p:nvCxnSpPr>
          <p:cNvPr id="41" name="Straight Arrow Connector 40">
            <a:extLst>
              <a:ext uri="{FF2B5EF4-FFF2-40B4-BE49-F238E27FC236}">
                <a16:creationId xmlns:a16="http://schemas.microsoft.com/office/drawing/2014/main" id="{FD1C4BE8-A547-34D4-FD21-46C447A69BB1}"/>
              </a:ext>
            </a:extLst>
          </p:cNvPr>
          <p:cNvCxnSpPr>
            <a:cxnSpLocks/>
          </p:cNvCxnSpPr>
          <p:nvPr/>
        </p:nvCxnSpPr>
        <p:spPr>
          <a:xfrm>
            <a:off x="6082738" y="4780652"/>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BFC21D11-4CD0-FA90-5036-9C9AA7BEE405}"/>
              </a:ext>
            </a:extLst>
          </p:cNvPr>
          <p:cNvSpPr txBox="1"/>
          <p:nvPr/>
        </p:nvSpPr>
        <p:spPr>
          <a:xfrm>
            <a:off x="6534511" y="4439042"/>
            <a:ext cx="3643009" cy="307777"/>
          </a:xfrm>
          <a:prstGeom prst="rect">
            <a:avLst/>
          </a:prstGeom>
          <a:noFill/>
        </p:spPr>
        <p:txBody>
          <a:bodyPr wrap="square" rtlCol="0">
            <a:spAutoFit/>
          </a:bodyPr>
          <a:lstStyle/>
          <a:p>
            <a:r>
              <a:rPr lang="en-US" sz="1400" dirty="0">
                <a:solidFill>
                  <a:srgbClr val="000000"/>
                </a:solidFill>
              </a:rPr>
              <a:t>My-</a:t>
            </a:r>
            <a:r>
              <a:rPr lang="en-US" sz="1400" dirty="0" err="1">
                <a:solidFill>
                  <a:srgbClr val="000000"/>
                </a:solidFill>
              </a:rPr>
              <a:t>jss</a:t>
            </a:r>
            <a:r>
              <a:rPr lang="en-US" sz="1400" dirty="0">
                <a:solidFill>
                  <a:srgbClr val="000000"/>
                </a:solidFill>
              </a:rPr>
              <a:t> folder created with code artifacts</a:t>
            </a:r>
            <a:endParaRPr lang="en-US" sz="1400" dirty="0"/>
          </a:p>
        </p:txBody>
      </p:sp>
      <p:cxnSp>
        <p:nvCxnSpPr>
          <p:cNvPr id="43" name="Straight Arrow Connector 42">
            <a:extLst>
              <a:ext uri="{FF2B5EF4-FFF2-40B4-BE49-F238E27FC236}">
                <a16:creationId xmlns:a16="http://schemas.microsoft.com/office/drawing/2014/main" id="{D718A966-68B7-B2F7-7AB9-A698A46FEE0B}"/>
              </a:ext>
            </a:extLst>
          </p:cNvPr>
          <p:cNvCxnSpPr>
            <a:cxnSpLocks/>
          </p:cNvCxnSpPr>
          <p:nvPr/>
        </p:nvCxnSpPr>
        <p:spPr>
          <a:xfrm>
            <a:off x="1156606" y="5373062"/>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5C78C887-1EE3-67D2-80C4-B66BE4E7CB52}"/>
              </a:ext>
            </a:extLst>
          </p:cNvPr>
          <p:cNvSpPr txBox="1"/>
          <p:nvPr/>
        </p:nvSpPr>
        <p:spPr>
          <a:xfrm>
            <a:off x="3024848" y="5066622"/>
            <a:ext cx="930559" cy="307777"/>
          </a:xfrm>
          <a:prstGeom prst="rect">
            <a:avLst/>
          </a:prstGeom>
          <a:noFill/>
        </p:spPr>
        <p:txBody>
          <a:bodyPr wrap="square" rtlCol="0">
            <a:spAutoFit/>
          </a:bodyPr>
          <a:lstStyle/>
          <a:p>
            <a:r>
              <a:rPr lang="en-US" sz="1400" dirty="0">
                <a:solidFill>
                  <a:srgbClr val="000000"/>
                </a:solidFill>
              </a:rPr>
              <a:t>Cd my-</a:t>
            </a:r>
            <a:r>
              <a:rPr lang="en-US" sz="1400" dirty="0" err="1">
                <a:solidFill>
                  <a:srgbClr val="000000"/>
                </a:solidFill>
              </a:rPr>
              <a:t>jss</a:t>
            </a:r>
            <a:endParaRPr lang="en-US" sz="1400" dirty="0"/>
          </a:p>
        </p:txBody>
      </p:sp>
      <p:cxnSp>
        <p:nvCxnSpPr>
          <p:cNvPr id="47" name="Straight Arrow Connector 46">
            <a:extLst>
              <a:ext uri="{FF2B5EF4-FFF2-40B4-BE49-F238E27FC236}">
                <a16:creationId xmlns:a16="http://schemas.microsoft.com/office/drawing/2014/main" id="{63AF5F7D-D1C4-89D5-F1DA-49C52C84A4C6}"/>
              </a:ext>
            </a:extLst>
          </p:cNvPr>
          <p:cNvCxnSpPr>
            <a:cxnSpLocks/>
          </p:cNvCxnSpPr>
          <p:nvPr/>
        </p:nvCxnSpPr>
        <p:spPr>
          <a:xfrm>
            <a:off x="1138937" y="5777691"/>
            <a:ext cx="4914697" cy="4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60D2523B-5054-261A-114B-233FA0CDE96E}"/>
              </a:ext>
            </a:extLst>
          </p:cNvPr>
          <p:cNvSpPr txBox="1"/>
          <p:nvPr/>
        </p:nvSpPr>
        <p:spPr>
          <a:xfrm>
            <a:off x="3162976" y="5460589"/>
            <a:ext cx="792431" cy="307777"/>
          </a:xfrm>
          <a:prstGeom prst="rect">
            <a:avLst/>
          </a:prstGeom>
          <a:noFill/>
        </p:spPr>
        <p:txBody>
          <a:bodyPr wrap="square" rtlCol="0">
            <a:spAutoFit/>
          </a:bodyPr>
          <a:lstStyle/>
          <a:p>
            <a:r>
              <a:rPr lang="en-US" sz="1400" dirty="0">
                <a:solidFill>
                  <a:srgbClr val="000000"/>
                </a:solidFill>
              </a:rPr>
              <a:t>jss start</a:t>
            </a:r>
            <a:endParaRPr lang="en-US" sz="1400" dirty="0"/>
          </a:p>
        </p:txBody>
      </p:sp>
      <p:cxnSp>
        <p:nvCxnSpPr>
          <p:cNvPr id="51" name="Straight Arrow Connector 50">
            <a:extLst>
              <a:ext uri="{FF2B5EF4-FFF2-40B4-BE49-F238E27FC236}">
                <a16:creationId xmlns:a16="http://schemas.microsoft.com/office/drawing/2014/main" id="{AD90FB71-727D-6AE9-6D05-BDB43F20E85A}"/>
              </a:ext>
            </a:extLst>
          </p:cNvPr>
          <p:cNvCxnSpPr>
            <a:cxnSpLocks/>
          </p:cNvCxnSpPr>
          <p:nvPr/>
        </p:nvCxnSpPr>
        <p:spPr>
          <a:xfrm flipH="1">
            <a:off x="1146251" y="6129752"/>
            <a:ext cx="4885356" cy="0"/>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
        <p:nvSpPr>
          <p:cNvPr id="52" name="TextBox 51">
            <a:extLst>
              <a:ext uri="{FF2B5EF4-FFF2-40B4-BE49-F238E27FC236}">
                <a16:creationId xmlns:a16="http://schemas.microsoft.com/office/drawing/2014/main" id="{8F85C092-394E-5499-5D7D-00C0B1AE09E2}"/>
              </a:ext>
            </a:extLst>
          </p:cNvPr>
          <p:cNvSpPr txBox="1"/>
          <p:nvPr/>
        </p:nvSpPr>
        <p:spPr>
          <a:xfrm>
            <a:off x="2915574" y="5834951"/>
            <a:ext cx="1587029" cy="307777"/>
          </a:xfrm>
          <a:prstGeom prst="rect">
            <a:avLst/>
          </a:prstGeom>
          <a:noFill/>
        </p:spPr>
        <p:txBody>
          <a:bodyPr wrap="square" rtlCol="0">
            <a:spAutoFit/>
          </a:bodyPr>
          <a:lstStyle/>
          <a:p>
            <a:r>
              <a:rPr lang="en-US" sz="1400" dirty="0">
                <a:solidFill>
                  <a:srgbClr val="000000"/>
                </a:solidFill>
              </a:rPr>
              <a:t>Site hosted locally</a:t>
            </a:r>
            <a:endParaRPr lang="en-US" sz="1400" dirty="0"/>
          </a:p>
        </p:txBody>
      </p:sp>
    </p:spTree>
    <p:extLst>
      <p:ext uri="{BB962C8B-B14F-4D97-AF65-F5344CB8AC3E}">
        <p14:creationId xmlns:p14="http://schemas.microsoft.com/office/powerpoint/2010/main" val="1537514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5415575" y="184202"/>
            <a:ext cx="1360847" cy="400110"/>
          </a:xfrm>
          <a:prstGeom prst="rect">
            <a:avLst/>
          </a:prstGeom>
          <a:noFill/>
        </p:spPr>
        <p:txBody>
          <a:bodyPr wrap="square" rtlCol="0">
            <a:spAutoFit/>
          </a:bodyPr>
          <a:lstStyle/>
          <a:p>
            <a:r>
              <a:rPr lang="en-US" sz="2000" b="1" dirty="0"/>
              <a:t>Disclaimer</a:t>
            </a:r>
          </a:p>
        </p:txBody>
      </p:sp>
      <p:sp>
        <p:nvSpPr>
          <p:cNvPr id="8" name="TextBox 7">
            <a:extLst>
              <a:ext uri="{FF2B5EF4-FFF2-40B4-BE49-F238E27FC236}">
                <a16:creationId xmlns:a16="http://schemas.microsoft.com/office/drawing/2014/main" id="{8B2F5872-20B9-049C-84F7-1AC7D4B38A8C}"/>
              </a:ext>
            </a:extLst>
          </p:cNvPr>
          <p:cNvSpPr txBox="1"/>
          <p:nvPr/>
        </p:nvSpPr>
        <p:spPr>
          <a:xfrm>
            <a:off x="952302" y="2756545"/>
            <a:ext cx="10695858" cy="923330"/>
          </a:xfrm>
          <a:prstGeom prst="rect">
            <a:avLst/>
          </a:prstGeom>
          <a:noFill/>
        </p:spPr>
        <p:txBody>
          <a:bodyPr wrap="square" rtlCol="0">
            <a:spAutoFit/>
          </a:bodyPr>
          <a:lstStyle/>
          <a:p>
            <a:pPr marL="285750" indent="-285750">
              <a:buFont typeface="Wingdings" panose="05000000000000000000" pitchFamily="2" charset="2"/>
              <a:buChar char="§"/>
            </a:pPr>
            <a:r>
              <a:rPr lang="en-US" dirty="0"/>
              <a:t>The Sitecore eLearning is the original source of truth. Go through the topics and links there. This material is  supplementary to that guide.  </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204223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B0056DBB-C660-6E55-1D43-52B8C8336F3D}"/>
              </a:ext>
            </a:extLst>
          </p:cNvPr>
          <p:cNvSpPr txBox="1"/>
          <p:nvPr/>
        </p:nvSpPr>
        <p:spPr>
          <a:xfrm>
            <a:off x="4760879" y="245582"/>
            <a:ext cx="267024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Code-First Approach (Disconnected mode)</a:t>
            </a:r>
          </a:p>
        </p:txBody>
      </p:sp>
      <p:sp>
        <p:nvSpPr>
          <p:cNvPr id="2" name="Rectangle: Folded Corner 1">
            <a:extLst>
              <a:ext uri="{FF2B5EF4-FFF2-40B4-BE49-F238E27FC236}">
                <a16:creationId xmlns:a16="http://schemas.microsoft.com/office/drawing/2014/main" id="{5AB1B329-58A4-9083-49F8-5D9F5F90BD83}"/>
              </a:ext>
            </a:extLst>
          </p:cNvPr>
          <p:cNvSpPr/>
          <p:nvPr/>
        </p:nvSpPr>
        <p:spPr>
          <a:xfrm>
            <a:off x="4907408" y="1789543"/>
            <a:ext cx="1746115" cy="1867711"/>
          </a:xfrm>
          <a:prstGeom prst="foldedCorne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Manifest json</a:t>
            </a:r>
          </a:p>
        </p:txBody>
      </p:sp>
      <p:sp>
        <p:nvSpPr>
          <p:cNvPr id="3" name="Flowchart: Process 2">
            <a:extLst>
              <a:ext uri="{FF2B5EF4-FFF2-40B4-BE49-F238E27FC236}">
                <a16:creationId xmlns:a16="http://schemas.microsoft.com/office/drawing/2014/main" id="{A0E1B5E1-2181-B115-3D90-20E44F04B7F7}"/>
              </a:ext>
            </a:extLst>
          </p:cNvPr>
          <p:cNvSpPr/>
          <p:nvPr/>
        </p:nvSpPr>
        <p:spPr>
          <a:xfrm>
            <a:off x="7941625" y="1750632"/>
            <a:ext cx="1585608" cy="1945532"/>
          </a:xfrm>
          <a:prstGeom prst="flowChartProcess">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Manifest API</a:t>
            </a:r>
          </a:p>
        </p:txBody>
      </p:sp>
      <p:pic>
        <p:nvPicPr>
          <p:cNvPr id="5" name="Graphic 4" descr="User">
            <a:extLst>
              <a:ext uri="{FF2B5EF4-FFF2-40B4-BE49-F238E27FC236}">
                <a16:creationId xmlns:a16="http://schemas.microsoft.com/office/drawing/2014/main" id="{A74F7625-D816-84DD-2CD6-76F343447C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2102" y="2387795"/>
            <a:ext cx="914400" cy="914400"/>
          </a:xfrm>
          <a:prstGeom prst="rect">
            <a:avLst/>
          </a:prstGeom>
        </p:spPr>
      </p:pic>
      <p:sp>
        <p:nvSpPr>
          <p:cNvPr id="6" name="TextBox 5">
            <a:extLst>
              <a:ext uri="{FF2B5EF4-FFF2-40B4-BE49-F238E27FC236}">
                <a16:creationId xmlns:a16="http://schemas.microsoft.com/office/drawing/2014/main" id="{853F1D40-F55A-A046-4744-CCBC37BD5EE9}"/>
              </a:ext>
            </a:extLst>
          </p:cNvPr>
          <p:cNvSpPr txBox="1"/>
          <p:nvPr/>
        </p:nvSpPr>
        <p:spPr>
          <a:xfrm>
            <a:off x="2100171" y="3472588"/>
            <a:ext cx="6663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FED</a:t>
            </a:r>
          </a:p>
        </p:txBody>
      </p:sp>
      <p:cxnSp>
        <p:nvCxnSpPr>
          <p:cNvPr id="8" name="Straight Arrow Connector 7">
            <a:extLst>
              <a:ext uri="{FF2B5EF4-FFF2-40B4-BE49-F238E27FC236}">
                <a16:creationId xmlns:a16="http://schemas.microsoft.com/office/drawing/2014/main" id="{58745EA6-5DE0-B504-EC62-A0302E8A1FA4}"/>
              </a:ext>
            </a:extLst>
          </p:cNvPr>
          <p:cNvCxnSpPr>
            <a:cxnSpLocks/>
            <a:stCxn id="3" idx="1"/>
            <a:endCxn id="2" idx="3"/>
          </p:cNvCxnSpPr>
          <p:nvPr/>
        </p:nvCxnSpPr>
        <p:spPr>
          <a:xfrm flipH="1">
            <a:off x="6653523" y="2723398"/>
            <a:ext cx="128810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F0A9A4-0E2F-9BB8-9D8C-67D636D4D842}"/>
              </a:ext>
            </a:extLst>
          </p:cNvPr>
          <p:cNvCxnSpPr>
            <a:endCxn id="2" idx="1"/>
          </p:cNvCxnSpPr>
          <p:nvPr/>
        </p:nvCxnSpPr>
        <p:spPr>
          <a:xfrm>
            <a:off x="2961068" y="2723398"/>
            <a:ext cx="194634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B4F1A1B-8837-AFE6-E268-F8FC0A4C6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1985" y="4814846"/>
            <a:ext cx="1835283" cy="1342417"/>
          </a:xfrm>
          <a:prstGeom prst="rect">
            <a:avLst/>
          </a:prstGeom>
        </p:spPr>
      </p:pic>
      <p:cxnSp>
        <p:nvCxnSpPr>
          <p:cNvPr id="25" name="Straight Connector 24">
            <a:extLst>
              <a:ext uri="{FF2B5EF4-FFF2-40B4-BE49-F238E27FC236}">
                <a16:creationId xmlns:a16="http://schemas.microsoft.com/office/drawing/2014/main" id="{8301AD2C-EE60-5142-05D2-8623447E9A2B}"/>
              </a:ext>
            </a:extLst>
          </p:cNvPr>
          <p:cNvCxnSpPr/>
          <p:nvPr/>
        </p:nvCxnSpPr>
        <p:spPr>
          <a:xfrm>
            <a:off x="2323906" y="3992859"/>
            <a:ext cx="0" cy="143969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E337939-7B7B-5F8F-C78F-865EE863E067}"/>
              </a:ext>
            </a:extLst>
          </p:cNvPr>
          <p:cNvCxnSpPr>
            <a:endCxn id="22" idx="1"/>
          </p:cNvCxnSpPr>
          <p:nvPr/>
        </p:nvCxnSpPr>
        <p:spPr>
          <a:xfrm>
            <a:off x="2309315" y="5442280"/>
            <a:ext cx="2702670" cy="437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A6C9B76-AED8-18F7-5BB0-83911B32E4C0}"/>
              </a:ext>
            </a:extLst>
          </p:cNvPr>
          <p:cNvCxnSpPr>
            <a:stCxn id="2" idx="2"/>
          </p:cNvCxnSpPr>
          <p:nvPr/>
        </p:nvCxnSpPr>
        <p:spPr>
          <a:xfrm flipH="1">
            <a:off x="5780465" y="3657254"/>
            <a:ext cx="1" cy="12354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Multiplication Sign 31">
            <a:extLst>
              <a:ext uri="{FF2B5EF4-FFF2-40B4-BE49-F238E27FC236}">
                <a16:creationId xmlns:a16="http://schemas.microsoft.com/office/drawing/2014/main" id="{34DFDAA5-D6B4-5CB9-F90E-8B7656592785}"/>
              </a:ext>
            </a:extLst>
          </p:cNvPr>
          <p:cNvSpPr/>
          <p:nvPr/>
        </p:nvSpPr>
        <p:spPr>
          <a:xfrm>
            <a:off x="3134544" y="5174769"/>
            <a:ext cx="672822" cy="578796"/>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5" name="Graphic 34" descr="Checkmark">
            <a:extLst>
              <a:ext uri="{FF2B5EF4-FFF2-40B4-BE49-F238E27FC236}">
                <a16:creationId xmlns:a16="http://schemas.microsoft.com/office/drawing/2014/main" id="{3FC3AB5E-C178-8CB5-6437-C078BEA2BE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2409" y="3992859"/>
            <a:ext cx="580419" cy="580419"/>
          </a:xfrm>
          <a:prstGeom prst="rect">
            <a:avLst/>
          </a:prstGeom>
        </p:spPr>
      </p:pic>
      <p:sp>
        <p:nvSpPr>
          <p:cNvPr id="37" name="TextBox 36">
            <a:extLst>
              <a:ext uri="{FF2B5EF4-FFF2-40B4-BE49-F238E27FC236}">
                <a16:creationId xmlns:a16="http://schemas.microsoft.com/office/drawing/2014/main" id="{EFAD3179-13D4-D5B6-EA3F-CD5AC93BC425}"/>
              </a:ext>
            </a:extLst>
          </p:cNvPr>
          <p:cNvSpPr txBox="1"/>
          <p:nvPr/>
        </p:nvSpPr>
        <p:spPr>
          <a:xfrm>
            <a:off x="5011985" y="3856513"/>
            <a:ext cx="16536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App Import API</a:t>
            </a:r>
          </a:p>
        </p:txBody>
      </p:sp>
    </p:spTree>
    <p:extLst>
      <p:ext uri="{BB962C8B-B14F-4D97-AF65-F5344CB8AC3E}">
        <p14:creationId xmlns:p14="http://schemas.microsoft.com/office/powerpoint/2010/main" val="646560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291846" y="152760"/>
            <a:ext cx="23242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JSS Env File Support </a:t>
            </a:r>
          </a:p>
        </p:txBody>
      </p:sp>
      <p:sp>
        <p:nvSpPr>
          <p:cNvPr id="2" name="Flowchart: Process 1">
            <a:extLst>
              <a:ext uri="{FF2B5EF4-FFF2-40B4-BE49-F238E27FC236}">
                <a16:creationId xmlns:a16="http://schemas.microsoft.com/office/drawing/2014/main" id="{37E57FB0-3923-B9B9-02DA-06ABA4CFD30B}"/>
              </a:ext>
            </a:extLst>
          </p:cNvPr>
          <p:cNvSpPr/>
          <p:nvPr/>
        </p:nvSpPr>
        <p:spPr>
          <a:xfrm>
            <a:off x="3151762" y="1237387"/>
            <a:ext cx="6152744" cy="867205"/>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.env.${NODE_ENV}.local</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 name="Flowchart: Process 2">
            <a:extLst>
              <a:ext uri="{FF2B5EF4-FFF2-40B4-BE49-F238E27FC236}">
                <a16:creationId xmlns:a16="http://schemas.microsoft.com/office/drawing/2014/main" id="{1434EEF1-8D79-DEAA-B836-269031289983}"/>
              </a:ext>
            </a:extLst>
          </p:cNvPr>
          <p:cNvSpPr/>
          <p:nvPr/>
        </p:nvSpPr>
        <p:spPr>
          <a:xfrm>
            <a:off x="3861881" y="2561795"/>
            <a:ext cx="4800600" cy="867205"/>
          </a:xfrm>
          <a:prstGeom prst="flowChartProcess">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.env.local</a:t>
            </a:r>
            <a:r>
              <a:rPr kumimoji="0" lang="en-US"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not checked if </a:t>
            </a:r>
            <a:r>
              <a:rPr kumimoji="0" lang="en-US"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NODE_ENV</a:t>
            </a:r>
            <a:r>
              <a:rPr kumimoji="0" lang="en-US" alt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is "test"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Flowchart: Process 3">
            <a:extLst>
              <a:ext uri="{FF2B5EF4-FFF2-40B4-BE49-F238E27FC236}">
                <a16:creationId xmlns:a16="http://schemas.microsoft.com/office/drawing/2014/main" id="{179870FF-0240-8D99-C8DB-45CF4F5D08C8}"/>
              </a:ext>
            </a:extLst>
          </p:cNvPr>
          <p:cNvSpPr/>
          <p:nvPr/>
        </p:nvSpPr>
        <p:spPr>
          <a:xfrm>
            <a:off x="4591453" y="3806863"/>
            <a:ext cx="3390091" cy="867205"/>
          </a:xfrm>
          <a:prstGeom prst="flowChartProcess">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ui-monospace"/>
                <a:ea typeface="+mn-ea"/>
                <a:cs typeface="+mn-cs"/>
              </a:rPr>
              <a:t>.env.${NODE_ENV}</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Flowchart: Process 6">
            <a:extLst>
              <a:ext uri="{FF2B5EF4-FFF2-40B4-BE49-F238E27FC236}">
                <a16:creationId xmlns:a16="http://schemas.microsoft.com/office/drawing/2014/main" id="{E0F29DFA-4EB7-918E-6D03-8F6E418F379F}"/>
              </a:ext>
            </a:extLst>
          </p:cNvPr>
          <p:cNvSpPr/>
          <p:nvPr/>
        </p:nvSpPr>
        <p:spPr>
          <a:xfrm>
            <a:off x="5306438" y="5051931"/>
            <a:ext cx="1911486" cy="867205"/>
          </a:xfrm>
          <a:prstGeom prst="flowChartProcess">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.env</a:t>
            </a:r>
            <a:endParaRPr kumimoji="0" lang="en-US" sz="20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BE04EF00-09A7-8C46-F357-CBA79B4DD399}"/>
              </a:ext>
            </a:extLst>
          </p:cNvPr>
          <p:cNvSpPr txBox="1"/>
          <p:nvPr/>
        </p:nvSpPr>
        <p:spPr>
          <a:xfrm>
            <a:off x="414176" y="591056"/>
            <a:ext cx="1131865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JSS CLI honors loading variable values from .env files. Here is the top-down order of priority in case if there are multiple .env files</a:t>
            </a:r>
          </a:p>
        </p:txBody>
      </p:sp>
      <p:sp>
        <p:nvSpPr>
          <p:cNvPr id="5" name="TextBox 4">
            <a:extLst>
              <a:ext uri="{FF2B5EF4-FFF2-40B4-BE49-F238E27FC236}">
                <a16:creationId xmlns:a16="http://schemas.microsoft.com/office/drawing/2014/main" id="{077710F5-17D9-6A47-AB63-D2C36D48CCD6}"/>
              </a:ext>
            </a:extLst>
          </p:cNvPr>
          <p:cNvSpPr txBox="1"/>
          <p:nvPr/>
        </p:nvSpPr>
        <p:spPr>
          <a:xfrm>
            <a:off x="2271409" y="6366686"/>
            <a:ext cx="79815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https://nextjs.org/docs/pages/building-your-application/configuring/environment-variables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466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183541" y="96855"/>
            <a:ext cx="20559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Important points</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80" y="674556"/>
            <a:ext cx="11720239" cy="313932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In the Sitecore Cloud Portal, if a team member has an Organization Admin or Organization Owner role, they have an Admin role in all XM Cloud apps in the organization.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avenir_017759"/>
              </a:rPr>
              <a:t>You cannot delete the user or remove their administrator role in XM Cloud. You must </a:t>
            </a:r>
            <a:r>
              <a:rPr lang="en-US" b="0" i="0" dirty="0">
                <a:solidFill>
                  <a:srgbClr val="333378"/>
                </a:solidFill>
                <a:effectLst/>
                <a:latin typeface="__avenir_017759"/>
                <a:hlinkClick r:id="rId2"/>
              </a:rPr>
              <a:t>delete the user or remove their administrator role</a:t>
            </a:r>
            <a:r>
              <a:rPr lang="en-US" b="0" i="0" dirty="0">
                <a:solidFill>
                  <a:srgbClr val="252727"/>
                </a:solidFill>
                <a:effectLst/>
                <a:latin typeface="__avenir_017759"/>
              </a:rPr>
              <a:t> from the Sitecore Cloud Portal.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u="none" strike="noStrike" kern="1200" cap="none" spc="0" normalizeH="0" baseline="0" noProof="0" dirty="0">
              <a:ln>
                <a:noFill/>
              </a:ln>
              <a:solidFill>
                <a:srgbClr val="252727"/>
              </a:solidFill>
              <a:uLnTx/>
              <a:uFillTx/>
              <a:latin typeface="__avenir_017759"/>
              <a:ea typeface="+mn-ea"/>
              <a:cs typeface="+mn-cs"/>
            </a:endParaRPr>
          </a:p>
          <a:p>
            <a:pPr marL="285750" indent="-285750">
              <a:buFont typeface="Wingdings" panose="05000000000000000000" pitchFamily="2" charset="2"/>
              <a:buChar char="§"/>
              <a:defRPr/>
            </a:pPr>
            <a:r>
              <a:rPr lang="en-AU" dirty="0">
                <a:solidFill>
                  <a:srgbClr val="252727"/>
                </a:solidFill>
                <a:latin typeface="__avenir_017759"/>
              </a:rPr>
              <a:t>Configure rendering </a:t>
            </a:r>
            <a:r>
              <a:rPr lang="en-AU" dirty="0" err="1">
                <a:solidFill>
                  <a:srgbClr val="252727"/>
                </a:solidFill>
                <a:latin typeface="__avenir_017759"/>
              </a:rPr>
              <a:t>Datasource</a:t>
            </a:r>
            <a:r>
              <a:rPr lang="en-AU" dirty="0">
                <a:solidFill>
                  <a:srgbClr val="252727"/>
                </a:solidFill>
                <a:latin typeface="__avenir_017759"/>
              </a:rPr>
              <a:t> location to restrict content editors to select content from a specific location in the content tree</a:t>
            </a:r>
          </a:p>
          <a:p>
            <a:pPr>
              <a:defRPr/>
            </a:pPr>
            <a:endParaRPr lang="en-AU" dirty="0">
              <a:solidFill>
                <a:srgbClr val="252727"/>
              </a:solidFill>
              <a:latin typeface="__avenir_017759"/>
            </a:endParaRPr>
          </a:p>
          <a:p>
            <a:pPr marL="285750" indent="-285750">
              <a:buFont typeface="Wingdings" panose="05000000000000000000" pitchFamily="2" charset="2"/>
              <a:buChar char="§"/>
              <a:defRPr/>
            </a:pPr>
            <a:r>
              <a:rPr lang="en-AU" dirty="0">
                <a:solidFill>
                  <a:srgbClr val="252727"/>
                </a:solidFill>
                <a:latin typeface="__avenir_017759"/>
              </a:rPr>
              <a:t>Configure </a:t>
            </a:r>
            <a:r>
              <a:rPr lang="en-AU" dirty="0" err="1">
                <a:solidFill>
                  <a:srgbClr val="252727"/>
                </a:solidFill>
                <a:latin typeface="__avenir_017759"/>
              </a:rPr>
              <a:t>Datasource</a:t>
            </a:r>
            <a:r>
              <a:rPr lang="en-AU" dirty="0">
                <a:solidFill>
                  <a:srgbClr val="252727"/>
                </a:solidFill>
                <a:latin typeface="__avenir_017759"/>
              </a:rPr>
              <a:t> template to  filter content items based on a template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C46B58A-FB56-7F6E-C3AC-6308A7CDE8A4}"/>
              </a:ext>
            </a:extLst>
          </p:cNvPr>
          <p:cNvSpPr txBox="1"/>
          <p:nvPr/>
        </p:nvSpPr>
        <p:spPr>
          <a:xfrm>
            <a:off x="1685624" y="6391813"/>
            <a:ext cx="8671159" cy="369332"/>
          </a:xfrm>
          <a:prstGeom prst="rect">
            <a:avLst/>
          </a:prstGeom>
          <a:noFill/>
        </p:spPr>
        <p:txBody>
          <a:bodyPr wrap="square">
            <a:spAutoFit/>
          </a:bodyPr>
          <a:lstStyle/>
          <a:p>
            <a:r>
              <a:rPr lang="en-US" dirty="0">
                <a:hlinkClick r:id="rId3"/>
              </a:rPr>
              <a:t>https://doc.sitecore.com/xmc/en/users/xm-cloud/assign-a-page-design-to-a-template.html</a:t>
            </a:r>
            <a:endParaRPr lang="en-US" dirty="0"/>
          </a:p>
        </p:txBody>
      </p:sp>
    </p:spTree>
    <p:extLst>
      <p:ext uri="{BB962C8B-B14F-4D97-AF65-F5344CB8AC3E}">
        <p14:creationId xmlns:p14="http://schemas.microsoft.com/office/powerpoint/2010/main" val="3733025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183541" y="96855"/>
            <a:ext cx="20559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Important points</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80" y="674556"/>
            <a:ext cx="11720239"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use XM Cloud Deploy, you must have an Organization Admin or Organization Owner role in your Sitecore Cloud Portal organization. An organization admin or organization owner can grant a team member access to the XM Cloud Deploy app by changing their role.</a:t>
            </a:r>
          </a:p>
          <a:p>
            <a:pPr marR="0" lvl="0" algn="l" defTabSz="914400" rtl="0" eaLnBrk="1" fontAlgn="auto" latinLnBrk="0" hangingPunct="1">
              <a:lnSpc>
                <a:spcPct val="100000"/>
              </a:lnSpc>
              <a:spcBef>
                <a:spcPts val="0"/>
              </a:spcBef>
              <a:spcAft>
                <a:spcPts val="0"/>
              </a:spcAft>
              <a:buClrTx/>
              <a:buSzTx/>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To create a new XM Cloud project, you must be an organization admin or organization owner in an XM Cloud organization.</a:t>
            </a:r>
            <a:endParaRPr lang="en-US" b="0" i="0" dirty="0">
              <a:solidFill>
                <a:prstClr val="black"/>
              </a:solidFill>
              <a:effectLst/>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u="none" strike="noStrike" kern="1200" cap="none" spc="0" normalizeH="0" baseline="0" noProof="0" dirty="0">
              <a:ln>
                <a:noFill/>
              </a:ln>
              <a:solidFill>
                <a:prstClr val="black"/>
              </a:solidFill>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In the Experience Editor, you can create placeholder restrictions on specific pages instead of all the pages that belong to a site. </a:t>
            </a:r>
            <a:endParaRPr lang="en-US" b="0" i="0" dirty="0">
              <a:solidFill>
                <a:prstClr val="black"/>
              </a:solidFill>
              <a:effectLst/>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u="none" strike="noStrike" kern="1200" cap="none" spc="0" normalizeH="0" baseline="0" noProof="0" dirty="0">
              <a:ln>
                <a:noFill/>
              </a:ln>
              <a:solidFill>
                <a:prstClr val="black"/>
              </a:solidFill>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Do not add components directly to page designs. Page designs cannot hold the information on their own, but refer to the information stored in the partial designs. So if you add components directly to the page designs, they do not render on the page.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In the publishing pipeline, dependencies are calculated at the item level. For example, you might change a data source item of a page in the navigation. Because the page is dependent on the data source item, and is rendered by the navigation component, any page containing the navigation component has to be republished.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u="none" strike="noStrike" kern="1200" cap="none" spc="0" normalizeH="0" baseline="0" noProof="0" dirty="0">
              <a:ln>
                <a:noFill/>
              </a:ln>
              <a:solidFill>
                <a:srgbClr val="252727"/>
              </a:solidFill>
              <a:uLnTx/>
              <a:uFillTx/>
              <a:latin typeface="__Open_Sans_a5ed6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In XM Cloud pages you can assign a template to a page design and also duplicate/rename data template but data templates must be created in Content editor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3C46B58A-FB56-7F6E-C3AC-6308A7CDE8A4}"/>
              </a:ext>
            </a:extLst>
          </p:cNvPr>
          <p:cNvSpPr txBox="1"/>
          <p:nvPr/>
        </p:nvSpPr>
        <p:spPr>
          <a:xfrm>
            <a:off x="1685624" y="6391813"/>
            <a:ext cx="8671159" cy="369332"/>
          </a:xfrm>
          <a:prstGeom prst="rect">
            <a:avLst/>
          </a:prstGeom>
          <a:noFill/>
        </p:spPr>
        <p:txBody>
          <a:bodyPr wrap="square">
            <a:spAutoFit/>
          </a:bodyPr>
          <a:lstStyle/>
          <a:p>
            <a:r>
              <a:rPr lang="en-US" dirty="0">
                <a:hlinkClick r:id="rId2"/>
              </a:rPr>
              <a:t>https://doc.sitecore.com/xmc/en/users/xm-cloud/assign-a-page-design-to-a-template.html</a:t>
            </a:r>
            <a:endParaRPr lang="en-US" dirty="0"/>
          </a:p>
        </p:txBody>
      </p:sp>
    </p:spTree>
    <p:extLst>
      <p:ext uri="{BB962C8B-B14F-4D97-AF65-F5344CB8AC3E}">
        <p14:creationId xmlns:p14="http://schemas.microsoft.com/office/powerpoint/2010/main" val="9048486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2167357" y="2705725"/>
            <a:ext cx="8241247" cy="1446550"/>
          </a:xfrm>
          <a:prstGeom prst="rect">
            <a:avLst/>
          </a:prstGeom>
          <a:noFill/>
        </p:spPr>
        <p:txBody>
          <a:bodyPr wrap="square" rtlCol="0">
            <a:spAutoFit/>
          </a:bodyPr>
          <a:lstStyle/>
          <a:p>
            <a:pPr algn="ctr"/>
            <a:r>
              <a:rPr lang="en-US" sz="4400" b="1" dirty="0">
                <a:solidFill>
                  <a:schemeClr val="bg1"/>
                </a:solidFill>
              </a:rPr>
              <a:t>Competency 2</a:t>
            </a:r>
          </a:p>
          <a:p>
            <a:r>
              <a:rPr lang="en-US" sz="4400" b="1" dirty="0">
                <a:solidFill>
                  <a:schemeClr val="bg1"/>
                </a:solidFill>
              </a:rPr>
              <a:t>Deployment of XM Cloud Projects</a:t>
            </a:r>
          </a:p>
        </p:txBody>
      </p:sp>
    </p:spTree>
    <p:extLst>
      <p:ext uri="{BB962C8B-B14F-4D97-AF65-F5344CB8AC3E}">
        <p14:creationId xmlns:p14="http://schemas.microsoft.com/office/powerpoint/2010/main" val="412274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14400" y="614359"/>
            <a:ext cx="10907887" cy="6237477"/>
          </a:xfrm>
          <a:prstGeom prst="rect">
            <a:avLst/>
          </a:prstGeom>
          <a:noFill/>
        </p:spPr>
        <p:txBody>
          <a:bodyPr wrap="square" rtlCol="0">
            <a:spAutoFit/>
          </a:bodyPr>
          <a:lstStyle/>
          <a:p>
            <a:pPr marL="342900" indent="-342900">
              <a:buFont typeface="Symbol" panose="05050102010706020507" pitchFamily="18" charset="2"/>
              <a:buChar char=""/>
              <a:defRPr/>
            </a:pPr>
            <a:r>
              <a:rPr lang="en-US" sz="1600" dirty="0">
                <a:solidFill>
                  <a:prstClr val="black"/>
                </a:solidFill>
                <a:latin typeface="Calibri" panose="020F0502020204030204"/>
              </a:rPr>
              <a:t>Log into and navigate the XM Cloud Deploy Application</a:t>
            </a:r>
          </a:p>
          <a:p>
            <a:pPr marL="342900" indent="-342900">
              <a:buFont typeface="Symbol" panose="05050102010706020507" pitchFamily="18" charset="2"/>
              <a:buChar char=""/>
              <a:defRPr/>
            </a:pPr>
            <a:r>
              <a:rPr lang="en-US" sz="1600" dirty="0">
                <a:solidFill>
                  <a:prstClr val="black"/>
                </a:solidFill>
                <a:latin typeface="Calibri" panose="020F0502020204030204"/>
              </a:rPr>
              <a:t>Deploy a project using a starter template</a:t>
            </a:r>
          </a:p>
          <a:p>
            <a:pPr marL="742950" indent="-285750">
              <a:buFont typeface="Courier New" panose="02070309020205020404" pitchFamily="49" charset="0"/>
              <a:buChar char="o"/>
              <a:defRPr/>
            </a:pPr>
            <a:r>
              <a:rPr lang="en-US" sz="1600" dirty="0">
                <a:solidFill>
                  <a:prstClr val="black"/>
                </a:solidFill>
                <a:latin typeface="Calibri" panose="020F0502020204030204"/>
              </a:rPr>
              <a:t>Set up an XM Cloud local development environment</a:t>
            </a:r>
          </a:p>
          <a:p>
            <a:pPr marL="342900" indent="-342900">
              <a:buFont typeface="Symbol" panose="05050102010706020507" pitchFamily="18" charset="2"/>
              <a:buChar char=""/>
              <a:defRPr/>
            </a:pPr>
            <a:r>
              <a:rPr lang="en-US" sz="1600" dirty="0">
                <a:solidFill>
                  <a:prstClr val="black"/>
                </a:solidFill>
                <a:latin typeface="Calibri" panose="020F0502020204030204"/>
              </a:rPr>
              <a:t>Define the attributes of a starter template</a:t>
            </a:r>
          </a:p>
          <a:p>
            <a:pPr marL="742950" indent="-285750">
              <a:buFont typeface="Courier New" panose="02070309020205020404" pitchFamily="49" charset="0"/>
              <a:buChar char="o"/>
              <a:defRPr/>
            </a:pPr>
            <a:r>
              <a:rPr lang="en-US" sz="1600" dirty="0">
                <a:solidFill>
                  <a:prstClr val="black"/>
                </a:solidFill>
                <a:latin typeface="Calibri" panose="020F0502020204030204"/>
              </a:rPr>
              <a:t>Deploy a project using Source Code Provider</a:t>
            </a:r>
          </a:p>
          <a:p>
            <a:pPr marL="342900" indent="-342900">
              <a:buFont typeface="Symbol" panose="05050102010706020507" pitchFamily="18" charset="2"/>
              <a:buChar char=""/>
              <a:defRPr/>
            </a:pPr>
            <a:r>
              <a:rPr lang="en-US" sz="1600" dirty="0">
                <a:solidFill>
                  <a:prstClr val="black"/>
                </a:solidFill>
                <a:latin typeface="Calibri" panose="020F0502020204030204"/>
              </a:rPr>
              <a:t>Define compatibility requirements for deploying your own code</a:t>
            </a:r>
          </a:p>
          <a:p>
            <a:pPr marL="342900" indent="-342900">
              <a:buFont typeface="Symbol" panose="05050102010706020507" pitchFamily="18" charset="2"/>
              <a:buChar char=""/>
              <a:defRPr/>
            </a:pPr>
            <a:r>
              <a:rPr lang="en-US" sz="1600" dirty="0">
                <a:solidFill>
                  <a:prstClr val="black"/>
                </a:solidFill>
                <a:latin typeface="Calibri" panose="020F0502020204030204"/>
              </a:rPr>
              <a:t>Configure repositories and environments</a:t>
            </a:r>
          </a:p>
          <a:p>
            <a:pPr marL="742950" indent="-285750">
              <a:buFont typeface="Courier New" panose="02070309020205020404" pitchFamily="49" charset="0"/>
              <a:buChar char="o"/>
              <a:defRPr/>
            </a:pPr>
            <a:r>
              <a:rPr lang="en-US" sz="1600" dirty="0">
                <a:solidFill>
                  <a:prstClr val="black"/>
                </a:solidFill>
                <a:latin typeface="Calibri" panose="020F0502020204030204"/>
              </a:rPr>
              <a:t>Connect to your repository  </a:t>
            </a:r>
          </a:p>
          <a:p>
            <a:pPr marL="742950" indent="-285750">
              <a:buFont typeface="Courier New" panose="02070309020205020404" pitchFamily="49" charset="0"/>
              <a:buChar char="o"/>
              <a:defRPr/>
            </a:pPr>
            <a:r>
              <a:rPr lang="en-US" sz="1600" dirty="0">
                <a:solidFill>
                  <a:prstClr val="black"/>
                </a:solidFill>
                <a:latin typeface="Calibri" panose="020F0502020204030204"/>
              </a:rPr>
              <a:t>Create environments such as production, QA, and test </a:t>
            </a:r>
          </a:p>
          <a:p>
            <a:pPr marL="742950" indent="-285750">
              <a:buFont typeface="Courier New" panose="02070309020205020404" pitchFamily="49" charset="0"/>
              <a:buChar char="o"/>
              <a:defRPr/>
            </a:pPr>
            <a:r>
              <a:rPr lang="en-US" sz="1600" dirty="0">
                <a:solidFill>
                  <a:prstClr val="black"/>
                </a:solidFill>
                <a:latin typeface="Calibri" panose="020F0502020204030204"/>
              </a:rPr>
              <a:t>Configure deploys on demand or automatically based on code commits to a watched branch</a:t>
            </a:r>
          </a:p>
          <a:p>
            <a:pPr marL="342900" indent="-342900">
              <a:buFont typeface="Symbol" panose="05050102010706020507" pitchFamily="18" charset="2"/>
              <a:buChar char=""/>
              <a:defRPr/>
            </a:pPr>
            <a:r>
              <a:rPr lang="en-US" sz="1600" dirty="0">
                <a:solidFill>
                  <a:prstClr val="black"/>
                </a:solidFill>
                <a:latin typeface="Calibri" panose="020F0502020204030204"/>
              </a:rPr>
              <a:t>Review project details to determine deployment status </a:t>
            </a:r>
          </a:p>
          <a:p>
            <a:pPr marL="342900" indent="-342900">
              <a:buFont typeface="Symbol" panose="05050102010706020507" pitchFamily="18" charset="2"/>
              <a:buChar char=""/>
              <a:defRPr/>
            </a:pPr>
            <a:r>
              <a:rPr lang="en-US" sz="1600" dirty="0">
                <a:solidFill>
                  <a:prstClr val="black"/>
                </a:solidFill>
                <a:latin typeface="Calibri" panose="020F0502020204030204"/>
              </a:rPr>
              <a:t>Review logs to troubleshoot errors</a:t>
            </a:r>
          </a:p>
          <a:p>
            <a:pPr>
              <a:defRPr/>
            </a:pPr>
            <a:endParaRPr lang="en-US" sz="1600" dirty="0">
              <a:solidFill>
                <a:prstClr val="black"/>
              </a:solidFill>
              <a:latin typeface="Calibri" panose="020F0502020204030204"/>
            </a:endParaRP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Getting started with XM Cloud</a:t>
            </a:r>
            <a:b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Deploying XM Cloud (opens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XM Cloud Deploy app(opens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Create an XM Cloud project from existing source code in the XM Cloud Deploy app</a:t>
            </a:r>
            <a:b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Connect Sitecore Pages to your local XM Cloud instance(opens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Manage an environment(opens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Create an XM Cloud project using the Sitecore CLI(opens in a new tab)</a:t>
            </a:r>
            <a:endParaRPr lang="en-US" u="sng" kern="0" dirty="0">
              <a:solidFill>
                <a:srgbClr val="0000FF"/>
              </a:solidFill>
              <a:latin typeface="var(--font-family-body)"/>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4708408" y="132710"/>
            <a:ext cx="33198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2 (8 questions)</a:t>
            </a:r>
          </a:p>
        </p:txBody>
      </p:sp>
    </p:spTree>
    <p:extLst>
      <p:ext uri="{BB962C8B-B14F-4D97-AF65-F5344CB8AC3E}">
        <p14:creationId xmlns:p14="http://schemas.microsoft.com/office/powerpoint/2010/main" val="2549892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A9D24E-4BDB-F43B-6BA0-74FB1EE51471}"/>
              </a:ext>
            </a:extLst>
          </p:cNvPr>
          <p:cNvPicPr>
            <a:picLocks noChangeAspect="1"/>
          </p:cNvPicPr>
          <p:nvPr/>
        </p:nvPicPr>
        <p:blipFill>
          <a:blip r:embed="rId2"/>
          <a:stretch>
            <a:fillRect/>
          </a:stretch>
        </p:blipFill>
        <p:spPr>
          <a:xfrm>
            <a:off x="2544670" y="793390"/>
            <a:ext cx="6791375" cy="6000794"/>
          </a:xfrm>
          <a:prstGeom prst="rect">
            <a:avLst/>
          </a:prstGeom>
        </p:spPr>
      </p:pic>
      <p:sp>
        <p:nvSpPr>
          <p:cNvPr id="4" name="TextBox 3">
            <a:extLst>
              <a:ext uri="{FF2B5EF4-FFF2-40B4-BE49-F238E27FC236}">
                <a16:creationId xmlns:a16="http://schemas.microsoft.com/office/drawing/2014/main" id="{70AC4BDF-90F3-4592-E862-52E1E997CEB2}"/>
              </a:ext>
            </a:extLst>
          </p:cNvPr>
          <p:cNvSpPr txBox="1"/>
          <p:nvPr/>
        </p:nvSpPr>
        <p:spPr>
          <a:xfrm>
            <a:off x="2700313" y="121780"/>
            <a:ext cx="67913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2 - Sitecore XM Deploy Architecture Overview</a:t>
            </a:r>
          </a:p>
        </p:txBody>
      </p:sp>
    </p:spTree>
    <p:extLst>
      <p:ext uri="{BB962C8B-B14F-4D97-AF65-F5344CB8AC3E}">
        <p14:creationId xmlns:p14="http://schemas.microsoft.com/office/powerpoint/2010/main" val="4154195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18E3334A-071E-44E9-BFC3-7CF6A908BAE2}"/>
              </a:ext>
            </a:extLst>
          </p:cNvPr>
          <p:cNvCxnSpPr>
            <a:cxnSpLocks/>
          </p:cNvCxnSpPr>
          <p:nvPr/>
        </p:nvCxnSpPr>
        <p:spPr>
          <a:xfrm>
            <a:off x="728908" y="587405"/>
            <a:ext cx="19758" cy="59937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D3A84E53-BBF3-456E-B5F9-134B1D3C2CF3}"/>
              </a:ext>
            </a:extLst>
          </p:cNvPr>
          <p:cNvSpPr/>
          <p:nvPr/>
        </p:nvSpPr>
        <p:spPr>
          <a:xfrm>
            <a:off x="590618" y="736199"/>
            <a:ext cx="292059" cy="5526836"/>
          </a:xfrm>
          <a:prstGeom prst="rect">
            <a:avLst/>
          </a:prstGeom>
          <a:solidFill>
            <a:schemeClr val="accent1">
              <a:lumMod val="5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6" name="Straight Connector 45">
            <a:extLst>
              <a:ext uri="{FF2B5EF4-FFF2-40B4-BE49-F238E27FC236}">
                <a16:creationId xmlns:a16="http://schemas.microsoft.com/office/drawing/2014/main" id="{DD04DA18-3FDB-4333-B1D3-B8C6C5A51CAA}"/>
              </a:ext>
            </a:extLst>
          </p:cNvPr>
          <p:cNvCxnSpPr>
            <a:cxnSpLocks/>
          </p:cNvCxnSpPr>
          <p:nvPr/>
        </p:nvCxnSpPr>
        <p:spPr>
          <a:xfrm>
            <a:off x="9432832" y="626215"/>
            <a:ext cx="19758" cy="599371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F07909E-98CC-4F37-8F13-C2B0117700A8}"/>
              </a:ext>
            </a:extLst>
          </p:cNvPr>
          <p:cNvSpPr/>
          <p:nvPr/>
        </p:nvSpPr>
        <p:spPr>
          <a:xfrm>
            <a:off x="9300959" y="776190"/>
            <a:ext cx="291600" cy="5526837"/>
          </a:xfrm>
          <a:prstGeom prst="rect">
            <a:avLst/>
          </a:prstGeom>
          <a:solidFill>
            <a:srgbClr val="C00000"/>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C7B2DDEE-B6AB-4070-8B0D-65049CF98484}"/>
              </a:ext>
            </a:extLst>
          </p:cNvPr>
          <p:cNvSpPr txBox="1"/>
          <p:nvPr/>
        </p:nvSpPr>
        <p:spPr>
          <a:xfrm>
            <a:off x="199059" y="257860"/>
            <a:ext cx="12270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PowerShell</a:t>
            </a:r>
          </a:p>
        </p:txBody>
      </p:sp>
      <p:sp>
        <p:nvSpPr>
          <p:cNvPr id="55" name="TextBox 54">
            <a:extLst>
              <a:ext uri="{FF2B5EF4-FFF2-40B4-BE49-F238E27FC236}">
                <a16:creationId xmlns:a16="http://schemas.microsoft.com/office/drawing/2014/main" id="{F63D6E96-D087-49F1-8201-DEE7BFAF49B7}"/>
              </a:ext>
            </a:extLst>
          </p:cNvPr>
          <p:cNvSpPr txBox="1"/>
          <p:nvPr/>
        </p:nvSpPr>
        <p:spPr>
          <a:xfrm>
            <a:off x="8904202" y="204712"/>
            <a:ext cx="109677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XM Cloud</a:t>
            </a:r>
          </a:p>
        </p:txBody>
      </p:sp>
      <p:cxnSp>
        <p:nvCxnSpPr>
          <p:cNvPr id="66" name="Straight Arrow Connector 65">
            <a:extLst>
              <a:ext uri="{FF2B5EF4-FFF2-40B4-BE49-F238E27FC236}">
                <a16:creationId xmlns:a16="http://schemas.microsoft.com/office/drawing/2014/main" id="{E91AECC4-DD6E-4416-96A2-C1FE6CC400EC}"/>
              </a:ext>
            </a:extLst>
          </p:cNvPr>
          <p:cNvCxnSpPr>
            <a:cxnSpLocks/>
          </p:cNvCxnSpPr>
          <p:nvPr/>
        </p:nvCxnSpPr>
        <p:spPr>
          <a:xfrm>
            <a:off x="924056" y="1189020"/>
            <a:ext cx="8371465" cy="58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2752C767-C831-4659-B859-18F833EBB3CF}"/>
              </a:ext>
            </a:extLst>
          </p:cNvPr>
          <p:cNvSpPr txBox="1"/>
          <p:nvPr/>
        </p:nvSpPr>
        <p:spPr>
          <a:xfrm>
            <a:off x="7320372" y="1365707"/>
            <a:ext cx="1990673"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Select Organization</a:t>
            </a:r>
          </a:p>
        </p:txBody>
      </p:sp>
      <p:cxnSp>
        <p:nvCxnSpPr>
          <p:cNvPr id="71" name="Straight Arrow Connector 70">
            <a:extLst>
              <a:ext uri="{FF2B5EF4-FFF2-40B4-BE49-F238E27FC236}">
                <a16:creationId xmlns:a16="http://schemas.microsoft.com/office/drawing/2014/main" id="{4F9B7493-A00F-49F5-8C74-157BE7726D74}"/>
              </a:ext>
            </a:extLst>
          </p:cNvPr>
          <p:cNvCxnSpPr>
            <a:cxnSpLocks/>
          </p:cNvCxnSpPr>
          <p:nvPr/>
        </p:nvCxnSpPr>
        <p:spPr>
          <a:xfrm flipH="1">
            <a:off x="894240" y="1750564"/>
            <a:ext cx="8401281" cy="0"/>
          </a:xfrm>
          <a:prstGeom prst="straightConnector1">
            <a:avLst/>
          </a:prstGeom>
          <a:ln w="31750" cap="sq">
            <a:solidFill>
              <a:schemeClr val="tx1"/>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C6A8B1-0B86-1437-5A80-438EFE08B9DE}"/>
              </a:ext>
            </a:extLst>
          </p:cNvPr>
          <p:cNvSpPr txBox="1"/>
          <p:nvPr/>
        </p:nvSpPr>
        <p:spPr>
          <a:xfrm>
            <a:off x="3230535" y="189323"/>
            <a:ext cx="544080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2 - Deploy application code using CLI</a:t>
            </a:r>
          </a:p>
        </p:txBody>
      </p:sp>
      <p:sp>
        <p:nvSpPr>
          <p:cNvPr id="14" name="TextBox 13">
            <a:extLst>
              <a:ext uri="{FF2B5EF4-FFF2-40B4-BE49-F238E27FC236}">
                <a16:creationId xmlns:a16="http://schemas.microsoft.com/office/drawing/2014/main" id="{2FC704D7-1554-1E8B-C50E-DFA68061909D}"/>
              </a:ext>
            </a:extLst>
          </p:cNvPr>
          <p:cNvSpPr txBox="1"/>
          <p:nvPr/>
        </p:nvSpPr>
        <p:spPr>
          <a:xfrm>
            <a:off x="3679566" y="833163"/>
            <a:ext cx="2694327"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cloud login</a:t>
            </a:r>
          </a:p>
        </p:txBody>
      </p:sp>
      <p:sp>
        <p:nvSpPr>
          <p:cNvPr id="15" name="TextBox 14">
            <a:extLst>
              <a:ext uri="{FF2B5EF4-FFF2-40B4-BE49-F238E27FC236}">
                <a16:creationId xmlns:a16="http://schemas.microsoft.com/office/drawing/2014/main" id="{2D665B03-35F4-2576-4472-42EE36334CE3}"/>
              </a:ext>
            </a:extLst>
          </p:cNvPr>
          <p:cNvSpPr txBox="1"/>
          <p:nvPr/>
        </p:nvSpPr>
        <p:spPr>
          <a:xfrm>
            <a:off x="1023187" y="1380132"/>
            <a:ext cx="1383712"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&lt;User Code&gt;</a:t>
            </a:r>
          </a:p>
        </p:txBody>
      </p:sp>
      <p:cxnSp>
        <p:nvCxnSpPr>
          <p:cNvPr id="16" name="Straight Arrow Connector 15">
            <a:extLst>
              <a:ext uri="{FF2B5EF4-FFF2-40B4-BE49-F238E27FC236}">
                <a16:creationId xmlns:a16="http://schemas.microsoft.com/office/drawing/2014/main" id="{C484B2B9-790A-8421-3800-1DAF733FB0D2}"/>
              </a:ext>
            </a:extLst>
          </p:cNvPr>
          <p:cNvCxnSpPr>
            <a:cxnSpLocks/>
          </p:cNvCxnSpPr>
          <p:nvPr/>
        </p:nvCxnSpPr>
        <p:spPr>
          <a:xfrm flipV="1">
            <a:off x="897432" y="2328291"/>
            <a:ext cx="8413613" cy="6883"/>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C8EEAA4-AF94-F22A-65A3-3387CDF73312}"/>
              </a:ext>
            </a:extLst>
          </p:cNvPr>
          <p:cNvSpPr txBox="1"/>
          <p:nvPr/>
        </p:nvSpPr>
        <p:spPr>
          <a:xfrm>
            <a:off x="2907776" y="1904276"/>
            <a:ext cx="5486117"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cloud project create –name &lt;proj name&gt;</a:t>
            </a:r>
          </a:p>
        </p:txBody>
      </p:sp>
      <p:cxnSp>
        <p:nvCxnSpPr>
          <p:cNvPr id="19" name="Straight Arrow Connector 18">
            <a:extLst>
              <a:ext uri="{FF2B5EF4-FFF2-40B4-BE49-F238E27FC236}">
                <a16:creationId xmlns:a16="http://schemas.microsoft.com/office/drawing/2014/main" id="{EBBE7453-B6B6-B5AC-CEE6-B1A1E5C5F060}"/>
              </a:ext>
            </a:extLst>
          </p:cNvPr>
          <p:cNvCxnSpPr>
            <a:cxnSpLocks/>
          </p:cNvCxnSpPr>
          <p:nvPr/>
        </p:nvCxnSpPr>
        <p:spPr>
          <a:xfrm flipH="1">
            <a:off x="878716" y="3016049"/>
            <a:ext cx="8401281" cy="0"/>
          </a:xfrm>
          <a:prstGeom prst="straightConnector1">
            <a:avLst/>
          </a:prstGeom>
          <a:ln w="31750" cap="sq">
            <a:solidFill>
              <a:schemeClr val="tx1"/>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822165E-E725-6D86-3C17-FE2E6D3FCCA1}"/>
              </a:ext>
            </a:extLst>
          </p:cNvPr>
          <p:cNvSpPr txBox="1"/>
          <p:nvPr/>
        </p:nvSpPr>
        <p:spPr>
          <a:xfrm>
            <a:off x="1007663" y="2645617"/>
            <a:ext cx="1309461"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&lt;Project Id&gt;</a:t>
            </a:r>
          </a:p>
        </p:txBody>
      </p:sp>
      <p:cxnSp>
        <p:nvCxnSpPr>
          <p:cNvPr id="21" name="Straight Arrow Connector 20">
            <a:extLst>
              <a:ext uri="{FF2B5EF4-FFF2-40B4-BE49-F238E27FC236}">
                <a16:creationId xmlns:a16="http://schemas.microsoft.com/office/drawing/2014/main" id="{4CA6F2B6-8DF1-16BC-A1E4-18CFEDE73174}"/>
              </a:ext>
            </a:extLst>
          </p:cNvPr>
          <p:cNvCxnSpPr>
            <a:cxnSpLocks/>
          </p:cNvCxnSpPr>
          <p:nvPr/>
        </p:nvCxnSpPr>
        <p:spPr>
          <a:xfrm flipV="1">
            <a:off x="907522" y="3666158"/>
            <a:ext cx="8403523" cy="1242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B4A07EB-1F7A-06A0-F1C9-7D171F665145}"/>
              </a:ext>
            </a:extLst>
          </p:cNvPr>
          <p:cNvSpPr txBox="1"/>
          <p:nvPr/>
        </p:nvSpPr>
        <p:spPr>
          <a:xfrm>
            <a:off x="1102853" y="3238210"/>
            <a:ext cx="8247386"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cloud environment create –name &lt;env name&gt; –project-id &lt;Project Id&gt;</a:t>
            </a:r>
          </a:p>
        </p:txBody>
      </p:sp>
      <p:cxnSp>
        <p:nvCxnSpPr>
          <p:cNvPr id="25" name="Straight Arrow Connector 24">
            <a:extLst>
              <a:ext uri="{FF2B5EF4-FFF2-40B4-BE49-F238E27FC236}">
                <a16:creationId xmlns:a16="http://schemas.microsoft.com/office/drawing/2014/main" id="{3D32BA0F-5981-BD6E-B0B8-4326A4B3E012}"/>
              </a:ext>
            </a:extLst>
          </p:cNvPr>
          <p:cNvCxnSpPr>
            <a:cxnSpLocks/>
          </p:cNvCxnSpPr>
          <p:nvPr/>
        </p:nvCxnSpPr>
        <p:spPr>
          <a:xfrm flipH="1">
            <a:off x="866910" y="4360486"/>
            <a:ext cx="8423633" cy="30955"/>
          </a:xfrm>
          <a:prstGeom prst="straightConnector1">
            <a:avLst/>
          </a:prstGeom>
          <a:ln w="31750" cap="sq">
            <a:solidFill>
              <a:schemeClr val="tx1"/>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9E7B23E-C1BA-7623-1237-B507939A6A7F}"/>
              </a:ext>
            </a:extLst>
          </p:cNvPr>
          <p:cNvSpPr txBox="1"/>
          <p:nvPr/>
        </p:nvSpPr>
        <p:spPr>
          <a:xfrm>
            <a:off x="1036469" y="4036307"/>
            <a:ext cx="982320"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&lt;Env Id&gt;</a:t>
            </a:r>
          </a:p>
        </p:txBody>
      </p:sp>
      <p:cxnSp>
        <p:nvCxnSpPr>
          <p:cNvPr id="27" name="Straight Arrow Connector 26">
            <a:extLst>
              <a:ext uri="{FF2B5EF4-FFF2-40B4-BE49-F238E27FC236}">
                <a16:creationId xmlns:a16="http://schemas.microsoft.com/office/drawing/2014/main" id="{7851BA43-42AB-7220-1AB5-FD8AB4C89AA1}"/>
              </a:ext>
            </a:extLst>
          </p:cNvPr>
          <p:cNvCxnSpPr>
            <a:cxnSpLocks/>
          </p:cNvCxnSpPr>
          <p:nvPr/>
        </p:nvCxnSpPr>
        <p:spPr>
          <a:xfrm flipV="1">
            <a:off x="889444" y="5019070"/>
            <a:ext cx="8403523" cy="12428"/>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A341C40-D39B-0BDA-B9B9-73E345B3FCE4}"/>
              </a:ext>
            </a:extLst>
          </p:cNvPr>
          <p:cNvCxnSpPr>
            <a:cxnSpLocks/>
          </p:cNvCxnSpPr>
          <p:nvPr/>
        </p:nvCxnSpPr>
        <p:spPr>
          <a:xfrm flipH="1">
            <a:off x="889262" y="5667417"/>
            <a:ext cx="8401281" cy="0"/>
          </a:xfrm>
          <a:prstGeom prst="straightConnector1">
            <a:avLst/>
          </a:prstGeom>
          <a:ln w="31750" cap="sq">
            <a:solidFill>
              <a:schemeClr val="tx1"/>
            </a:solidFill>
            <a:prstDash val="solid"/>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408C999-AD46-59B0-C0BD-FFE9DBD2CBB5}"/>
              </a:ext>
            </a:extLst>
          </p:cNvPr>
          <p:cNvSpPr txBox="1"/>
          <p:nvPr/>
        </p:nvSpPr>
        <p:spPr>
          <a:xfrm>
            <a:off x="1114287" y="5330638"/>
            <a:ext cx="3092963"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&lt;XM Cloud code deployed Url&gt;</a:t>
            </a:r>
          </a:p>
        </p:txBody>
      </p:sp>
      <p:sp>
        <p:nvSpPr>
          <p:cNvPr id="2" name="TextBox 1">
            <a:extLst>
              <a:ext uri="{FF2B5EF4-FFF2-40B4-BE49-F238E27FC236}">
                <a16:creationId xmlns:a16="http://schemas.microsoft.com/office/drawing/2014/main" id="{051FBE3A-6C69-FBBF-42B2-46EA839AE94A}"/>
              </a:ext>
            </a:extLst>
          </p:cNvPr>
          <p:cNvSpPr txBox="1"/>
          <p:nvPr/>
        </p:nvSpPr>
        <p:spPr>
          <a:xfrm>
            <a:off x="1401686" y="4646789"/>
            <a:ext cx="7405104"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cloud deployment create –environment-id &lt;Env Id&gt; --upload</a:t>
            </a:r>
          </a:p>
        </p:txBody>
      </p:sp>
      <p:sp>
        <p:nvSpPr>
          <p:cNvPr id="3" name="TextBox 2">
            <a:extLst>
              <a:ext uri="{FF2B5EF4-FFF2-40B4-BE49-F238E27FC236}">
                <a16:creationId xmlns:a16="http://schemas.microsoft.com/office/drawing/2014/main" id="{29CE9B3D-CFC5-F5F1-D110-405E6AC6DF4A}"/>
              </a:ext>
            </a:extLst>
          </p:cNvPr>
          <p:cNvSpPr txBox="1"/>
          <p:nvPr/>
        </p:nvSpPr>
        <p:spPr>
          <a:xfrm>
            <a:off x="471768" y="6528687"/>
            <a:ext cx="936057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https://doc.sitecore.com/xmc/en/developers/xm-cloud/walkthrough--creating-an-xm-cloud-project-using-the-sitecore-cli.html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Graphic 4" descr="User">
            <a:extLst>
              <a:ext uri="{FF2B5EF4-FFF2-40B4-BE49-F238E27FC236}">
                <a16:creationId xmlns:a16="http://schemas.microsoft.com/office/drawing/2014/main" id="{7DDCE2ED-7189-8F0C-89E6-D390C715D8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7818" y="318990"/>
            <a:ext cx="914400" cy="914400"/>
          </a:xfrm>
          <a:prstGeom prst="rect">
            <a:avLst/>
          </a:prstGeom>
        </p:spPr>
      </p:pic>
      <p:sp>
        <p:nvSpPr>
          <p:cNvPr id="6" name="Rectangle: Rounded Corners 5">
            <a:extLst>
              <a:ext uri="{FF2B5EF4-FFF2-40B4-BE49-F238E27FC236}">
                <a16:creationId xmlns:a16="http://schemas.microsoft.com/office/drawing/2014/main" id="{A9267776-C664-348F-4E84-29A77364CD9F}"/>
              </a:ext>
            </a:extLst>
          </p:cNvPr>
          <p:cNvSpPr/>
          <p:nvPr/>
        </p:nvSpPr>
        <p:spPr>
          <a:xfrm>
            <a:off x="10343360" y="1703156"/>
            <a:ext cx="1454107" cy="628650"/>
          </a:xfrm>
          <a:prstGeom prst="roundRect">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Organization</a:t>
            </a:r>
          </a:p>
        </p:txBody>
      </p:sp>
      <p:sp>
        <p:nvSpPr>
          <p:cNvPr id="7" name="Rectangle: Rounded Corners 6">
            <a:extLst>
              <a:ext uri="{FF2B5EF4-FFF2-40B4-BE49-F238E27FC236}">
                <a16:creationId xmlns:a16="http://schemas.microsoft.com/office/drawing/2014/main" id="{572E0FDD-CD24-2DA4-495D-680F9EA0E252}"/>
              </a:ext>
            </a:extLst>
          </p:cNvPr>
          <p:cNvSpPr/>
          <p:nvPr/>
        </p:nvSpPr>
        <p:spPr>
          <a:xfrm>
            <a:off x="10343360" y="2704534"/>
            <a:ext cx="1471036" cy="628650"/>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Project</a:t>
            </a:r>
          </a:p>
        </p:txBody>
      </p:sp>
      <p:sp>
        <p:nvSpPr>
          <p:cNvPr id="8" name="Rectangle: Rounded Corners 7">
            <a:extLst>
              <a:ext uri="{FF2B5EF4-FFF2-40B4-BE49-F238E27FC236}">
                <a16:creationId xmlns:a16="http://schemas.microsoft.com/office/drawing/2014/main" id="{00E5E757-3C0B-80A6-CE33-6AC5868620A2}"/>
              </a:ext>
            </a:extLst>
          </p:cNvPr>
          <p:cNvSpPr/>
          <p:nvPr/>
        </p:nvSpPr>
        <p:spPr>
          <a:xfrm>
            <a:off x="10360289" y="3714087"/>
            <a:ext cx="1454107" cy="628650"/>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Environment</a:t>
            </a:r>
          </a:p>
        </p:txBody>
      </p:sp>
      <p:sp>
        <p:nvSpPr>
          <p:cNvPr id="10" name="Rectangle: Rounded Corners 9">
            <a:extLst>
              <a:ext uri="{FF2B5EF4-FFF2-40B4-BE49-F238E27FC236}">
                <a16:creationId xmlns:a16="http://schemas.microsoft.com/office/drawing/2014/main" id="{EF6A20CB-D84B-C64C-4FF4-82C9AD0D625F}"/>
              </a:ext>
            </a:extLst>
          </p:cNvPr>
          <p:cNvSpPr/>
          <p:nvPr/>
        </p:nvSpPr>
        <p:spPr>
          <a:xfrm>
            <a:off x="10389289" y="4704228"/>
            <a:ext cx="1408179" cy="628650"/>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Deployment</a:t>
            </a:r>
          </a:p>
        </p:txBody>
      </p:sp>
      <p:sp>
        <p:nvSpPr>
          <p:cNvPr id="11" name="Rectangle: Rounded Corners 10">
            <a:extLst>
              <a:ext uri="{FF2B5EF4-FFF2-40B4-BE49-F238E27FC236}">
                <a16:creationId xmlns:a16="http://schemas.microsoft.com/office/drawing/2014/main" id="{5491D8CD-3D19-F476-23A9-32DFB5CD95AF}"/>
              </a:ext>
            </a:extLst>
          </p:cNvPr>
          <p:cNvSpPr/>
          <p:nvPr/>
        </p:nvSpPr>
        <p:spPr>
          <a:xfrm>
            <a:off x="10389289" y="5829705"/>
            <a:ext cx="1408178" cy="628650"/>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XM Cloud Instance</a:t>
            </a:r>
          </a:p>
        </p:txBody>
      </p:sp>
      <p:cxnSp>
        <p:nvCxnSpPr>
          <p:cNvPr id="13" name="Straight Connector 12">
            <a:extLst>
              <a:ext uri="{FF2B5EF4-FFF2-40B4-BE49-F238E27FC236}">
                <a16:creationId xmlns:a16="http://schemas.microsoft.com/office/drawing/2014/main" id="{8BE85520-AA00-AE00-604B-842890254660}"/>
              </a:ext>
            </a:extLst>
          </p:cNvPr>
          <p:cNvCxnSpPr>
            <a:cxnSpLocks/>
            <a:stCxn id="5" idx="2"/>
            <a:endCxn id="6" idx="0"/>
          </p:cNvCxnSpPr>
          <p:nvPr/>
        </p:nvCxnSpPr>
        <p:spPr>
          <a:xfrm flipH="1">
            <a:off x="11070414" y="1233390"/>
            <a:ext cx="4604" cy="46976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5AF6D49F-FD22-B3F0-A0A9-875680DDDB1D}"/>
              </a:ext>
            </a:extLst>
          </p:cNvPr>
          <p:cNvCxnSpPr>
            <a:cxnSpLocks/>
            <a:stCxn id="6" idx="2"/>
            <a:endCxn id="7" idx="0"/>
          </p:cNvCxnSpPr>
          <p:nvPr/>
        </p:nvCxnSpPr>
        <p:spPr>
          <a:xfrm>
            <a:off x="11070414" y="2331806"/>
            <a:ext cx="8464" cy="372728"/>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5C43CBC1-1A01-15AC-5F93-1DEC10A1176A}"/>
              </a:ext>
            </a:extLst>
          </p:cNvPr>
          <p:cNvCxnSpPr>
            <a:cxnSpLocks/>
            <a:stCxn id="7" idx="2"/>
            <a:endCxn id="8" idx="0"/>
          </p:cNvCxnSpPr>
          <p:nvPr/>
        </p:nvCxnSpPr>
        <p:spPr>
          <a:xfrm>
            <a:off x="11078878" y="3333184"/>
            <a:ext cx="8465" cy="380903"/>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B97029E0-C867-CEA9-35A7-309E72B6CE23}"/>
              </a:ext>
            </a:extLst>
          </p:cNvPr>
          <p:cNvCxnSpPr>
            <a:cxnSpLocks/>
            <a:stCxn id="8" idx="2"/>
            <a:endCxn id="10" idx="0"/>
          </p:cNvCxnSpPr>
          <p:nvPr/>
        </p:nvCxnSpPr>
        <p:spPr>
          <a:xfrm>
            <a:off x="11087343" y="4342737"/>
            <a:ext cx="6036" cy="361491"/>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D2BB8EBD-FD84-DA59-EE92-3D6D176B92A2}"/>
              </a:ext>
            </a:extLst>
          </p:cNvPr>
          <p:cNvCxnSpPr>
            <a:cxnSpLocks/>
            <a:stCxn id="10" idx="2"/>
            <a:endCxn id="11" idx="0"/>
          </p:cNvCxnSpPr>
          <p:nvPr/>
        </p:nvCxnSpPr>
        <p:spPr>
          <a:xfrm flipH="1">
            <a:off x="11093378" y="5332878"/>
            <a:ext cx="1" cy="496827"/>
          </a:xfrm>
          <a:prstGeom prst="line">
            <a:avLst/>
          </a:prstGeom>
        </p:spPr>
        <p:style>
          <a:lnRef idx="3">
            <a:schemeClr val="accent1"/>
          </a:lnRef>
          <a:fillRef idx="0">
            <a:schemeClr val="accent1"/>
          </a:fillRef>
          <a:effectRef idx="2">
            <a:schemeClr val="accent1"/>
          </a:effectRef>
          <a:fontRef idx="minor">
            <a:schemeClr val="tx1"/>
          </a:fontRef>
        </p:style>
      </p:cxnSp>
      <p:sp>
        <p:nvSpPr>
          <p:cNvPr id="49" name="TextBox 48">
            <a:extLst>
              <a:ext uri="{FF2B5EF4-FFF2-40B4-BE49-F238E27FC236}">
                <a16:creationId xmlns:a16="http://schemas.microsoft.com/office/drawing/2014/main" id="{6D9D41C4-DCC7-2A0D-34C2-256E22FD9884}"/>
              </a:ext>
            </a:extLst>
          </p:cNvPr>
          <p:cNvSpPr txBox="1"/>
          <p:nvPr/>
        </p:nvSpPr>
        <p:spPr>
          <a:xfrm>
            <a:off x="11051024" y="1087432"/>
            <a:ext cx="2804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0" name="TextBox 49">
            <a:extLst>
              <a:ext uri="{FF2B5EF4-FFF2-40B4-BE49-F238E27FC236}">
                <a16:creationId xmlns:a16="http://schemas.microsoft.com/office/drawing/2014/main" id="{993D3471-EFC2-5274-32E4-3168B936B60B}"/>
              </a:ext>
            </a:extLst>
          </p:cNvPr>
          <p:cNvSpPr txBox="1"/>
          <p:nvPr/>
        </p:nvSpPr>
        <p:spPr>
          <a:xfrm>
            <a:off x="11050767" y="1502005"/>
            <a:ext cx="2868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2" name="TextBox 51">
            <a:extLst>
              <a:ext uri="{FF2B5EF4-FFF2-40B4-BE49-F238E27FC236}">
                <a16:creationId xmlns:a16="http://schemas.microsoft.com/office/drawing/2014/main" id="{A7B14B41-F5A8-A57E-AAA9-241881465258}"/>
              </a:ext>
            </a:extLst>
          </p:cNvPr>
          <p:cNvSpPr txBox="1"/>
          <p:nvPr/>
        </p:nvSpPr>
        <p:spPr>
          <a:xfrm>
            <a:off x="11078878" y="2290388"/>
            <a:ext cx="2783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4" name="TextBox 53">
            <a:extLst>
              <a:ext uri="{FF2B5EF4-FFF2-40B4-BE49-F238E27FC236}">
                <a16:creationId xmlns:a16="http://schemas.microsoft.com/office/drawing/2014/main" id="{CD8D565D-F88C-278B-6442-591516B0E284}"/>
              </a:ext>
            </a:extLst>
          </p:cNvPr>
          <p:cNvSpPr txBox="1"/>
          <p:nvPr/>
        </p:nvSpPr>
        <p:spPr>
          <a:xfrm>
            <a:off x="11052195" y="2523483"/>
            <a:ext cx="2868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56" name="TextBox 55">
            <a:extLst>
              <a:ext uri="{FF2B5EF4-FFF2-40B4-BE49-F238E27FC236}">
                <a16:creationId xmlns:a16="http://schemas.microsoft.com/office/drawing/2014/main" id="{96D29BA5-6238-098C-E1F7-F302EE81AE72}"/>
              </a:ext>
            </a:extLst>
          </p:cNvPr>
          <p:cNvSpPr txBox="1"/>
          <p:nvPr/>
        </p:nvSpPr>
        <p:spPr>
          <a:xfrm>
            <a:off x="11052060" y="3286841"/>
            <a:ext cx="2783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57" name="TextBox 56">
            <a:extLst>
              <a:ext uri="{FF2B5EF4-FFF2-40B4-BE49-F238E27FC236}">
                <a16:creationId xmlns:a16="http://schemas.microsoft.com/office/drawing/2014/main" id="{C4F61A89-592D-81FB-5480-13F1531185CB}"/>
              </a:ext>
            </a:extLst>
          </p:cNvPr>
          <p:cNvSpPr txBox="1"/>
          <p:nvPr/>
        </p:nvSpPr>
        <p:spPr>
          <a:xfrm>
            <a:off x="11050767" y="3548638"/>
            <a:ext cx="2868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5" name="TextBox 64">
            <a:extLst>
              <a:ext uri="{FF2B5EF4-FFF2-40B4-BE49-F238E27FC236}">
                <a16:creationId xmlns:a16="http://schemas.microsoft.com/office/drawing/2014/main" id="{4DE9A0F3-CC43-8857-ACDC-1D6E4F5B180F}"/>
              </a:ext>
            </a:extLst>
          </p:cNvPr>
          <p:cNvSpPr txBox="1"/>
          <p:nvPr/>
        </p:nvSpPr>
        <p:spPr>
          <a:xfrm>
            <a:off x="11052060" y="4288838"/>
            <a:ext cx="2783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8" name="TextBox 67">
            <a:extLst>
              <a:ext uri="{FF2B5EF4-FFF2-40B4-BE49-F238E27FC236}">
                <a16:creationId xmlns:a16="http://schemas.microsoft.com/office/drawing/2014/main" id="{E36ADB7D-1AA0-E38F-26FC-5D68416CBEC1}"/>
              </a:ext>
            </a:extLst>
          </p:cNvPr>
          <p:cNvSpPr txBox="1"/>
          <p:nvPr/>
        </p:nvSpPr>
        <p:spPr>
          <a:xfrm>
            <a:off x="11054175" y="4527376"/>
            <a:ext cx="2868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69" name="TextBox 68">
            <a:extLst>
              <a:ext uri="{FF2B5EF4-FFF2-40B4-BE49-F238E27FC236}">
                <a16:creationId xmlns:a16="http://schemas.microsoft.com/office/drawing/2014/main" id="{CFE90406-10FB-971C-2211-DAF4973C0124}"/>
              </a:ext>
            </a:extLst>
          </p:cNvPr>
          <p:cNvSpPr txBox="1"/>
          <p:nvPr/>
        </p:nvSpPr>
        <p:spPr>
          <a:xfrm>
            <a:off x="11107096" y="5295015"/>
            <a:ext cx="2783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0" name="TextBox 69">
            <a:extLst>
              <a:ext uri="{FF2B5EF4-FFF2-40B4-BE49-F238E27FC236}">
                <a16:creationId xmlns:a16="http://schemas.microsoft.com/office/drawing/2014/main" id="{0A81B869-9FC1-5F20-51D5-A63C7530F9AB}"/>
              </a:ext>
            </a:extLst>
          </p:cNvPr>
          <p:cNvSpPr txBox="1"/>
          <p:nvPr/>
        </p:nvSpPr>
        <p:spPr>
          <a:xfrm>
            <a:off x="11107096" y="5582768"/>
            <a:ext cx="2868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74" name="TextBox 73">
            <a:extLst>
              <a:ext uri="{FF2B5EF4-FFF2-40B4-BE49-F238E27FC236}">
                <a16:creationId xmlns:a16="http://schemas.microsoft.com/office/drawing/2014/main" id="{5A1AD0FF-C52B-99DD-06BC-67D2D243FD6A}"/>
              </a:ext>
            </a:extLst>
          </p:cNvPr>
          <p:cNvSpPr txBox="1"/>
          <p:nvPr/>
        </p:nvSpPr>
        <p:spPr>
          <a:xfrm>
            <a:off x="11233749" y="552000"/>
            <a:ext cx="80191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a:t>
            </a:r>
          </a:p>
        </p:txBody>
      </p:sp>
      <p:cxnSp>
        <p:nvCxnSpPr>
          <p:cNvPr id="76" name="Straight Connector 75">
            <a:extLst>
              <a:ext uri="{FF2B5EF4-FFF2-40B4-BE49-F238E27FC236}">
                <a16:creationId xmlns:a16="http://schemas.microsoft.com/office/drawing/2014/main" id="{7AEDA588-E73E-701C-27F8-3B30DCC60E3A}"/>
              </a:ext>
            </a:extLst>
          </p:cNvPr>
          <p:cNvCxnSpPr>
            <a:cxnSpLocks/>
          </p:cNvCxnSpPr>
          <p:nvPr/>
        </p:nvCxnSpPr>
        <p:spPr>
          <a:xfrm>
            <a:off x="10082213" y="0"/>
            <a:ext cx="0" cy="6858000"/>
          </a:xfrm>
          <a:prstGeom prst="line">
            <a:avLst/>
          </a:prstGeom>
          <a:ln w="28575">
            <a:solidFill>
              <a:srgbClr val="F9800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577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495585" y="515802"/>
            <a:ext cx="4212338" cy="400110"/>
          </a:xfrm>
          <a:prstGeom prst="rect">
            <a:avLst/>
          </a:prstGeom>
          <a:noFill/>
        </p:spPr>
        <p:txBody>
          <a:bodyPr wrap="square" rtlCol="0">
            <a:spAutoFit/>
          </a:bodyPr>
          <a:lstStyle/>
          <a:p>
            <a:r>
              <a:rPr lang="en-US" sz="2000" b="1" dirty="0"/>
              <a:t>XM Cloud Project Creation Methods</a:t>
            </a:r>
          </a:p>
        </p:txBody>
      </p:sp>
      <p:sp>
        <p:nvSpPr>
          <p:cNvPr id="2" name="Rectangle 1">
            <a:extLst>
              <a:ext uri="{FF2B5EF4-FFF2-40B4-BE49-F238E27FC236}">
                <a16:creationId xmlns:a16="http://schemas.microsoft.com/office/drawing/2014/main" id="{DFB1D4FC-F424-CF72-0A33-7D0B58222125}"/>
              </a:ext>
            </a:extLst>
          </p:cNvPr>
          <p:cNvSpPr/>
          <p:nvPr/>
        </p:nvSpPr>
        <p:spPr>
          <a:xfrm>
            <a:off x="600007" y="1612473"/>
            <a:ext cx="3616504" cy="1389807"/>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XM Cloud Deploy App</a:t>
            </a:r>
          </a:p>
        </p:txBody>
      </p:sp>
      <p:sp>
        <p:nvSpPr>
          <p:cNvPr id="3" name="Rectangle 2">
            <a:extLst>
              <a:ext uri="{FF2B5EF4-FFF2-40B4-BE49-F238E27FC236}">
                <a16:creationId xmlns:a16="http://schemas.microsoft.com/office/drawing/2014/main" id="{60BD8081-54A9-4A1E-5B6D-1B861DD189F8}"/>
              </a:ext>
            </a:extLst>
          </p:cNvPr>
          <p:cNvSpPr/>
          <p:nvPr/>
        </p:nvSpPr>
        <p:spPr>
          <a:xfrm>
            <a:off x="496111" y="3618519"/>
            <a:ext cx="3685768" cy="133472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 Line Interface (CLI)</a:t>
            </a:r>
          </a:p>
        </p:txBody>
      </p:sp>
      <p:sp>
        <p:nvSpPr>
          <p:cNvPr id="4" name="Rectangle 3">
            <a:extLst>
              <a:ext uri="{FF2B5EF4-FFF2-40B4-BE49-F238E27FC236}">
                <a16:creationId xmlns:a16="http://schemas.microsoft.com/office/drawing/2014/main" id="{EF98206B-51DF-8950-6E85-30D2BAB951FB}"/>
              </a:ext>
            </a:extLst>
          </p:cNvPr>
          <p:cNvSpPr/>
          <p:nvPr/>
        </p:nvSpPr>
        <p:spPr>
          <a:xfrm>
            <a:off x="530743" y="5416510"/>
            <a:ext cx="3685768" cy="1205418"/>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REST APIs</a:t>
            </a:r>
          </a:p>
        </p:txBody>
      </p:sp>
      <p:cxnSp>
        <p:nvCxnSpPr>
          <p:cNvPr id="6" name="Straight Connector 5">
            <a:extLst>
              <a:ext uri="{FF2B5EF4-FFF2-40B4-BE49-F238E27FC236}">
                <a16:creationId xmlns:a16="http://schemas.microsoft.com/office/drawing/2014/main" id="{F4BA30E6-1E7A-6B73-8854-925B8BD138E8}"/>
              </a:ext>
            </a:extLst>
          </p:cNvPr>
          <p:cNvCxnSpPr>
            <a:cxnSpLocks/>
          </p:cNvCxnSpPr>
          <p:nvPr/>
        </p:nvCxnSpPr>
        <p:spPr>
          <a:xfrm>
            <a:off x="6096000" y="652311"/>
            <a:ext cx="0" cy="6205689"/>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0680AC56-F7F8-37EC-EBD2-12DFFCF2B194}"/>
              </a:ext>
            </a:extLst>
          </p:cNvPr>
          <p:cNvSpPr/>
          <p:nvPr/>
        </p:nvSpPr>
        <p:spPr>
          <a:xfrm>
            <a:off x="7125743" y="1470843"/>
            <a:ext cx="4170844" cy="46221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AE3EDE7-0F4B-CEA2-670A-68E4C7747CD0}"/>
              </a:ext>
            </a:extLst>
          </p:cNvPr>
          <p:cNvSpPr txBox="1"/>
          <p:nvPr/>
        </p:nvSpPr>
        <p:spPr>
          <a:xfrm>
            <a:off x="7125743" y="515802"/>
            <a:ext cx="4083536" cy="400110"/>
          </a:xfrm>
          <a:prstGeom prst="rect">
            <a:avLst/>
          </a:prstGeom>
          <a:noFill/>
        </p:spPr>
        <p:txBody>
          <a:bodyPr wrap="square" rtlCol="0">
            <a:spAutoFit/>
          </a:bodyPr>
          <a:lstStyle/>
          <a:p>
            <a:r>
              <a:rPr lang="en-US" sz="2000" b="1" dirty="0"/>
              <a:t>Project and Environment Interlink</a:t>
            </a:r>
          </a:p>
        </p:txBody>
      </p:sp>
      <p:sp>
        <p:nvSpPr>
          <p:cNvPr id="14" name="Rectangle: Top Corners Rounded 13">
            <a:extLst>
              <a:ext uri="{FF2B5EF4-FFF2-40B4-BE49-F238E27FC236}">
                <a16:creationId xmlns:a16="http://schemas.microsoft.com/office/drawing/2014/main" id="{4B9F2155-8FDC-DA11-689D-836D3064365E}"/>
              </a:ext>
            </a:extLst>
          </p:cNvPr>
          <p:cNvSpPr/>
          <p:nvPr/>
        </p:nvSpPr>
        <p:spPr>
          <a:xfrm>
            <a:off x="7792371" y="3402390"/>
            <a:ext cx="2926080" cy="766916"/>
          </a:xfrm>
          <a:prstGeom prst="round2Same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Testing Environment</a:t>
            </a:r>
          </a:p>
        </p:txBody>
      </p:sp>
      <p:sp>
        <p:nvSpPr>
          <p:cNvPr id="18" name="Rectangle: Top Corners Rounded 17">
            <a:extLst>
              <a:ext uri="{FF2B5EF4-FFF2-40B4-BE49-F238E27FC236}">
                <a16:creationId xmlns:a16="http://schemas.microsoft.com/office/drawing/2014/main" id="{BCEC5D6E-0CE3-8817-F12D-AFEDFC331181}"/>
              </a:ext>
            </a:extLst>
          </p:cNvPr>
          <p:cNvSpPr/>
          <p:nvPr/>
        </p:nvSpPr>
        <p:spPr>
          <a:xfrm>
            <a:off x="7716781" y="4783823"/>
            <a:ext cx="2926080" cy="766916"/>
          </a:xfrm>
          <a:prstGeom prst="round2Same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Production Environment</a:t>
            </a:r>
          </a:p>
        </p:txBody>
      </p:sp>
      <p:sp>
        <p:nvSpPr>
          <p:cNvPr id="20" name="Rectangle: Top Corners Rounded 19">
            <a:extLst>
              <a:ext uri="{FF2B5EF4-FFF2-40B4-BE49-F238E27FC236}">
                <a16:creationId xmlns:a16="http://schemas.microsoft.com/office/drawing/2014/main" id="{08D0A1BB-686E-1933-B0A6-386927BAA62A}"/>
              </a:ext>
            </a:extLst>
          </p:cNvPr>
          <p:cNvSpPr/>
          <p:nvPr/>
        </p:nvSpPr>
        <p:spPr>
          <a:xfrm>
            <a:off x="7792371" y="2107482"/>
            <a:ext cx="2926080" cy="766916"/>
          </a:xfrm>
          <a:prstGeom prst="round2Same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Development Environment</a:t>
            </a:r>
          </a:p>
        </p:txBody>
      </p:sp>
      <p:sp>
        <p:nvSpPr>
          <p:cNvPr id="21" name="TextBox 20">
            <a:extLst>
              <a:ext uri="{FF2B5EF4-FFF2-40B4-BE49-F238E27FC236}">
                <a16:creationId xmlns:a16="http://schemas.microsoft.com/office/drawing/2014/main" id="{77BD636F-EBF4-A17B-2402-587E4E1CA6CA}"/>
              </a:ext>
            </a:extLst>
          </p:cNvPr>
          <p:cNvSpPr txBox="1"/>
          <p:nvPr/>
        </p:nvSpPr>
        <p:spPr>
          <a:xfrm>
            <a:off x="9841846" y="1494672"/>
            <a:ext cx="1021690" cy="369332"/>
          </a:xfrm>
          <a:prstGeom prst="rect">
            <a:avLst/>
          </a:prstGeom>
          <a:noFill/>
        </p:spPr>
        <p:txBody>
          <a:bodyPr wrap="square" rtlCol="0">
            <a:spAutoFit/>
          </a:bodyPr>
          <a:lstStyle/>
          <a:p>
            <a:r>
              <a:rPr lang="en-US" dirty="0">
                <a:solidFill>
                  <a:schemeClr val="bg1"/>
                </a:solidFill>
              </a:rPr>
              <a:t>Project</a:t>
            </a:r>
          </a:p>
        </p:txBody>
      </p:sp>
      <p:sp>
        <p:nvSpPr>
          <p:cNvPr id="9" name="TextBox 8">
            <a:extLst>
              <a:ext uri="{FF2B5EF4-FFF2-40B4-BE49-F238E27FC236}">
                <a16:creationId xmlns:a16="http://schemas.microsoft.com/office/drawing/2014/main" id="{924C2C80-D969-CA0C-A506-54F88E0BD873}"/>
              </a:ext>
            </a:extLst>
          </p:cNvPr>
          <p:cNvSpPr txBox="1"/>
          <p:nvPr/>
        </p:nvSpPr>
        <p:spPr>
          <a:xfrm>
            <a:off x="4323016" y="53671"/>
            <a:ext cx="4083536" cy="369332"/>
          </a:xfrm>
          <a:prstGeom prst="rect">
            <a:avLst/>
          </a:prstGeom>
          <a:noFill/>
        </p:spPr>
        <p:txBody>
          <a:bodyPr wrap="square">
            <a:spAutoFit/>
          </a:bodyPr>
          <a:lstStyle/>
          <a:p>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Competency 2 – XM Cloud Deployment</a:t>
            </a:r>
            <a:endParaRPr lang="en-US" dirty="0"/>
          </a:p>
        </p:txBody>
      </p:sp>
    </p:spTree>
    <p:extLst>
      <p:ext uri="{BB962C8B-B14F-4D97-AF65-F5344CB8AC3E}">
        <p14:creationId xmlns:p14="http://schemas.microsoft.com/office/powerpoint/2010/main" val="2249574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4461857" y="144587"/>
            <a:ext cx="42220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2 - Manage Environment</a:t>
            </a:r>
          </a:p>
        </p:txBody>
      </p:sp>
      <p:sp>
        <p:nvSpPr>
          <p:cNvPr id="4" name="Oval 3">
            <a:extLst>
              <a:ext uri="{FF2B5EF4-FFF2-40B4-BE49-F238E27FC236}">
                <a16:creationId xmlns:a16="http://schemas.microsoft.com/office/drawing/2014/main" id="{10269277-BD64-0A35-CBB7-4DE33F4C786C}"/>
              </a:ext>
            </a:extLst>
          </p:cNvPr>
          <p:cNvSpPr/>
          <p:nvPr/>
        </p:nvSpPr>
        <p:spPr>
          <a:xfrm>
            <a:off x="478557" y="790015"/>
            <a:ext cx="3112851" cy="139591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 new environment</a:t>
            </a:r>
          </a:p>
        </p:txBody>
      </p:sp>
      <p:sp>
        <p:nvSpPr>
          <p:cNvPr id="7" name="Oval 6">
            <a:extLst>
              <a:ext uri="{FF2B5EF4-FFF2-40B4-BE49-F238E27FC236}">
                <a16:creationId xmlns:a16="http://schemas.microsoft.com/office/drawing/2014/main" id="{645D5013-0D73-F3E0-D516-554EC4F9BEC3}"/>
              </a:ext>
            </a:extLst>
          </p:cNvPr>
          <p:cNvSpPr/>
          <p:nvPr/>
        </p:nvSpPr>
        <p:spPr>
          <a:xfrm>
            <a:off x="4228970" y="826217"/>
            <a:ext cx="3112851" cy="139591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Create a build and deploy to an environment</a:t>
            </a:r>
          </a:p>
        </p:txBody>
      </p:sp>
      <p:sp>
        <p:nvSpPr>
          <p:cNvPr id="9" name="Oval 8">
            <a:extLst>
              <a:ext uri="{FF2B5EF4-FFF2-40B4-BE49-F238E27FC236}">
                <a16:creationId xmlns:a16="http://schemas.microsoft.com/office/drawing/2014/main" id="{C50047E6-6546-8C61-A9F8-17562997F7ED}"/>
              </a:ext>
            </a:extLst>
          </p:cNvPr>
          <p:cNvSpPr/>
          <p:nvPr/>
        </p:nvSpPr>
        <p:spPr>
          <a:xfrm>
            <a:off x="8542037" y="763914"/>
            <a:ext cx="3112851" cy="1395919"/>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Deploy a build to another environment</a:t>
            </a:r>
          </a:p>
        </p:txBody>
      </p:sp>
      <p:sp>
        <p:nvSpPr>
          <p:cNvPr id="11" name="Oval 10">
            <a:extLst>
              <a:ext uri="{FF2B5EF4-FFF2-40B4-BE49-F238E27FC236}">
                <a16:creationId xmlns:a16="http://schemas.microsoft.com/office/drawing/2014/main" id="{1A91A8E9-1199-F629-22B9-D50AEF865AF0}"/>
              </a:ext>
            </a:extLst>
          </p:cNvPr>
          <p:cNvSpPr/>
          <p:nvPr/>
        </p:nvSpPr>
        <p:spPr>
          <a:xfrm>
            <a:off x="265582" y="2555657"/>
            <a:ext cx="3112851" cy="1395919"/>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Link an environment to a different branch</a:t>
            </a:r>
          </a:p>
        </p:txBody>
      </p:sp>
      <p:sp>
        <p:nvSpPr>
          <p:cNvPr id="12" name="Oval 11">
            <a:extLst>
              <a:ext uri="{FF2B5EF4-FFF2-40B4-BE49-F238E27FC236}">
                <a16:creationId xmlns:a16="http://schemas.microsoft.com/office/drawing/2014/main" id="{C0162C73-C67B-D7B3-44EB-8141D6CD68C7}"/>
              </a:ext>
            </a:extLst>
          </p:cNvPr>
          <p:cNvSpPr/>
          <p:nvPr/>
        </p:nvSpPr>
        <p:spPr>
          <a:xfrm>
            <a:off x="8977490" y="5228501"/>
            <a:ext cx="3112851" cy="139591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Change an environment name</a:t>
            </a:r>
          </a:p>
        </p:txBody>
      </p:sp>
      <p:sp>
        <p:nvSpPr>
          <p:cNvPr id="13" name="Oval 12">
            <a:extLst>
              <a:ext uri="{FF2B5EF4-FFF2-40B4-BE49-F238E27FC236}">
                <a16:creationId xmlns:a16="http://schemas.microsoft.com/office/drawing/2014/main" id="{E50A73C6-F51F-DB96-93B5-7CA0542C3417}"/>
              </a:ext>
            </a:extLst>
          </p:cNvPr>
          <p:cNvSpPr/>
          <p:nvPr/>
        </p:nvSpPr>
        <p:spPr>
          <a:xfrm>
            <a:off x="6985612" y="2097530"/>
            <a:ext cx="3112851" cy="139591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var(--font-avenir-next)"/>
                <a:ea typeface="+mn-ea"/>
                <a:cs typeface="+mn-cs"/>
              </a:rPr>
              <a:t>Change the repository branch linked to an environment</a:t>
            </a:r>
          </a:p>
        </p:txBody>
      </p:sp>
      <p:sp>
        <p:nvSpPr>
          <p:cNvPr id="14" name="Oval 13">
            <a:extLst>
              <a:ext uri="{FF2B5EF4-FFF2-40B4-BE49-F238E27FC236}">
                <a16:creationId xmlns:a16="http://schemas.microsoft.com/office/drawing/2014/main" id="{AFE6178B-460C-B9EC-7790-2C1A244667FA}"/>
              </a:ext>
            </a:extLst>
          </p:cNvPr>
          <p:cNvSpPr/>
          <p:nvPr/>
        </p:nvSpPr>
        <p:spPr>
          <a:xfrm>
            <a:off x="3607866" y="2746730"/>
            <a:ext cx="3662327" cy="1678897"/>
          </a:xfrm>
          <a:prstGeom prst="ellipse">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Enable automatic deployment when you push to the linked repository branch</a:t>
            </a:r>
          </a:p>
        </p:txBody>
      </p:sp>
      <p:sp>
        <p:nvSpPr>
          <p:cNvPr id="15" name="Oval 14">
            <a:extLst>
              <a:ext uri="{FF2B5EF4-FFF2-40B4-BE49-F238E27FC236}">
                <a16:creationId xmlns:a16="http://schemas.microsoft.com/office/drawing/2014/main" id="{C281817A-B113-E0E2-9B6F-4B9047023423}"/>
              </a:ext>
            </a:extLst>
          </p:cNvPr>
          <p:cNvSpPr/>
          <p:nvPr/>
        </p:nvSpPr>
        <p:spPr>
          <a:xfrm>
            <a:off x="388862" y="4197482"/>
            <a:ext cx="3112851" cy="1395919"/>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Delete environment</a:t>
            </a:r>
          </a:p>
        </p:txBody>
      </p:sp>
      <p:sp>
        <p:nvSpPr>
          <p:cNvPr id="16" name="Oval 15">
            <a:extLst>
              <a:ext uri="{FF2B5EF4-FFF2-40B4-BE49-F238E27FC236}">
                <a16:creationId xmlns:a16="http://schemas.microsoft.com/office/drawing/2014/main" id="{68DC63E4-C60C-E012-ACB6-E5EE2CCBCD60}"/>
              </a:ext>
            </a:extLst>
          </p:cNvPr>
          <p:cNvSpPr/>
          <p:nvPr/>
        </p:nvSpPr>
        <p:spPr>
          <a:xfrm>
            <a:off x="8344481" y="3750876"/>
            <a:ext cx="3112851" cy="1395919"/>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View environment details</a:t>
            </a:r>
          </a:p>
        </p:txBody>
      </p:sp>
      <p:sp>
        <p:nvSpPr>
          <p:cNvPr id="17" name="Oval 16">
            <a:extLst>
              <a:ext uri="{FF2B5EF4-FFF2-40B4-BE49-F238E27FC236}">
                <a16:creationId xmlns:a16="http://schemas.microsoft.com/office/drawing/2014/main" id="{3CEBF6FE-FC8E-2610-F45A-0267E776EDAA}"/>
              </a:ext>
            </a:extLst>
          </p:cNvPr>
          <p:cNvSpPr/>
          <p:nvPr/>
        </p:nvSpPr>
        <p:spPr>
          <a:xfrm>
            <a:off x="2765100" y="5369493"/>
            <a:ext cx="3112851" cy="1395919"/>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View environment logs</a:t>
            </a:r>
          </a:p>
        </p:txBody>
      </p:sp>
      <p:sp>
        <p:nvSpPr>
          <p:cNvPr id="20" name="Oval 19">
            <a:extLst>
              <a:ext uri="{FF2B5EF4-FFF2-40B4-BE49-F238E27FC236}">
                <a16:creationId xmlns:a16="http://schemas.microsoft.com/office/drawing/2014/main" id="{652868E0-E6D4-C2A2-57D6-120473E66551}"/>
              </a:ext>
            </a:extLst>
          </p:cNvPr>
          <p:cNvSpPr/>
          <p:nvPr/>
        </p:nvSpPr>
        <p:spPr>
          <a:xfrm>
            <a:off x="5749022" y="4844899"/>
            <a:ext cx="3112851" cy="1395919"/>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Open the XM Cloud dashboard</a:t>
            </a:r>
          </a:p>
        </p:txBody>
      </p:sp>
    </p:spTree>
    <p:extLst>
      <p:ext uri="{BB962C8B-B14F-4D97-AF65-F5344CB8AC3E}">
        <p14:creationId xmlns:p14="http://schemas.microsoft.com/office/powerpoint/2010/main" val="482945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2428695" y="3041071"/>
            <a:ext cx="8351907" cy="584775"/>
          </a:xfrm>
          <a:prstGeom prst="rect">
            <a:avLst/>
          </a:prstGeom>
          <a:noFill/>
        </p:spPr>
        <p:txBody>
          <a:bodyPr wrap="square" rtlCol="0">
            <a:spAutoFit/>
          </a:bodyPr>
          <a:lstStyle/>
          <a:p>
            <a:r>
              <a:rPr lang="en-US" sz="3200" b="1" dirty="0">
                <a:solidFill>
                  <a:schemeClr val="bg1"/>
                </a:solidFill>
              </a:rPr>
              <a:t>About XM Cloud Developer Certification Exam</a:t>
            </a:r>
          </a:p>
        </p:txBody>
      </p:sp>
    </p:spTree>
    <p:extLst>
      <p:ext uri="{BB962C8B-B14F-4D97-AF65-F5344CB8AC3E}">
        <p14:creationId xmlns:p14="http://schemas.microsoft.com/office/powerpoint/2010/main" val="58242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FD2B38-2E16-C45D-CCB4-0145D6FB5552}"/>
              </a:ext>
            </a:extLst>
          </p:cNvPr>
          <p:cNvSpPr/>
          <p:nvPr/>
        </p:nvSpPr>
        <p:spPr>
          <a:xfrm>
            <a:off x="330740" y="1741251"/>
            <a:ext cx="3876473" cy="387160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CM Instance</a:t>
            </a:r>
          </a:p>
        </p:txBody>
      </p:sp>
      <p:sp>
        <p:nvSpPr>
          <p:cNvPr id="5" name="Rectangle 4">
            <a:extLst>
              <a:ext uri="{FF2B5EF4-FFF2-40B4-BE49-F238E27FC236}">
                <a16:creationId xmlns:a16="http://schemas.microsoft.com/office/drawing/2014/main" id="{5B7F23D9-9198-7FBE-E1D7-6D0C59E2EE04}"/>
              </a:ext>
            </a:extLst>
          </p:cNvPr>
          <p:cNvSpPr/>
          <p:nvPr/>
        </p:nvSpPr>
        <p:spPr>
          <a:xfrm>
            <a:off x="6794769" y="2446506"/>
            <a:ext cx="1974715" cy="1984442"/>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Experience Edge</a:t>
            </a:r>
          </a:p>
        </p:txBody>
      </p:sp>
      <p:pic>
        <p:nvPicPr>
          <p:cNvPr id="8" name="Graphic 7" descr="User">
            <a:extLst>
              <a:ext uri="{FF2B5EF4-FFF2-40B4-BE49-F238E27FC236}">
                <a16:creationId xmlns:a16="http://schemas.microsoft.com/office/drawing/2014/main" id="{257CC875-AD36-BE4F-F64F-240A616C20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4910" y="2971800"/>
            <a:ext cx="914400" cy="914400"/>
          </a:xfrm>
          <a:prstGeom prst="rect">
            <a:avLst/>
          </a:prstGeom>
        </p:spPr>
      </p:pic>
      <p:sp>
        <p:nvSpPr>
          <p:cNvPr id="10" name="Arrow: Right 9">
            <a:extLst>
              <a:ext uri="{FF2B5EF4-FFF2-40B4-BE49-F238E27FC236}">
                <a16:creationId xmlns:a16="http://schemas.microsoft.com/office/drawing/2014/main" id="{88D3AC40-5825-A5B9-930C-09DD0483DC25}"/>
              </a:ext>
            </a:extLst>
          </p:cNvPr>
          <p:cNvSpPr/>
          <p:nvPr/>
        </p:nvSpPr>
        <p:spPr>
          <a:xfrm>
            <a:off x="4795735" y="3010710"/>
            <a:ext cx="1410511" cy="856034"/>
          </a:xfrm>
          <a:prstGeom prst="rightArrow">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Publish</a:t>
            </a:r>
          </a:p>
        </p:txBody>
      </p:sp>
      <p:sp>
        <p:nvSpPr>
          <p:cNvPr id="18" name="Oval 17">
            <a:extLst>
              <a:ext uri="{FF2B5EF4-FFF2-40B4-BE49-F238E27FC236}">
                <a16:creationId xmlns:a16="http://schemas.microsoft.com/office/drawing/2014/main" id="{0FBCA9CC-DD23-8BE9-9164-91CF821A809A}"/>
              </a:ext>
            </a:extLst>
          </p:cNvPr>
          <p:cNvSpPr/>
          <p:nvPr/>
        </p:nvSpPr>
        <p:spPr>
          <a:xfrm>
            <a:off x="1043291" y="1932156"/>
            <a:ext cx="2290863" cy="700391"/>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Page Layouts</a:t>
            </a:r>
          </a:p>
        </p:txBody>
      </p:sp>
      <p:sp>
        <p:nvSpPr>
          <p:cNvPr id="19" name="Oval 18">
            <a:extLst>
              <a:ext uri="{FF2B5EF4-FFF2-40B4-BE49-F238E27FC236}">
                <a16:creationId xmlns:a16="http://schemas.microsoft.com/office/drawing/2014/main" id="{03D8B9F2-B9F3-4AE3-853F-89FB8CFC1326}"/>
              </a:ext>
            </a:extLst>
          </p:cNvPr>
          <p:cNvSpPr/>
          <p:nvPr/>
        </p:nvSpPr>
        <p:spPr>
          <a:xfrm>
            <a:off x="1043293" y="3886200"/>
            <a:ext cx="2290863" cy="700391"/>
          </a:xfrm>
          <a:prstGeom prst="ellipse">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Components</a:t>
            </a:r>
          </a:p>
        </p:txBody>
      </p:sp>
      <p:sp>
        <p:nvSpPr>
          <p:cNvPr id="20" name="Oval 19">
            <a:extLst>
              <a:ext uri="{FF2B5EF4-FFF2-40B4-BE49-F238E27FC236}">
                <a16:creationId xmlns:a16="http://schemas.microsoft.com/office/drawing/2014/main" id="{31A4307D-FA0C-C58B-89F9-E1736444BC50}"/>
              </a:ext>
            </a:extLst>
          </p:cNvPr>
          <p:cNvSpPr/>
          <p:nvPr/>
        </p:nvSpPr>
        <p:spPr>
          <a:xfrm>
            <a:off x="1043292" y="2823452"/>
            <a:ext cx="2290863" cy="700391"/>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Datasource Configurations</a:t>
            </a:r>
          </a:p>
        </p:txBody>
      </p:sp>
      <p:sp>
        <p:nvSpPr>
          <p:cNvPr id="21" name="Oval 20">
            <a:extLst>
              <a:ext uri="{FF2B5EF4-FFF2-40B4-BE49-F238E27FC236}">
                <a16:creationId xmlns:a16="http://schemas.microsoft.com/office/drawing/2014/main" id="{6D00F0B5-2FFF-3ACD-45D3-4C8B00D7D8D3}"/>
              </a:ext>
            </a:extLst>
          </p:cNvPr>
          <p:cNvSpPr/>
          <p:nvPr/>
        </p:nvSpPr>
        <p:spPr>
          <a:xfrm>
            <a:off x="1065180" y="4777496"/>
            <a:ext cx="2290863" cy="700391"/>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Personalization Settings</a:t>
            </a:r>
          </a:p>
        </p:txBody>
      </p:sp>
      <p:sp>
        <p:nvSpPr>
          <p:cNvPr id="22" name="TextBox 21">
            <a:extLst>
              <a:ext uri="{FF2B5EF4-FFF2-40B4-BE49-F238E27FC236}">
                <a16:creationId xmlns:a16="http://schemas.microsoft.com/office/drawing/2014/main" id="{8FD46737-B592-EE83-CF79-4C05F032C40F}"/>
              </a:ext>
            </a:extLst>
          </p:cNvPr>
          <p:cNvSpPr txBox="1"/>
          <p:nvPr/>
        </p:nvSpPr>
        <p:spPr>
          <a:xfrm>
            <a:off x="4430946" y="265888"/>
            <a:ext cx="4913631" cy="400110"/>
          </a:xfrm>
          <a:prstGeom prst="rect">
            <a:avLst/>
          </a:prstGeom>
          <a:noFill/>
        </p:spPr>
        <p:txBody>
          <a:bodyPr wrap="square" rtlCol="0">
            <a:spAutoFit/>
          </a:bodyPr>
          <a:lstStyle/>
          <a:p>
            <a:r>
              <a:rPr lang="en-US" sz="2000" b="1" dirty="0"/>
              <a:t>XM Cloud Deployment Topology Overview</a:t>
            </a:r>
          </a:p>
        </p:txBody>
      </p:sp>
      <p:pic>
        <p:nvPicPr>
          <p:cNvPr id="23" name="Graphic 22" descr="User">
            <a:extLst>
              <a:ext uri="{FF2B5EF4-FFF2-40B4-BE49-F238E27FC236}">
                <a16:creationId xmlns:a16="http://schemas.microsoft.com/office/drawing/2014/main" id="{F6B08885-BAFA-FFFD-B815-FB64246845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44910" y="1660187"/>
            <a:ext cx="914400" cy="914400"/>
          </a:xfrm>
          <a:prstGeom prst="rect">
            <a:avLst/>
          </a:prstGeom>
        </p:spPr>
      </p:pic>
      <p:pic>
        <p:nvPicPr>
          <p:cNvPr id="24" name="Graphic 23" descr="User">
            <a:extLst>
              <a:ext uri="{FF2B5EF4-FFF2-40B4-BE49-F238E27FC236}">
                <a16:creationId xmlns:a16="http://schemas.microsoft.com/office/drawing/2014/main" id="{678B3712-AB50-82DF-0C6D-9113B3E3E2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44910" y="4236395"/>
            <a:ext cx="914400" cy="914400"/>
          </a:xfrm>
          <a:prstGeom prst="rect">
            <a:avLst/>
          </a:prstGeom>
        </p:spPr>
      </p:pic>
      <p:sp>
        <p:nvSpPr>
          <p:cNvPr id="25" name="TextBox 24">
            <a:extLst>
              <a:ext uri="{FF2B5EF4-FFF2-40B4-BE49-F238E27FC236}">
                <a16:creationId xmlns:a16="http://schemas.microsoft.com/office/drawing/2014/main" id="{54128F12-AA00-4532-7018-D01503B049DE}"/>
              </a:ext>
            </a:extLst>
          </p:cNvPr>
          <p:cNvSpPr txBox="1"/>
          <p:nvPr/>
        </p:nvSpPr>
        <p:spPr>
          <a:xfrm>
            <a:off x="9887320" y="5612860"/>
            <a:ext cx="1209367" cy="369332"/>
          </a:xfrm>
          <a:prstGeom prst="rect">
            <a:avLst/>
          </a:prstGeom>
          <a:noFill/>
        </p:spPr>
        <p:txBody>
          <a:bodyPr wrap="square" rtlCol="0">
            <a:spAutoFit/>
          </a:bodyPr>
          <a:lstStyle/>
          <a:p>
            <a:r>
              <a:rPr lang="en-US" dirty="0"/>
              <a:t>End-Users</a:t>
            </a:r>
          </a:p>
        </p:txBody>
      </p:sp>
      <p:cxnSp>
        <p:nvCxnSpPr>
          <p:cNvPr id="3" name="Straight Arrow Connector 2">
            <a:extLst>
              <a:ext uri="{FF2B5EF4-FFF2-40B4-BE49-F238E27FC236}">
                <a16:creationId xmlns:a16="http://schemas.microsoft.com/office/drawing/2014/main" id="{FB79B1DB-6895-6DA2-9F4B-33B06508A21F}"/>
              </a:ext>
            </a:extLst>
          </p:cNvPr>
          <p:cNvCxnSpPr>
            <a:stCxn id="23" idx="1"/>
          </p:cNvCxnSpPr>
          <p:nvPr/>
        </p:nvCxnSpPr>
        <p:spPr>
          <a:xfrm flipH="1">
            <a:off x="8769484" y="2117387"/>
            <a:ext cx="1175426" cy="95779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826B3A-C5E9-7DE2-3E7F-C8F591E1161C}"/>
              </a:ext>
            </a:extLst>
          </p:cNvPr>
          <p:cNvCxnSpPr/>
          <p:nvPr/>
        </p:nvCxnSpPr>
        <p:spPr>
          <a:xfrm flipH="1" flipV="1">
            <a:off x="8769484" y="3762436"/>
            <a:ext cx="1055948" cy="9144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D51AD54-440B-6CCF-7530-B77D8C1EAD5E}"/>
              </a:ext>
            </a:extLst>
          </p:cNvPr>
          <p:cNvCxnSpPr>
            <a:stCxn id="8" idx="1"/>
            <a:endCxn id="5" idx="3"/>
          </p:cNvCxnSpPr>
          <p:nvPr/>
        </p:nvCxnSpPr>
        <p:spPr>
          <a:xfrm flipH="1">
            <a:off x="8769484" y="3429000"/>
            <a:ext cx="1175426" cy="9727"/>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pic>
        <p:nvPicPr>
          <p:cNvPr id="13" name="Graphic 12" descr="Watch">
            <a:extLst>
              <a:ext uri="{FF2B5EF4-FFF2-40B4-BE49-F238E27FC236}">
                <a16:creationId xmlns:a16="http://schemas.microsoft.com/office/drawing/2014/main" id="{3FF80032-D949-922D-1F47-4ACBCBDB8F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39487" y="1670434"/>
            <a:ext cx="914400" cy="914400"/>
          </a:xfrm>
          <a:prstGeom prst="rect">
            <a:avLst/>
          </a:prstGeom>
        </p:spPr>
      </p:pic>
      <p:pic>
        <p:nvPicPr>
          <p:cNvPr id="15" name="Graphic 14" descr="Social network">
            <a:extLst>
              <a:ext uri="{FF2B5EF4-FFF2-40B4-BE49-F238E27FC236}">
                <a16:creationId xmlns:a16="http://schemas.microsoft.com/office/drawing/2014/main" id="{D7F31C52-E52D-CFB5-B655-30F43BD51E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68517" y="2980009"/>
            <a:ext cx="914400" cy="914400"/>
          </a:xfrm>
          <a:prstGeom prst="rect">
            <a:avLst/>
          </a:prstGeom>
        </p:spPr>
      </p:pic>
      <p:pic>
        <p:nvPicPr>
          <p:cNvPr id="17" name="Graphic 16" descr="Deaf">
            <a:extLst>
              <a:ext uri="{FF2B5EF4-FFF2-40B4-BE49-F238E27FC236}">
                <a16:creationId xmlns:a16="http://schemas.microsoft.com/office/drawing/2014/main" id="{F822CA7B-EBC4-4ED7-56F1-E8981C6239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691507" y="4271681"/>
            <a:ext cx="914400" cy="914400"/>
          </a:xfrm>
          <a:prstGeom prst="rect">
            <a:avLst/>
          </a:prstGeom>
        </p:spPr>
      </p:pic>
      <p:sp>
        <p:nvSpPr>
          <p:cNvPr id="2" name="TextBox 1">
            <a:extLst>
              <a:ext uri="{FF2B5EF4-FFF2-40B4-BE49-F238E27FC236}">
                <a16:creationId xmlns:a16="http://schemas.microsoft.com/office/drawing/2014/main" id="{F65A8919-D399-AE92-89F9-F251E9033977}"/>
              </a:ext>
            </a:extLst>
          </p:cNvPr>
          <p:cNvSpPr txBox="1"/>
          <p:nvPr/>
        </p:nvSpPr>
        <p:spPr>
          <a:xfrm>
            <a:off x="9271506" y="2438760"/>
            <a:ext cx="291837" cy="2031325"/>
          </a:xfrm>
          <a:prstGeom prst="rect">
            <a:avLst/>
          </a:prstGeom>
          <a:noFill/>
        </p:spPr>
        <p:txBody>
          <a:bodyPr wrap="square" rtlCol="0">
            <a:spAutoFit/>
          </a:bodyPr>
          <a:lstStyle/>
          <a:p>
            <a:r>
              <a:rPr lang="en-US" b="1" dirty="0"/>
              <a:t>G</a:t>
            </a:r>
          </a:p>
          <a:p>
            <a:r>
              <a:rPr lang="en-US" b="1" dirty="0"/>
              <a:t>R</a:t>
            </a:r>
          </a:p>
          <a:p>
            <a:r>
              <a:rPr lang="en-US" b="1" dirty="0"/>
              <a:t>A</a:t>
            </a:r>
          </a:p>
          <a:p>
            <a:r>
              <a:rPr lang="en-US" b="1" dirty="0"/>
              <a:t>P</a:t>
            </a:r>
          </a:p>
          <a:p>
            <a:r>
              <a:rPr lang="en-US" b="1" dirty="0"/>
              <a:t>H </a:t>
            </a:r>
          </a:p>
          <a:p>
            <a:r>
              <a:rPr lang="en-US" b="1" dirty="0"/>
              <a:t>Q</a:t>
            </a:r>
          </a:p>
          <a:p>
            <a:r>
              <a:rPr lang="en-US" b="1" dirty="0"/>
              <a:t>L</a:t>
            </a:r>
          </a:p>
        </p:txBody>
      </p:sp>
    </p:spTree>
    <p:extLst>
      <p:ext uri="{BB962C8B-B14F-4D97-AF65-F5344CB8AC3E}">
        <p14:creationId xmlns:p14="http://schemas.microsoft.com/office/powerpoint/2010/main" val="182297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D9B2AB1C-7A81-A6F8-6B8C-C79575A0CBE1}"/>
              </a:ext>
            </a:extLst>
          </p:cNvPr>
          <p:cNvSpPr/>
          <p:nvPr/>
        </p:nvSpPr>
        <p:spPr>
          <a:xfrm>
            <a:off x="2862264" y="1854326"/>
            <a:ext cx="8984184" cy="3088712"/>
          </a:xfrm>
          <a:prstGeom prst="roundRect">
            <a:avLst/>
          </a:prstGeom>
          <a:solidFill>
            <a:schemeClr val="bg2"/>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67CA6EA0-CF47-CFD1-33E0-9B8014124FE6}"/>
              </a:ext>
            </a:extLst>
          </p:cNvPr>
          <p:cNvSpPr/>
          <p:nvPr/>
        </p:nvSpPr>
        <p:spPr>
          <a:xfrm>
            <a:off x="3169786" y="2052851"/>
            <a:ext cx="4320975" cy="271226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5D9AC4-51D0-4A37-8776-C01D6DAEE831}"/>
              </a:ext>
            </a:extLst>
          </p:cNvPr>
          <p:cNvSpPr/>
          <p:nvPr/>
        </p:nvSpPr>
        <p:spPr>
          <a:xfrm>
            <a:off x="233250" y="2324631"/>
            <a:ext cx="1974715" cy="19844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Project / Environment Creation</a:t>
            </a:r>
          </a:p>
        </p:txBody>
      </p:sp>
      <p:sp>
        <p:nvSpPr>
          <p:cNvPr id="11" name="Rectangle 10">
            <a:extLst>
              <a:ext uri="{FF2B5EF4-FFF2-40B4-BE49-F238E27FC236}">
                <a16:creationId xmlns:a16="http://schemas.microsoft.com/office/drawing/2014/main" id="{139C8AFC-6BE2-8FAE-86DC-ED53D2407B91}"/>
              </a:ext>
            </a:extLst>
          </p:cNvPr>
          <p:cNvSpPr/>
          <p:nvPr/>
        </p:nvSpPr>
        <p:spPr>
          <a:xfrm>
            <a:off x="3315904" y="2371826"/>
            <a:ext cx="1974715" cy="19844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Provision</a:t>
            </a:r>
          </a:p>
        </p:txBody>
      </p:sp>
      <p:sp>
        <p:nvSpPr>
          <p:cNvPr id="12" name="Rectangle 11">
            <a:extLst>
              <a:ext uri="{FF2B5EF4-FFF2-40B4-BE49-F238E27FC236}">
                <a16:creationId xmlns:a16="http://schemas.microsoft.com/office/drawing/2014/main" id="{DC01FD64-3EE2-7C60-5943-22A95BD857EF}"/>
              </a:ext>
            </a:extLst>
          </p:cNvPr>
          <p:cNvSpPr/>
          <p:nvPr/>
        </p:nvSpPr>
        <p:spPr>
          <a:xfrm>
            <a:off x="5438149" y="2371826"/>
            <a:ext cx="1974715" cy="19844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Build</a:t>
            </a:r>
          </a:p>
        </p:txBody>
      </p:sp>
      <p:sp>
        <p:nvSpPr>
          <p:cNvPr id="13" name="Rectangle 12">
            <a:extLst>
              <a:ext uri="{FF2B5EF4-FFF2-40B4-BE49-F238E27FC236}">
                <a16:creationId xmlns:a16="http://schemas.microsoft.com/office/drawing/2014/main" id="{976EB86D-24CA-442B-55D7-1D5AC5345CBD}"/>
              </a:ext>
            </a:extLst>
          </p:cNvPr>
          <p:cNvSpPr/>
          <p:nvPr/>
        </p:nvSpPr>
        <p:spPr>
          <a:xfrm>
            <a:off x="7560394" y="2371826"/>
            <a:ext cx="1974715" cy="19844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Deploy</a:t>
            </a:r>
          </a:p>
        </p:txBody>
      </p:sp>
      <p:sp>
        <p:nvSpPr>
          <p:cNvPr id="19" name="TextBox 18">
            <a:extLst>
              <a:ext uri="{FF2B5EF4-FFF2-40B4-BE49-F238E27FC236}">
                <a16:creationId xmlns:a16="http://schemas.microsoft.com/office/drawing/2014/main" id="{C11A0F03-FCF6-70EA-8848-95DCE8BC93C9}"/>
              </a:ext>
            </a:extLst>
          </p:cNvPr>
          <p:cNvSpPr txBox="1"/>
          <p:nvPr/>
        </p:nvSpPr>
        <p:spPr>
          <a:xfrm>
            <a:off x="4204796" y="55353"/>
            <a:ext cx="4269598" cy="400110"/>
          </a:xfrm>
          <a:prstGeom prst="rect">
            <a:avLst/>
          </a:prstGeom>
          <a:noFill/>
        </p:spPr>
        <p:txBody>
          <a:bodyPr wrap="square" rtlCol="0">
            <a:spAutoFit/>
          </a:bodyPr>
          <a:lstStyle/>
          <a:p>
            <a:r>
              <a:rPr lang="en-US" sz="2000" b="1" dirty="0"/>
              <a:t>Competency 2 - XM Cloud Deploy App </a:t>
            </a:r>
          </a:p>
        </p:txBody>
      </p:sp>
      <p:sp>
        <p:nvSpPr>
          <p:cNvPr id="2" name="Rectangle 1">
            <a:extLst>
              <a:ext uri="{FF2B5EF4-FFF2-40B4-BE49-F238E27FC236}">
                <a16:creationId xmlns:a16="http://schemas.microsoft.com/office/drawing/2014/main" id="{84236273-D020-846C-5061-E5D0B92948D7}"/>
              </a:ext>
            </a:extLst>
          </p:cNvPr>
          <p:cNvSpPr/>
          <p:nvPr/>
        </p:nvSpPr>
        <p:spPr>
          <a:xfrm>
            <a:off x="9689523" y="2393451"/>
            <a:ext cx="1974715" cy="1984442"/>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Post Actions</a:t>
            </a:r>
          </a:p>
          <a:p>
            <a:pPr algn="ctr"/>
            <a:r>
              <a:rPr lang="en-US" dirty="0"/>
              <a:t>(</a:t>
            </a:r>
            <a:r>
              <a:rPr lang="en-US" sz="1600" b="1" i="0" dirty="0">
                <a:solidFill>
                  <a:schemeClr val="bg1"/>
                </a:solidFill>
                <a:effectLst/>
                <a:cs typeface="Times New Roman" panose="02020603050405020304" pitchFamily="18" charset="0"/>
              </a:rPr>
              <a:t>xmcloud.build.json</a:t>
            </a:r>
            <a:r>
              <a:rPr lang="en-US" dirty="0"/>
              <a:t>)</a:t>
            </a:r>
          </a:p>
        </p:txBody>
      </p:sp>
      <p:cxnSp>
        <p:nvCxnSpPr>
          <p:cNvPr id="4" name="Straight Connector 3">
            <a:extLst>
              <a:ext uri="{FF2B5EF4-FFF2-40B4-BE49-F238E27FC236}">
                <a16:creationId xmlns:a16="http://schemas.microsoft.com/office/drawing/2014/main" id="{1C4FB6EF-6B01-BBC1-2065-8B39A78DF2D1}"/>
              </a:ext>
            </a:extLst>
          </p:cNvPr>
          <p:cNvCxnSpPr>
            <a:cxnSpLocks/>
            <a:endCxn id="11" idx="0"/>
          </p:cNvCxnSpPr>
          <p:nvPr/>
        </p:nvCxnSpPr>
        <p:spPr>
          <a:xfrm>
            <a:off x="3431420" y="1062038"/>
            <a:ext cx="871842" cy="13097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9368BD-0770-B75D-5330-AE52894F3E3E}"/>
              </a:ext>
            </a:extLst>
          </p:cNvPr>
          <p:cNvCxnSpPr>
            <a:cxnSpLocks/>
          </p:cNvCxnSpPr>
          <p:nvPr/>
        </p:nvCxnSpPr>
        <p:spPr>
          <a:xfrm flipV="1">
            <a:off x="3169786" y="4356268"/>
            <a:ext cx="1133475" cy="154880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76FD799-D1E5-9163-15C9-FF9519BCEECA}"/>
              </a:ext>
            </a:extLst>
          </p:cNvPr>
          <p:cNvSpPr txBox="1"/>
          <p:nvPr/>
        </p:nvSpPr>
        <p:spPr>
          <a:xfrm>
            <a:off x="2342940" y="682085"/>
            <a:ext cx="1752600" cy="369332"/>
          </a:xfrm>
          <a:prstGeom prst="rect">
            <a:avLst/>
          </a:prstGeom>
          <a:noFill/>
        </p:spPr>
        <p:txBody>
          <a:bodyPr wrap="square" rtlCol="0">
            <a:spAutoFit/>
          </a:bodyPr>
          <a:lstStyle/>
          <a:p>
            <a:r>
              <a:rPr lang="en-US" dirty="0"/>
              <a:t>Experience Edge</a:t>
            </a:r>
          </a:p>
        </p:txBody>
      </p:sp>
      <p:cxnSp>
        <p:nvCxnSpPr>
          <p:cNvPr id="18" name="Straight Connector 17">
            <a:extLst>
              <a:ext uri="{FF2B5EF4-FFF2-40B4-BE49-F238E27FC236}">
                <a16:creationId xmlns:a16="http://schemas.microsoft.com/office/drawing/2014/main" id="{14A585CC-3BF4-97D6-6097-D5859B65A1C3}"/>
              </a:ext>
            </a:extLst>
          </p:cNvPr>
          <p:cNvCxnSpPr>
            <a:cxnSpLocks/>
          </p:cNvCxnSpPr>
          <p:nvPr/>
        </p:nvCxnSpPr>
        <p:spPr>
          <a:xfrm>
            <a:off x="5553664" y="1062038"/>
            <a:ext cx="871842" cy="13097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8039027-3125-61D9-50D2-61A927428A68}"/>
              </a:ext>
            </a:extLst>
          </p:cNvPr>
          <p:cNvCxnSpPr>
            <a:cxnSpLocks/>
          </p:cNvCxnSpPr>
          <p:nvPr/>
        </p:nvCxnSpPr>
        <p:spPr>
          <a:xfrm flipV="1">
            <a:off x="5221453" y="4356268"/>
            <a:ext cx="1204053" cy="165543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323E663-C38C-799D-8B4C-97119DDB172B}"/>
              </a:ext>
            </a:extLst>
          </p:cNvPr>
          <p:cNvSpPr txBox="1"/>
          <p:nvPr/>
        </p:nvSpPr>
        <p:spPr>
          <a:xfrm>
            <a:off x="4425363" y="682085"/>
            <a:ext cx="1817291" cy="369332"/>
          </a:xfrm>
          <a:prstGeom prst="rect">
            <a:avLst/>
          </a:prstGeom>
          <a:noFill/>
        </p:spPr>
        <p:txBody>
          <a:bodyPr wrap="square" rtlCol="0">
            <a:spAutoFit/>
          </a:bodyPr>
          <a:lstStyle/>
          <a:p>
            <a:r>
              <a:rPr lang="en-US" dirty="0"/>
              <a:t>Sitecore Artifacts</a:t>
            </a:r>
          </a:p>
        </p:txBody>
      </p:sp>
      <p:cxnSp>
        <p:nvCxnSpPr>
          <p:cNvPr id="22" name="Straight Connector 21">
            <a:extLst>
              <a:ext uri="{FF2B5EF4-FFF2-40B4-BE49-F238E27FC236}">
                <a16:creationId xmlns:a16="http://schemas.microsoft.com/office/drawing/2014/main" id="{BE412FB1-E436-E47E-F259-A93D5666614E}"/>
              </a:ext>
            </a:extLst>
          </p:cNvPr>
          <p:cNvCxnSpPr>
            <a:cxnSpLocks/>
          </p:cNvCxnSpPr>
          <p:nvPr/>
        </p:nvCxnSpPr>
        <p:spPr>
          <a:xfrm>
            <a:off x="7682495" y="1083663"/>
            <a:ext cx="871842" cy="130978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077C61F-6D32-3107-073E-F3EEB06564FE}"/>
              </a:ext>
            </a:extLst>
          </p:cNvPr>
          <p:cNvSpPr txBox="1"/>
          <p:nvPr/>
        </p:nvSpPr>
        <p:spPr>
          <a:xfrm>
            <a:off x="6430941" y="727541"/>
            <a:ext cx="1998440" cy="369332"/>
          </a:xfrm>
          <a:prstGeom prst="rect">
            <a:avLst/>
          </a:prstGeom>
          <a:noFill/>
        </p:spPr>
        <p:txBody>
          <a:bodyPr wrap="square" rtlCol="0">
            <a:spAutoFit/>
          </a:bodyPr>
          <a:lstStyle/>
          <a:p>
            <a:r>
              <a:rPr lang="en-US" dirty="0"/>
              <a:t>XM Cloud Instance</a:t>
            </a:r>
          </a:p>
        </p:txBody>
      </p:sp>
      <p:sp>
        <p:nvSpPr>
          <p:cNvPr id="28" name="TextBox 27">
            <a:extLst>
              <a:ext uri="{FF2B5EF4-FFF2-40B4-BE49-F238E27FC236}">
                <a16:creationId xmlns:a16="http://schemas.microsoft.com/office/drawing/2014/main" id="{59C8FE7A-1C31-F069-57E8-3ABEA5CAADE9}"/>
              </a:ext>
            </a:extLst>
          </p:cNvPr>
          <p:cNvSpPr txBox="1"/>
          <p:nvPr/>
        </p:nvSpPr>
        <p:spPr>
          <a:xfrm>
            <a:off x="6481423" y="1227899"/>
            <a:ext cx="1545237" cy="369332"/>
          </a:xfrm>
          <a:prstGeom prst="rect">
            <a:avLst/>
          </a:prstGeom>
          <a:noFill/>
        </p:spPr>
        <p:txBody>
          <a:bodyPr wrap="square" rtlCol="0">
            <a:spAutoFit/>
          </a:bodyPr>
          <a:lstStyle/>
          <a:p>
            <a:r>
              <a:rPr lang="en-US" dirty="0"/>
              <a:t>Editing Host</a:t>
            </a:r>
          </a:p>
        </p:txBody>
      </p:sp>
      <p:cxnSp>
        <p:nvCxnSpPr>
          <p:cNvPr id="33" name="Straight Connector 32">
            <a:extLst>
              <a:ext uri="{FF2B5EF4-FFF2-40B4-BE49-F238E27FC236}">
                <a16:creationId xmlns:a16="http://schemas.microsoft.com/office/drawing/2014/main" id="{DB7A3AE8-5902-6D49-E482-799852922565}"/>
              </a:ext>
            </a:extLst>
          </p:cNvPr>
          <p:cNvCxnSpPr>
            <a:cxnSpLocks/>
          </p:cNvCxnSpPr>
          <p:nvPr/>
        </p:nvCxnSpPr>
        <p:spPr>
          <a:xfrm flipV="1">
            <a:off x="6576752" y="1604656"/>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4939F06-F295-3B40-0C42-7EAE15FACE73}"/>
              </a:ext>
            </a:extLst>
          </p:cNvPr>
          <p:cNvSpPr txBox="1"/>
          <p:nvPr/>
        </p:nvSpPr>
        <p:spPr>
          <a:xfrm>
            <a:off x="1588334" y="5890387"/>
            <a:ext cx="2714928" cy="646331"/>
          </a:xfrm>
          <a:prstGeom prst="rect">
            <a:avLst/>
          </a:prstGeom>
          <a:noFill/>
        </p:spPr>
        <p:txBody>
          <a:bodyPr wrap="square" rtlCol="0">
            <a:spAutoFit/>
          </a:bodyPr>
          <a:lstStyle/>
          <a:p>
            <a:r>
              <a:rPr lang="en-US" dirty="0"/>
              <a:t>Experience Edge Connector</a:t>
            </a:r>
          </a:p>
        </p:txBody>
      </p:sp>
      <p:sp>
        <p:nvSpPr>
          <p:cNvPr id="35" name="TextBox 34">
            <a:extLst>
              <a:ext uri="{FF2B5EF4-FFF2-40B4-BE49-F238E27FC236}">
                <a16:creationId xmlns:a16="http://schemas.microsoft.com/office/drawing/2014/main" id="{B0A421D7-026C-2FBD-E293-EF288F5A046F}"/>
              </a:ext>
            </a:extLst>
          </p:cNvPr>
          <p:cNvSpPr txBox="1"/>
          <p:nvPr/>
        </p:nvSpPr>
        <p:spPr>
          <a:xfrm>
            <a:off x="4303261" y="5915643"/>
            <a:ext cx="1687964" cy="369332"/>
          </a:xfrm>
          <a:prstGeom prst="rect">
            <a:avLst/>
          </a:prstGeom>
          <a:noFill/>
        </p:spPr>
        <p:txBody>
          <a:bodyPr wrap="square" rtlCol="0">
            <a:spAutoFit/>
          </a:bodyPr>
          <a:lstStyle/>
          <a:p>
            <a:r>
              <a:rPr lang="en-US" dirty="0"/>
              <a:t>DB Artifacts</a:t>
            </a:r>
          </a:p>
        </p:txBody>
      </p:sp>
      <p:sp>
        <p:nvSpPr>
          <p:cNvPr id="36" name="TextBox 35">
            <a:extLst>
              <a:ext uri="{FF2B5EF4-FFF2-40B4-BE49-F238E27FC236}">
                <a16:creationId xmlns:a16="http://schemas.microsoft.com/office/drawing/2014/main" id="{D4B2113C-8438-0E8A-FC5C-2A5A942F064C}"/>
              </a:ext>
            </a:extLst>
          </p:cNvPr>
          <p:cNvSpPr txBox="1"/>
          <p:nvPr/>
        </p:nvSpPr>
        <p:spPr>
          <a:xfrm>
            <a:off x="1991795" y="1321692"/>
            <a:ext cx="1893588" cy="307777"/>
          </a:xfrm>
          <a:prstGeom prst="rect">
            <a:avLst/>
          </a:prstGeom>
          <a:noFill/>
        </p:spPr>
        <p:txBody>
          <a:bodyPr wrap="square" rtlCol="0">
            <a:spAutoFit/>
          </a:bodyPr>
          <a:lstStyle/>
          <a:p>
            <a:r>
              <a:rPr lang="en-US" sz="1400" dirty="0"/>
              <a:t>Edge Publishing target</a:t>
            </a:r>
          </a:p>
        </p:txBody>
      </p:sp>
      <p:cxnSp>
        <p:nvCxnSpPr>
          <p:cNvPr id="37" name="Straight Connector 36">
            <a:extLst>
              <a:ext uri="{FF2B5EF4-FFF2-40B4-BE49-F238E27FC236}">
                <a16:creationId xmlns:a16="http://schemas.microsoft.com/office/drawing/2014/main" id="{91EABC0A-2802-AFA8-8A6D-E3CA6C770203}"/>
              </a:ext>
            </a:extLst>
          </p:cNvPr>
          <p:cNvCxnSpPr>
            <a:cxnSpLocks/>
          </p:cNvCxnSpPr>
          <p:nvPr/>
        </p:nvCxnSpPr>
        <p:spPr>
          <a:xfrm flipV="1">
            <a:off x="2114550" y="1623927"/>
            <a:ext cx="1694423" cy="484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6BC1C94-6341-D33E-E8F3-B78EBE2BEDF5}"/>
              </a:ext>
            </a:extLst>
          </p:cNvPr>
          <p:cNvSpPr txBox="1"/>
          <p:nvPr/>
        </p:nvSpPr>
        <p:spPr>
          <a:xfrm>
            <a:off x="3031561" y="6482596"/>
            <a:ext cx="5723321" cy="369332"/>
          </a:xfrm>
          <a:prstGeom prst="rect">
            <a:avLst/>
          </a:prstGeom>
          <a:noFill/>
        </p:spPr>
        <p:txBody>
          <a:bodyPr wrap="square">
            <a:spAutoFit/>
          </a:bodyPr>
          <a:lstStyle/>
          <a:p>
            <a:r>
              <a:rPr lang="en-US" dirty="0">
                <a:hlinkClick r:id="rId2"/>
              </a:rPr>
              <a:t>https://www.youtube.com/watch?v=wdyIkUb8uDY&amp;t=345s</a:t>
            </a:r>
            <a:endParaRPr lang="en-US" dirty="0"/>
          </a:p>
        </p:txBody>
      </p:sp>
      <p:cxnSp>
        <p:nvCxnSpPr>
          <p:cNvPr id="41" name="Straight Connector 40">
            <a:extLst>
              <a:ext uri="{FF2B5EF4-FFF2-40B4-BE49-F238E27FC236}">
                <a16:creationId xmlns:a16="http://schemas.microsoft.com/office/drawing/2014/main" id="{F9A2930E-C019-F30A-9A8F-3EEC34F3F402}"/>
              </a:ext>
            </a:extLst>
          </p:cNvPr>
          <p:cNvCxnSpPr>
            <a:cxnSpLocks/>
          </p:cNvCxnSpPr>
          <p:nvPr/>
        </p:nvCxnSpPr>
        <p:spPr>
          <a:xfrm flipV="1">
            <a:off x="589636" y="4313010"/>
            <a:ext cx="707877" cy="102099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7D38959-9F13-9C4C-391E-72DB5E118167}"/>
              </a:ext>
            </a:extLst>
          </p:cNvPr>
          <p:cNvSpPr txBox="1"/>
          <p:nvPr/>
        </p:nvSpPr>
        <p:spPr>
          <a:xfrm>
            <a:off x="25847" y="5365372"/>
            <a:ext cx="1414368" cy="646331"/>
          </a:xfrm>
          <a:prstGeom prst="rect">
            <a:avLst/>
          </a:prstGeom>
          <a:noFill/>
        </p:spPr>
        <p:txBody>
          <a:bodyPr wrap="square" rtlCol="0">
            <a:spAutoFit/>
          </a:bodyPr>
          <a:lstStyle/>
          <a:p>
            <a:r>
              <a:rPr lang="en-US" dirty="0"/>
              <a:t>GitHub Connection</a:t>
            </a:r>
          </a:p>
        </p:txBody>
      </p:sp>
      <p:cxnSp>
        <p:nvCxnSpPr>
          <p:cNvPr id="44" name="Straight Connector 43">
            <a:extLst>
              <a:ext uri="{FF2B5EF4-FFF2-40B4-BE49-F238E27FC236}">
                <a16:creationId xmlns:a16="http://schemas.microsoft.com/office/drawing/2014/main" id="{B584E650-5217-6D42-B354-04DD24DC6256}"/>
              </a:ext>
            </a:extLst>
          </p:cNvPr>
          <p:cNvCxnSpPr>
            <a:cxnSpLocks/>
          </p:cNvCxnSpPr>
          <p:nvPr/>
        </p:nvCxnSpPr>
        <p:spPr>
          <a:xfrm>
            <a:off x="703744" y="1311337"/>
            <a:ext cx="536344" cy="10113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0A20AA0-2F7B-CBD2-928A-CD7786C367FD}"/>
              </a:ext>
            </a:extLst>
          </p:cNvPr>
          <p:cNvSpPr txBox="1"/>
          <p:nvPr/>
        </p:nvSpPr>
        <p:spPr>
          <a:xfrm>
            <a:off x="88864" y="703710"/>
            <a:ext cx="1414368" cy="646331"/>
          </a:xfrm>
          <a:prstGeom prst="rect">
            <a:avLst/>
          </a:prstGeom>
          <a:noFill/>
        </p:spPr>
        <p:txBody>
          <a:bodyPr wrap="square" rtlCol="0">
            <a:spAutoFit/>
          </a:bodyPr>
          <a:lstStyle/>
          <a:p>
            <a:r>
              <a:rPr lang="en-US" dirty="0"/>
              <a:t>GitHub Repository</a:t>
            </a:r>
          </a:p>
        </p:txBody>
      </p:sp>
      <p:sp>
        <p:nvSpPr>
          <p:cNvPr id="49" name="TextBox 48">
            <a:extLst>
              <a:ext uri="{FF2B5EF4-FFF2-40B4-BE49-F238E27FC236}">
                <a16:creationId xmlns:a16="http://schemas.microsoft.com/office/drawing/2014/main" id="{7021C91E-31E3-B949-9F9A-188351132EE2}"/>
              </a:ext>
            </a:extLst>
          </p:cNvPr>
          <p:cNvSpPr txBox="1"/>
          <p:nvPr/>
        </p:nvSpPr>
        <p:spPr>
          <a:xfrm>
            <a:off x="4634554" y="5097362"/>
            <a:ext cx="1312130" cy="307777"/>
          </a:xfrm>
          <a:prstGeom prst="rect">
            <a:avLst/>
          </a:prstGeom>
          <a:noFill/>
        </p:spPr>
        <p:txBody>
          <a:bodyPr wrap="square" rtlCol="0">
            <a:spAutoFit/>
          </a:bodyPr>
          <a:lstStyle/>
          <a:p>
            <a:r>
              <a:rPr lang="en-US" sz="1400" dirty="0"/>
              <a:t>DB Creation</a:t>
            </a:r>
          </a:p>
        </p:txBody>
      </p:sp>
      <p:cxnSp>
        <p:nvCxnSpPr>
          <p:cNvPr id="50" name="Straight Connector 49">
            <a:extLst>
              <a:ext uri="{FF2B5EF4-FFF2-40B4-BE49-F238E27FC236}">
                <a16:creationId xmlns:a16="http://schemas.microsoft.com/office/drawing/2014/main" id="{3DB68D5C-0CD4-2D53-5972-0CEB1F9E9306}"/>
              </a:ext>
            </a:extLst>
          </p:cNvPr>
          <p:cNvCxnSpPr>
            <a:cxnSpLocks/>
          </p:cNvCxnSpPr>
          <p:nvPr/>
        </p:nvCxnSpPr>
        <p:spPr>
          <a:xfrm flipV="1">
            <a:off x="4198683" y="5382233"/>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BB9B949-4593-9A87-EE0E-F15C87000258}"/>
              </a:ext>
            </a:extLst>
          </p:cNvPr>
          <p:cNvSpPr txBox="1"/>
          <p:nvPr/>
        </p:nvSpPr>
        <p:spPr>
          <a:xfrm>
            <a:off x="4057563" y="1215741"/>
            <a:ext cx="1817292" cy="307777"/>
          </a:xfrm>
          <a:prstGeom prst="rect">
            <a:avLst/>
          </a:prstGeom>
          <a:noFill/>
        </p:spPr>
        <p:txBody>
          <a:bodyPr wrap="square" rtlCol="0">
            <a:spAutoFit/>
          </a:bodyPr>
          <a:lstStyle/>
          <a:p>
            <a:r>
              <a:rPr lang="en-US" sz="1400" dirty="0"/>
              <a:t>Identity Configuration</a:t>
            </a:r>
          </a:p>
        </p:txBody>
      </p:sp>
      <p:cxnSp>
        <p:nvCxnSpPr>
          <p:cNvPr id="54" name="Straight Connector 53">
            <a:extLst>
              <a:ext uri="{FF2B5EF4-FFF2-40B4-BE49-F238E27FC236}">
                <a16:creationId xmlns:a16="http://schemas.microsoft.com/office/drawing/2014/main" id="{8F8EED58-5456-0320-D45C-B551FAAE0154}"/>
              </a:ext>
            </a:extLst>
          </p:cNvPr>
          <p:cNvCxnSpPr>
            <a:cxnSpLocks/>
          </p:cNvCxnSpPr>
          <p:nvPr/>
        </p:nvCxnSpPr>
        <p:spPr>
          <a:xfrm>
            <a:off x="4147017" y="1499989"/>
            <a:ext cx="1684157"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CA9A5D8-5536-7A82-98E4-7F156568CB41}"/>
              </a:ext>
            </a:extLst>
          </p:cNvPr>
          <p:cNvSpPr txBox="1"/>
          <p:nvPr/>
        </p:nvSpPr>
        <p:spPr>
          <a:xfrm>
            <a:off x="3816024" y="5527310"/>
            <a:ext cx="1643423" cy="307777"/>
          </a:xfrm>
          <a:prstGeom prst="rect">
            <a:avLst/>
          </a:prstGeom>
          <a:noFill/>
        </p:spPr>
        <p:txBody>
          <a:bodyPr wrap="square" rtlCol="0">
            <a:spAutoFit/>
          </a:bodyPr>
          <a:lstStyle/>
          <a:p>
            <a:r>
              <a:rPr lang="en-US" sz="1400" dirty="0"/>
              <a:t>Index Configuration</a:t>
            </a:r>
          </a:p>
        </p:txBody>
      </p:sp>
      <p:cxnSp>
        <p:nvCxnSpPr>
          <p:cNvPr id="56" name="Straight Connector 55">
            <a:extLst>
              <a:ext uri="{FF2B5EF4-FFF2-40B4-BE49-F238E27FC236}">
                <a16:creationId xmlns:a16="http://schemas.microsoft.com/office/drawing/2014/main" id="{4512C20D-F4BB-0D87-42D4-0102E4322965}"/>
              </a:ext>
            </a:extLst>
          </p:cNvPr>
          <p:cNvCxnSpPr>
            <a:cxnSpLocks/>
          </p:cNvCxnSpPr>
          <p:nvPr/>
        </p:nvCxnSpPr>
        <p:spPr>
          <a:xfrm flipV="1">
            <a:off x="3771900" y="5795962"/>
            <a:ext cx="1595670" cy="130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09406D5-55F0-DD0B-2B47-7F1C9AC2D9E5}"/>
              </a:ext>
            </a:extLst>
          </p:cNvPr>
          <p:cNvCxnSpPr>
            <a:cxnSpLocks/>
          </p:cNvCxnSpPr>
          <p:nvPr/>
        </p:nvCxnSpPr>
        <p:spPr>
          <a:xfrm flipV="1">
            <a:off x="9565343" y="4366840"/>
            <a:ext cx="1257655" cy="17958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2879D44-B37C-39F2-363A-5D7596159A5E}"/>
              </a:ext>
            </a:extLst>
          </p:cNvPr>
          <p:cNvCxnSpPr>
            <a:cxnSpLocks/>
          </p:cNvCxnSpPr>
          <p:nvPr/>
        </p:nvCxnSpPr>
        <p:spPr>
          <a:xfrm>
            <a:off x="9636726" y="751863"/>
            <a:ext cx="1084176" cy="163096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F17145ED-F040-3A8B-C4E0-537E035DB8A3}"/>
              </a:ext>
            </a:extLst>
          </p:cNvPr>
          <p:cNvSpPr txBox="1"/>
          <p:nvPr/>
        </p:nvSpPr>
        <p:spPr>
          <a:xfrm>
            <a:off x="8676439" y="1185195"/>
            <a:ext cx="1223670" cy="307777"/>
          </a:xfrm>
          <a:prstGeom prst="rect">
            <a:avLst/>
          </a:prstGeom>
          <a:noFill/>
        </p:spPr>
        <p:txBody>
          <a:bodyPr wrap="square" rtlCol="0">
            <a:spAutoFit/>
          </a:bodyPr>
          <a:lstStyle/>
          <a:p>
            <a:r>
              <a:rPr lang="en-US" sz="1400" dirty="0"/>
              <a:t>CM Warm-up</a:t>
            </a:r>
          </a:p>
        </p:txBody>
      </p:sp>
      <p:cxnSp>
        <p:nvCxnSpPr>
          <p:cNvPr id="60" name="Straight Connector 59">
            <a:extLst>
              <a:ext uri="{FF2B5EF4-FFF2-40B4-BE49-F238E27FC236}">
                <a16:creationId xmlns:a16="http://schemas.microsoft.com/office/drawing/2014/main" id="{9FB45B8F-0C60-5249-6C81-4D96DBBC8CA5}"/>
              </a:ext>
            </a:extLst>
          </p:cNvPr>
          <p:cNvCxnSpPr>
            <a:cxnSpLocks/>
          </p:cNvCxnSpPr>
          <p:nvPr/>
        </p:nvCxnSpPr>
        <p:spPr>
          <a:xfrm flipV="1">
            <a:off x="8644093" y="1462027"/>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4B0A354B-8F59-6CD0-EEAB-D2935667B108}"/>
              </a:ext>
            </a:extLst>
          </p:cNvPr>
          <p:cNvSpPr txBox="1"/>
          <p:nvPr/>
        </p:nvSpPr>
        <p:spPr>
          <a:xfrm>
            <a:off x="8676438" y="1492972"/>
            <a:ext cx="1826036" cy="307777"/>
          </a:xfrm>
          <a:prstGeom prst="rect">
            <a:avLst/>
          </a:prstGeom>
          <a:noFill/>
        </p:spPr>
        <p:txBody>
          <a:bodyPr wrap="square" rtlCol="0">
            <a:spAutoFit/>
          </a:bodyPr>
          <a:lstStyle/>
          <a:p>
            <a:r>
              <a:rPr lang="en-US" sz="1400" dirty="0"/>
              <a:t>Schema Population</a:t>
            </a:r>
          </a:p>
        </p:txBody>
      </p:sp>
      <p:cxnSp>
        <p:nvCxnSpPr>
          <p:cNvPr id="62" name="Straight Connector 61">
            <a:extLst>
              <a:ext uri="{FF2B5EF4-FFF2-40B4-BE49-F238E27FC236}">
                <a16:creationId xmlns:a16="http://schemas.microsoft.com/office/drawing/2014/main" id="{9375DD00-CEF0-5A1A-EA44-49189D86A436}"/>
              </a:ext>
            </a:extLst>
          </p:cNvPr>
          <p:cNvCxnSpPr>
            <a:cxnSpLocks/>
          </p:cNvCxnSpPr>
          <p:nvPr/>
        </p:nvCxnSpPr>
        <p:spPr>
          <a:xfrm>
            <a:off x="8676437" y="1760589"/>
            <a:ext cx="1631695" cy="1008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97F0DA0-530B-12F5-AA98-C976F08FCA1B}"/>
              </a:ext>
            </a:extLst>
          </p:cNvPr>
          <p:cNvSpPr txBox="1"/>
          <p:nvPr/>
        </p:nvSpPr>
        <p:spPr>
          <a:xfrm>
            <a:off x="8848283" y="4943473"/>
            <a:ext cx="1545237" cy="307777"/>
          </a:xfrm>
          <a:prstGeom prst="rect">
            <a:avLst/>
          </a:prstGeom>
          <a:noFill/>
        </p:spPr>
        <p:txBody>
          <a:bodyPr wrap="square" rtlCol="0">
            <a:spAutoFit/>
          </a:bodyPr>
          <a:lstStyle/>
          <a:p>
            <a:r>
              <a:rPr lang="en-US" sz="1400" dirty="0"/>
              <a:t>Reindexing</a:t>
            </a:r>
          </a:p>
        </p:txBody>
      </p:sp>
      <p:cxnSp>
        <p:nvCxnSpPr>
          <p:cNvPr id="64" name="Straight Connector 63">
            <a:extLst>
              <a:ext uri="{FF2B5EF4-FFF2-40B4-BE49-F238E27FC236}">
                <a16:creationId xmlns:a16="http://schemas.microsoft.com/office/drawing/2014/main" id="{5A80B4BE-1856-E990-01B4-3B965B1FBBAD}"/>
              </a:ext>
            </a:extLst>
          </p:cNvPr>
          <p:cNvCxnSpPr>
            <a:cxnSpLocks/>
          </p:cNvCxnSpPr>
          <p:nvPr/>
        </p:nvCxnSpPr>
        <p:spPr>
          <a:xfrm flipV="1">
            <a:off x="8754882" y="5234235"/>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1B47616-735F-BA87-6464-487AFDDEA6F1}"/>
              </a:ext>
            </a:extLst>
          </p:cNvPr>
          <p:cNvSpPr txBox="1"/>
          <p:nvPr/>
        </p:nvSpPr>
        <p:spPr>
          <a:xfrm>
            <a:off x="8781184" y="5276726"/>
            <a:ext cx="1002608" cy="307777"/>
          </a:xfrm>
          <a:prstGeom prst="rect">
            <a:avLst/>
          </a:prstGeom>
          <a:noFill/>
        </p:spPr>
        <p:txBody>
          <a:bodyPr wrap="square" rtlCol="0">
            <a:spAutoFit/>
          </a:bodyPr>
          <a:lstStyle/>
          <a:p>
            <a:r>
              <a:rPr lang="en-US" sz="1400" dirty="0"/>
              <a:t>Publishing</a:t>
            </a:r>
          </a:p>
        </p:txBody>
      </p:sp>
      <p:cxnSp>
        <p:nvCxnSpPr>
          <p:cNvPr id="66" name="Straight Connector 65">
            <a:extLst>
              <a:ext uri="{FF2B5EF4-FFF2-40B4-BE49-F238E27FC236}">
                <a16:creationId xmlns:a16="http://schemas.microsoft.com/office/drawing/2014/main" id="{0A00396E-BA59-67A8-8B35-7E0AD7735C96}"/>
              </a:ext>
            </a:extLst>
          </p:cNvPr>
          <p:cNvCxnSpPr>
            <a:cxnSpLocks/>
          </p:cNvCxnSpPr>
          <p:nvPr/>
        </p:nvCxnSpPr>
        <p:spPr>
          <a:xfrm flipV="1">
            <a:off x="8542205" y="5548503"/>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A997A58C-7C7F-059A-EA20-C3849DBD8970}"/>
              </a:ext>
            </a:extLst>
          </p:cNvPr>
          <p:cNvSpPr txBox="1"/>
          <p:nvPr/>
        </p:nvSpPr>
        <p:spPr>
          <a:xfrm>
            <a:off x="8474394" y="5604360"/>
            <a:ext cx="1002608" cy="523220"/>
          </a:xfrm>
          <a:prstGeom prst="rect">
            <a:avLst/>
          </a:prstGeom>
          <a:noFill/>
        </p:spPr>
        <p:txBody>
          <a:bodyPr wrap="square" rtlCol="0">
            <a:spAutoFit/>
          </a:bodyPr>
          <a:lstStyle/>
          <a:p>
            <a:r>
              <a:rPr lang="en-US" sz="1400" dirty="0"/>
              <a:t>Deploy SCS Modules</a:t>
            </a:r>
          </a:p>
        </p:txBody>
      </p:sp>
      <p:cxnSp>
        <p:nvCxnSpPr>
          <p:cNvPr id="68" name="Straight Connector 67">
            <a:extLst>
              <a:ext uri="{FF2B5EF4-FFF2-40B4-BE49-F238E27FC236}">
                <a16:creationId xmlns:a16="http://schemas.microsoft.com/office/drawing/2014/main" id="{7E60B1BB-2EED-19D7-EC99-8F6D1404693C}"/>
              </a:ext>
            </a:extLst>
          </p:cNvPr>
          <p:cNvCxnSpPr>
            <a:cxnSpLocks/>
          </p:cNvCxnSpPr>
          <p:nvPr/>
        </p:nvCxnSpPr>
        <p:spPr>
          <a:xfrm flipV="1">
            <a:off x="8306208" y="5875858"/>
            <a:ext cx="1466033" cy="561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47723B2-D7B6-89C9-4F03-16D5DABE30A4}"/>
              </a:ext>
            </a:extLst>
          </p:cNvPr>
          <p:cNvSpPr txBox="1"/>
          <p:nvPr/>
        </p:nvSpPr>
        <p:spPr>
          <a:xfrm>
            <a:off x="8530998" y="875694"/>
            <a:ext cx="1390651" cy="307777"/>
          </a:xfrm>
          <a:prstGeom prst="rect">
            <a:avLst/>
          </a:prstGeom>
          <a:noFill/>
        </p:spPr>
        <p:txBody>
          <a:bodyPr wrap="square" rtlCol="0">
            <a:spAutoFit/>
          </a:bodyPr>
          <a:lstStyle/>
          <a:p>
            <a:r>
              <a:rPr lang="en-US" sz="1400" dirty="0"/>
              <a:t>Rendering Host</a:t>
            </a:r>
          </a:p>
        </p:txBody>
      </p:sp>
      <p:cxnSp>
        <p:nvCxnSpPr>
          <p:cNvPr id="72" name="Straight Connector 71">
            <a:extLst>
              <a:ext uri="{FF2B5EF4-FFF2-40B4-BE49-F238E27FC236}">
                <a16:creationId xmlns:a16="http://schemas.microsoft.com/office/drawing/2014/main" id="{D7AE3D72-9F10-D38D-934C-967DA15AFC3C}"/>
              </a:ext>
            </a:extLst>
          </p:cNvPr>
          <p:cNvCxnSpPr>
            <a:cxnSpLocks/>
          </p:cNvCxnSpPr>
          <p:nvPr/>
        </p:nvCxnSpPr>
        <p:spPr>
          <a:xfrm flipV="1">
            <a:off x="8598017" y="1148323"/>
            <a:ext cx="1313426" cy="8038"/>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7020FB7-1F3B-A477-7FD7-169A38E5C92A}"/>
              </a:ext>
            </a:extLst>
          </p:cNvPr>
          <p:cNvSpPr txBox="1"/>
          <p:nvPr/>
        </p:nvSpPr>
        <p:spPr>
          <a:xfrm>
            <a:off x="8747700" y="402062"/>
            <a:ext cx="1609526" cy="369332"/>
          </a:xfrm>
          <a:prstGeom prst="rect">
            <a:avLst/>
          </a:prstGeom>
          <a:noFill/>
        </p:spPr>
        <p:txBody>
          <a:bodyPr wrap="square" rtlCol="0">
            <a:spAutoFit/>
          </a:bodyPr>
          <a:lstStyle/>
          <a:p>
            <a:r>
              <a:rPr lang="en-US" dirty="0"/>
              <a:t>Configurations</a:t>
            </a:r>
          </a:p>
        </p:txBody>
      </p:sp>
      <p:sp>
        <p:nvSpPr>
          <p:cNvPr id="79" name="TextBox 78">
            <a:extLst>
              <a:ext uri="{FF2B5EF4-FFF2-40B4-BE49-F238E27FC236}">
                <a16:creationId xmlns:a16="http://schemas.microsoft.com/office/drawing/2014/main" id="{1EB83B18-23C4-CFA5-6D91-4A0795C3D240}"/>
              </a:ext>
            </a:extLst>
          </p:cNvPr>
          <p:cNvSpPr txBox="1"/>
          <p:nvPr/>
        </p:nvSpPr>
        <p:spPr>
          <a:xfrm>
            <a:off x="8760580" y="6147437"/>
            <a:ext cx="1609526" cy="369332"/>
          </a:xfrm>
          <a:prstGeom prst="rect">
            <a:avLst/>
          </a:prstGeom>
          <a:noFill/>
        </p:spPr>
        <p:txBody>
          <a:bodyPr wrap="square" rtlCol="0">
            <a:spAutoFit/>
          </a:bodyPr>
          <a:lstStyle/>
          <a:p>
            <a:r>
              <a:rPr lang="en-US" dirty="0"/>
              <a:t>Configurations</a:t>
            </a:r>
          </a:p>
        </p:txBody>
      </p:sp>
    </p:spTree>
    <p:extLst>
      <p:ext uri="{BB962C8B-B14F-4D97-AF65-F5344CB8AC3E}">
        <p14:creationId xmlns:p14="http://schemas.microsoft.com/office/powerpoint/2010/main" val="206362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4" name="Flowchart: Process 53">
            <a:extLst>
              <a:ext uri="{FF2B5EF4-FFF2-40B4-BE49-F238E27FC236}">
                <a16:creationId xmlns:a16="http://schemas.microsoft.com/office/drawing/2014/main" id="{89C9518A-38CE-01BB-467C-8918542DECA0}"/>
              </a:ext>
            </a:extLst>
          </p:cNvPr>
          <p:cNvSpPr/>
          <p:nvPr/>
        </p:nvSpPr>
        <p:spPr>
          <a:xfrm>
            <a:off x="5881993" y="1218952"/>
            <a:ext cx="578027" cy="4700646"/>
          </a:xfrm>
          <a:prstGeom prst="flowChartProcess">
            <a:avLst/>
          </a:prstGeom>
          <a:solidFill>
            <a:schemeClr val="bg1">
              <a:lumMod val="8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p:txBody>
      </p:sp>
      <p:sp>
        <p:nvSpPr>
          <p:cNvPr id="29" name="Arrow: Right 28">
            <a:extLst>
              <a:ext uri="{FF2B5EF4-FFF2-40B4-BE49-F238E27FC236}">
                <a16:creationId xmlns:a16="http://schemas.microsoft.com/office/drawing/2014/main" id="{DCFA9F0D-4F0F-3B89-FFFE-395147B5F668}"/>
              </a:ext>
            </a:extLst>
          </p:cNvPr>
          <p:cNvSpPr/>
          <p:nvPr/>
        </p:nvSpPr>
        <p:spPr>
          <a:xfrm>
            <a:off x="2701225" y="5119688"/>
            <a:ext cx="4235008" cy="584455"/>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Right 27">
            <a:extLst>
              <a:ext uri="{FF2B5EF4-FFF2-40B4-BE49-F238E27FC236}">
                <a16:creationId xmlns:a16="http://schemas.microsoft.com/office/drawing/2014/main" id="{E23C90D8-4D2B-67B7-E83E-DD803565ABDB}"/>
              </a:ext>
            </a:extLst>
          </p:cNvPr>
          <p:cNvSpPr/>
          <p:nvPr/>
        </p:nvSpPr>
        <p:spPr>
          <a:xfrm>
            <a:off x="2767599" y="3263704"/>
            <a:ext cx="4168634" cy="549076"/>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Right 26">
            <a:extLst>
              <a:ext uri="{FF2B5EF4-FFF2-40B4-BE49-F238E27FC236}">
                <a16:creationId xmlns:a16="http://schemas.microsoft.com/office/drawing/2014/main" id="{88FAEA3F-2A14-91E9-6189-70DCAE873B76}"/>
              </a:ext>
            </a:extLst>
          </p:cNvPr>
          <p:cNvSpPr/>
          <p:nvPr/>
        </p:nvSpPr>
        <p:spPr>
          <a:xfrm>
            <a:off x="2781217" y="1517781"/>
            <a:ext cx="4155015" cy="511249"/>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4280644" y="171732"/>
            <a:ext cx="449212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(Default) Editing Host vs Rendering Host</a:t>
            </a: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lowchart: Process 11">
            <a:extLst>
              <a:ext uri="{FF2B5EF4-FFF2-40B4-BE49-F238E27FC236}">
                <a16:creationId xmlns:a16="http://schemas.microsoft.com/office/drawing/2014/main" id="{859F9E47-343B-6400-DE2B-40D8ABC9D9BC}"/>
              </a:ext>
            </a:extLst>
          </p:cNvPr>
          <p:cNvSpPr/>
          <p:nvPr/>
        </p:nvSpPr>
        <p:spPr>
          <a:xfrm>
            <a:off x="3521724" y="1218952"/>
            <a:ext cx="2060062" cy="4713050"/>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p:txBody>
      </p:sp>
      <p:sp>
        <p:nvSpPr>
          <p:cNvPr id="15" name="Flowchart: Process 14">
            <a:extLst>
              <a:ext uri="{FF2B5EF4-FFF2-40B4-BE49-F238E27FC236}">
                <a16:creationId xmlns:a16="http://schemas.microsoft.com/office/drawing/2014/main" id="{166390EB-1914-95A8-17DB-16E50F663AE3}"/>
              </a:ext>
            </a:extLst>
          </p:cNvPr>
          <p:cNvSpPr/>
          <p:nvPr/>
        </p:nvSpPr>
        <p:spPr>
          <a:xfrm>
            <a:off x="6936232" y="1189846"/>
            <a:ext cx="2103594" cy="4713050"/>
          </a:xfrm>
          <a:prstGeom prst="flowChartProcess">
            <a:avLst/>
          </a:prstGeom>
          <a:solidFill>
            <a:schemeClr val="tx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8" name="Graphic 17" descr="User">
            <a:extLst>
              <a:ext uri="{FF2B5EF4-FFF2-40B4-BE49-F238E27FC236}">
                <a16:creationId xmlns:a16="http://schemas.microsoft.com/office/drawing/2014/main" id="{5BA3885B-8DA0-E843-B59B-97E320A8B8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842" y="2898380"/>
            <a:ext cx="914400" cy="914400"/>
          </a:xfrm>
          <a:prstGeom prst="rect">
            <a:avLst/>
          </a:prstGeom>
        </p:spPr>
      </p:pic>
      <p:sp>
        <p:nvSpPr>
          <p:cNvPr id="30" name="Flowchart: Process 29">
            <a:extLst>
              <a:ext uri="{FF2B5EF4-FFF2-40B4-BE49-F238E27FC236}">
                <a16:creationId xmlns:a16="http://schemas.microsoft.com/office/drawing/2014/main" id="{E369C3CD-460D-C89E-FB09-043D7ACAE134}"/>
              </a:ext>
            </a:extLst>
          </p:cNvPr>
          <p:cNvSpPr/>
          <p:nvPr/>
        </p:nvSpPr>
        <p:spPr>
          <a:xfrm>
            <a:off x="2069077" y="1049596"/>
            <a:ext cx="578027" cy="4713050"/>
          </a:xfrm>
          <a:prstGeom prst="flowChartProcess">
            <a:avLst/>
          </a:prstGeom>
          <a:solidFill>
            <a:schemeClr val="accent2">
              <a:lumMod val="75000"/>
            </a:schemeClr>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R</a:t>
            </a:r>
          </a:p>
        </p:txBody>
      </p:sp>
      <p:sp>
        <p:nvSpPr>
          <p:cNvPr id="31" name="TextBox 30">
            <a:extLst>
              <a:ext uri="{FF2B5EF4-FFF2-40B4-BE49-F238E27FC236}">
                <a16:creationId xmlns:a16="http://schemas.microsoft.com/office/drawing/2014/main" id="{591EFCE4-444D-98FE-C7B1-9BB538794530}"/>
              </a:ext>
            </a:extLst>
          </p:cNvPr>
          <p:cNvSpPr txBox="1"/>
          <p:nvPr/>
        </p:nvSpPr>
        <p:spPr>
          <a:xfrm>
            <a:off x="213789" y="3770776"/>
            <a:ext cx="124101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Developer</a:t>
            </a:r>
          </a:p>
        </p:txBody>
      </p:sp>
      <p:sp>
        <p:nvSpPr>
          <p:cNvPr id="32" name="TextBox 31">
            <a:extLst>
              <a:ext uri="{FF2B5EF4-FFF2-40B4-BE49-F238E27FC236}">
                <a16:creationId xmlns:a16="http://schemas.microsoft.com/office/drawing/2014/main" id="{70B22125-0CDF-757D-2533-5FF3C13538CB}"/>
              </a:ext>
            </a:extLst>
          </p:cNvPr>
          <p:cNvSpPr txBox="1"/>
          <p:nvPr/>
        </p:nvSpPr>
        <p:spPr>
          <a:xfrm>
            <a:off x="10915300" y="6052365"/>
            <a:ext cx="129748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Distributed Users</a:t>
            </a:r>
          </a:p>
        </p:txBody>
      </p:sp>
      <p:sp>
        <p:nvSpPr>
          <p:cNvPr id="3" name="Flowchart: Process 2">
            <a:extLst>
              <a:ext uri="{FF2B5EF4-FFF2-40B4-BE49-F238E27FC236}">
                <a16:creationId xmlns:a16="http://schemas.microsoft.com/office/drawing/2014/main" id="{375640D2-FC4C-A76F-3AED-B22DE8CD7E74}"/>
              </a:ext>
            </a:extLst>
          </p:cNvPr>
          <p:cNvSpPr/>
          <p:nvPr/>
        </p:nvSpPr>
        <p:spPr>
          <a:xfrm>
            <a:off x="1413152" y="1054039"/>
            <a:ext cx="578027" cy="4713050"/>
          </a:xfrm>
          <a:prstGeom prst="flowChartProcess">
            <a:avLst/>
          </a:prstGeom>
          <a:solidFill>
            <a:srgbClr val="0070C0"/>
          </a:solidFill>
          <a:ln>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G</a:t>
            </a:r>
          </a:p>
        </p:txBody>
      </p:sp>
      <p:sp>
        <p:nvSpPr>
          <p:cNvPr id="4" name="Rectangle 3">
            <a:extLst>
              <a:ext uri="{FF2B5EF4-FFF2-40B4-BE49-F238E27FC236}">
                <a16:creationId xmlns:a16="http://schemas.microsoft.com/office/drawing/2014/main" id="{6A51976C-8ECE-F820-0277-A5CBAA62319D}"/>
              </a:ext>
            </a:extLst>
          </p:cNvPr>
          <p:cNvSpPr/>
          <p:nvPr/>
        </p:nvSpPr>
        <p:spPr>
          <a:xfrm>
            <a:off x="3870226" y="1517968"/>
            <a:ext cx="1363057" cy="7477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Experience Editor</a:t>
            </a:r>
          </a:p>
        </p:txBody>
      </p:sp>
      <p:sp>
        <p:nvSpPr>
          <p:cNvPr id="7" name="Rectangle 6">
            <a:extLst>
              <a:ext uri="{FF2B5EF4-FFF2-40B4-BE49-F238E27FC236}">
                <a16:creationId xmlns:a16="http://schemas.microsoft.com/office/drawing/2014/main" id="{7495CDA0-C61D-6664-234E-A4FD5C7B0FBB}"/>
              </a:ext>
            </a:extLst>
          </p:cNvPr>
          <p:cNvSpPr/>
          <p:nvPr/>
        </p:nvSpPr>
        <p:spPr>
          <a:xfrm>
            <a:off x="3892712" y="4988248"/>
            <a:ext cx="1363057" cy="74771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Pages</a:t>
            </a:r>
          </a:p>
        </p:txBody>
      </p:sp>
      <p:sp>
        <p:nvSpPr>
          <p:cNvPr id="10" name="Rectangle 9">
            <a:extLst>
              <a:ext uri="{FF2B5EF4-FFF2-40B4-BE49-F238E27FC236}">
                <a16:creationId xmlns:a16="http://schemas.microsoft.com/office/drawing/2014/main" id="{C83B0888-EA0F-93BF-9B7C-D504459D8BD0}"/>
              </a:ext>
            </a:extLst>
          </p:cNvPr>
          <p:cNvSpPr/>
          <p:nvPr/>
        </p:nvSpPr>
        <p:spPr>
          <a:xfrm>
            <a:off x="3521723" y="819873"/>
            <a:ext cx="2060062" cy="39907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Editing Host</a:t>
            </a:r>
          </a:p>
        </p:txBody>
      </p:sp>
      <p:sp>
        <p:nvSpPr>
          <p:cNvPr id="40" name="Rectangle 39">
            <a:extLst>
              <a:ext uri="{FF2B5EF4-FFF2-40B4-BE49-F238E27FC236}">
                <a16:creationId xmlns:a16="http://schemas.microsoft.com/office/drawing/2014/main" id="{8C7D0517-87A8-A9F2-BA45-3813F4D2A317}"/>
              </a:ext>
            </a:extLst>
          </p:cNvPr>
          <p:cNvSpPr/>
          <p:nvPr/>
        </p:nvSpPr>
        <p:spPr>
          <a:xfrm>
            <a:off x="6930713" y="787997"/>
            <a:ext cx="2103594" cy="39907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Rendering Host</a:t>
            </a:r>
          </a:p>
        </p:txBody>
      </p:sp>
      <p:sp>
        <p:nvSpPr>
          <p:cNvPr id="42" name="Rectangle 41">
            <a:extLst>
              <a:ext uri="{FF2B5EF4-FFF2-40B4-BE49-F238E27FC236}">
                <a16:creationId xmlns:a16="http://schemas.microsoft.com/office/drawing/2014/main" id="{D20E077F-BB95-ABA0-5B25-5E7777AFE435}"/>
              </a:ext>
            </a:extLst>
          </p:cNvPr>
          <p:cNvSpPr/>
          <p:nvPr/>
        </p:nvSpPr>
        <p:spPr>
          <a:xfrm>
            <a:off x="7201493" y="5209937"/>
            <a:ext cx="1621028" cy="55270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Front End App </a:t>
            </a:r>
          </a:p>
        </p:txBody>
      </p:sp>
      <p:sp>
        <p:nvSpPr>
          <p:cNvPr id="44" name="Flowchart: Process 43">
            <a:extLst>
              <a:ext uri="{FF2B5EF4-FFF2-40B4-BE49-F238E27FC236}">
                <a16:creationId xmlns:a16="http://schemas.microsoft.com/office/drawing/2014/main" id="{A2316437-E183-1A7D-1B59-B4B5097D76F1}"/>
              </a:ext>
            </a:extLst>
          </p:cNvPr>
          <p:cNvSpPr/>
          <p:nvPr/>
        </p:nvSpPr>
        <p:spPr>
          <a:xfrm>
            <a:off x="9154169" y="1097389"/>
            <a:ext cx="1644084" cy="1376955"/>
          </a:xfrm>
          <a:prstGeom prst="flowChartProcess">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27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CDN - 1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5" name="Flowchart: Process 44">
            <a:extLst>
              <a:ext uri="{FF2B5EF4-FFF2-40B4-BE49-F238E27FC236}">
                <a16:creationId xmlns:a16="http://schemas.microsoft.com/office/drawing/2014/main" id="{818BAD0B-EFF0-2571-50C9-D544C2B13DB0}"/>
              </a:ext>
            </a:extLst>
          </p:cNvPr>
          <p:cNvSpPr/>
          <p:nvPr/>
        </p:nvSpPr>
        <p:spPr>
          <a:xfrm>
            <a:off x="9138449" y="2854842"/>
            <a:ext cx="1644084" cy="1376955"/>
          </a:xfrm>
          <a:prstGeom prst="flowChartProcess">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lin ang="81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CDN - 2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6" name="Flowchart: Process 45">
            <a:extLst>
              <a:ext uri="{FF2B5EF4-FFF2-40B4-BE49-F238E27FC236}">
                <a16:creationId xmlns:a16="http://schemas.microsoft.com/office/drawing/2014/main" id="{B8E9AD53-3B76-DD58-0E1F-48F3E1F8C328}"/>
              </a:ext>
            </a:extLst>
          </p:cNvPr>
          <p:cNvSpPr/>
          <p:nvPr/>
        </p:nvSpPr>
        <p:spPr>
          <a:xfrm>
            <a:off x="9142641" y="4522218"/>
            <a:ext cx="1644084" cy="1376955"/>
          </a:xfrm>
          <a:prstGeom prst="flowChartProcess">
            <a:avLst/>
          </a:prstGeom>
          <a:gradFill flip="none" rotWithShape="1">
            <a:gsLst>
              <a:gs pos="0">
                <a:schemeClr val="tx2">
                  <a:lumMod val="50000"/>
                  <a:tint val="66000"/>
                  <a:satMod val="160000"/>
                </a:schemeClr>
              </a:gs>
              <a:gs pos="50000">
                <a:schemeClr val="tx2">
                  <a:lumMod val="50000"/>
                  <a:tint val="44500"/>
                  <a:satMod val="160000"/>
                </a:schemeClr>
              </a:gs>
              <a:gs pos="100000">
                <a:schemeClr val="tx2">
                  <a:lumMod val="50000"/>
                  <a:tint val="23500"/>
                  <a:satMod val="160000"/>
                </a:schemeClr>
              </a:gs>
            </a:gsLst>
            <a:path path="circle">
              <a:fillToRect l="50000" t="50000" r="50000" b="50000"/>
            </a:path>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CDN - 3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48" name="Rectangle 47">
            <a:extLst>
              <a:ext uri="{FF2B5EF4-FFF2-40B4-BE49-F238E27FC236}">
                <a16:creationId xmlns:a16="http://schemas.microsoft.com/office/drawing/2014/main" id="{9AC2EEB9-CA3D-7560-5B0C-4D811E34185B}"/>
              </a:ext>
            </a:extLst>
          </p:cNvPr>
          <p:cNvSpPr/>
          <p:nvPr/>
        </p:nvSpPr>
        <p:spPr>
          <a:xfrm>
            <a:off x="9177225" y="1910247"/>
            <a:ext cx="1621028" cy="55270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Front End App Instance </a:t>
            </a:r>
          </a:p>
        </p:txBody>
      </p:sp>
      <p:sp>
        <p:nvSpPr>
          <p:cNvPr id="49" name="Rectangle 48">
            <a:extLst>
              <a:ext uri="{FF2B5EF4-FFF2-40B4-BE49-F238E27FC236}">
                <a16:creationId xmlns:a16="http://schemas.microsoft.com/office/drawing/2014/main" id="{7CB36AEC-8CEB-0CD5-F983-BDFBF76F2BE9}"/>
              </a:ext>
            </a:extLst>
          </p:cNvPr>
          <p:cNvSpPr/>
          <p:nvPr/>
        </p:nvSpPr>
        <p:spPr>
          <a:xfrm>
            <a:off x="9138449" y="3679088"/>
            <a:ext cx="1621028" cy="55270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Front End App Instance </a:t>
            </a:r>
          </a:p>
        </p:txBody>
      </p:sp>
      <p:sp>
        <p:nvSpPr>
          <p:cNvPr id="50" name="Rectangle 49">
            <a:extLst>
              <a:ext uri="{FF2B5EF4-FFF2-40B4-BE49-F238E27FC236}">
                <a16:creationId xmlns:a16="http://schemas.microsoft.com/office/drawing/2014/main" id="{A0909C9B-4580-5EC7-D74E-572A9A7E07EA}"/>
              </a:ext>
            </a:extLst>
          </p:cNvPr>
          <p:cNvSpPr/>
          <p:nvPr/>
        </p:nvSpPr>
        <p:spPr>
          <a:xfrm>
            <a:off x="9154169" y="5343397"/>
            <a:ext cx="1621028" cy="552709"/>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Front End App Instance </a:t>
            </a:r>
          </a:p>
        </p:txBody>
      </p:sp>
      <p:sp>
        <p:nvSpPr>
          <p:cNvPr id="52" name="TextBox 51">
            <a:extLst>
              <a:ext uri="{FF2B5EF4-FFF2-40B4-BE49-F238E27FC236}">
                <a16:creationId xmlns:a16="http://schemas.microsoft.com/office/drawing/2014/main" id="{04B402DD-086E-D8D4-60AC-141E0FAB84ED}"/>
              </a:ext>
            </a:extLst>
          </p:cNvPr>
          <p:cNvSpPr txBox="1"/>
          <p:nvPr/>
        </p:nvSpPr>
        <p:spPr>
          <a:xfrm>
            <a:off x="6219488" y="1485581"/>
            <a:ext cx="33573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53" name="TextBox 52">
            <a:extLst>
              <a:ext uri="{FF2B5EF4-FFF2-40B4-BE49-F238E27FC236}">
                <a16:creationId xmlns:a16="http://schemas.microsoft.com/office/drawing/2014/main" id="{60E50C5B-7441-73C4-6E92-D6A8077CADD1}"/>
              </a:ext>
            </a:extLst>
          </p:cNvPr>
          <p:cNvSpPr txBox="1"/>
          <p:nvPr/>
        </p:nvSpPr>
        <p:spPr>
          <a:xfrm>
            <a:off x="1759654" y="6444994"/>
            <a:ext cx="818930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https://doc.sitecore.com/xmc/en/developers/xm-cloud/editing-hosts-and-rendering-hosts.html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Graphic 55" descr="Target Audience">
            <a:extLst>
              <a:ext uri="{FF2B5EF4-FFF2-40B4-BE49-F238E27FC236}">
                <a16:creationId xmlns:a16="http://schemas.microsoft.com/office/drawing/2014/main" id="{22899782-6BF8-6FDE-004D-D042197B3E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6845" y="1389300"/>
            <a:ext cx="914400" cy="914400"/>
          </a:xfrm>
          <a:prstGeom prst="rect">
            <a:avLst/>
          </a:prstGeom>
        </p:spPr>
      </p:pic>
      <p:pic>
        <p:nvPicPr>
          <p:cNvPr id="59" name="Graphic 58" descr="Target Audience">
            <a:extLst>
              <a:ext uri="{FF2B5EF4-FFF2-40B4-BE49-F238E27FC236}">
                <a16:creationId xmlns:a16="http://schemas.microsoft.com/office/drawing/2014/main" id="{6E94A51A-ADE4-8EDF-2AED-DC71AFB0E4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6845" y="3160829"/>
            <a:ext cx="914400" cy="914400"/>
          </a:xfrm>
          <a:prstGeom prst="rect">
            <a:avLst/>
          </a:prstGeom>
        </p:spPr>
      </p:pic>
      <p:pic>
        <p:nvPicPr>
          <p:cNvPr id="60" name="Graphic 59" descr="Target Audience">
            <a:extLst>
              <a:ext uri="{FF2B5EF4-FFF2-40B4-BE49-F238E27FC236}">
                <a16:creationId xmlns:a16="http://schemas.microsoft.com/office/drawing/2014/main" id="{8E6C0BC7-5762-EB9C-846F-5B0458544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6845" y="4795475"/>
            <a:ext cx="914400" cy="914400"/>
          </a:xfrm>
          <a:prstGeom prst="rect">
            <a:avLst/>
          </a:prstGeom>
        </p:spPr>
      </p:pic>
      <p:sp>
        <p:nvSpPr>
          <p:cNvPr id="2" name="Arrow: Right 1">
            <a:extLst>
              <a:ext uri="{FF2B5EF4-FFF2-40B4-BE49-F238E27FC236}">
                <a16:creationId xmlns:a16="http://schemas.microsoft.com/office/drawing/2014/main" id="{1074C56B-E18B-1255-853F-874F213DE045}"/>
              </a:ext>
            </a:extLst>
          </p:cNvPr>
          <p:cNvSpPr/>
          <p:nvPr/>
        </p:nvSpPr>
        <p:spPr>
          <a:xfrm>
            <a:off x="3140719" y="1517781"/>
            <a:ext cx="369748" cy="514485"/>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FEE404E-38FD-D4F6-073D-F1E9118CFB1A}"/>
              </a:ext>
            </a:extLst>
          </p:cNvPr>
          <p:cNvSpPr txBox="1"/>
          <p:nvPr/>
        </p:nvSpPr>
        <p:spPr>
          <a:xfrm>
            <a:off x="2767599" y="1351508"/>
            <a:ext cx="335738"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Y</a:t>
            </a:r>
          </a:p>
        </p:txBody>
      </p:sp>
      <p:sp>
        <p:nvSpPr>
          <p:cNvPr id="8" name="Arrow: Right 7">
            <a:extLst>
              <a:ext uri="{FF2B5EF4-FFF2-40B4-BE49-F238E27FC236}">
                <a16:creationId xmlns:a16="http://schemas.microsoft.com/office/drawing/2014/main" id="{C57F2E1A-1DF1-7A59-E845-2BBF23772C70}"/>
              </a:ext>
            </a:extLst>
          </p:cNvPr>
          <p:cNvSpPr/>
          <p:nvPr/>
        </p:nvSpPr>
        <p:spPr>
          <a:xfrm>
            <a:off x="3149217" y="3280999"/>
            <a:ext cx="369748" cy="514485"/>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2306A84-BC9D-7D4B-5C52-4D0A3FB0FC11}"/>
              </a:ext>
            </a:extLst>
          </p:cNvPr>
          <p:cNvSpPr/>
          <p:nvPr/>
        </p:nvSpPr>
        <p:spPr>
          <a:xfrm>
            <a:off x="3140718" y="5119688"/>
            <a:ext cx="379572" cy="584455"/>
          </a:xfrm>
          <a:prstGeom prst="rightArrow">
            <a:avLst/>
          </a:prstGeom>
          <a:solidFill>
            <a:srgbClr val="FFFF00"/>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80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9" name="Flowchart: Alternate Process 28">
            <a:extLst>
              <a:ext uri="{FF2B5EF4-FFF2-40B4-BE49-F238E27FC236}">
                <a16:creationId xmlns:a16="http://schemas.microsoft.com/office/drawing/2014/main" id="{C4C9BBFC-1C2D-12D7-E3CB-8E4117061826}"/>
              </a:ext>
            </a:extLst>
          </p:cNvPr>
          <p:cNvSpPr/>
          <p:nvPr/>
        </p:nvSpPr>
        <p:spPr>
          <a:xfrm>
            <a:off x="8175951" y="428324"/>
            <a:ext cx="3764188" cy="2213811"/>
          </a:xfrm>
          <a:prstGeom prst="flowChartAlternateProcess">
            <a:avLst/>
          </a:prstGeom>
          <a:solidFill>
            <a:srgbClr val="C29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Stored Data 13">
            <a:extLst>
              <a:ext uri="{FF2B5EF4-FFF2-40B4-BE49-F238E27FC236}">
                <a16:creationId xmlns:a16="http://schemas.microsoft.com/office/drawing/2014/main" id="{FF2BD279-4F95-113D-DBF4-540B544A87D3}"/>
              </a:ext>
            </a:extLst>
          </p:cNvPr>
          <p:cNvSpPr/>
          <p:nvPr/>
        </p:nvSpPr>
        <p:spPr>
          <a:xfrm>
            <a:off x="8981008" y="934089"/>
            <a:ext cx="2671113" cy="1515979"/>
          </a:xfrm>
          <a:prstGeom prst="flowChartOnlineStorag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Repository(s)</a:t>
            </a:r>
          </a:p>
        </p:txBody>
      </p:sp>
      <p:sp>
        <p:nvSpPr>
          <p:cNvPr id="28" name="Right Triangle 27">
            <a:extLst>
              <a:ext uri="{FF2B5EF4-FFF2-40B4-BE49-F238E27FC236}">
                <a16:creationId xmlns:a16="http://schemas.microsoft.com/office/drawing/2014/main" id="{F4D69DFC-48D0-2D43-C726-BA05093F916D}"/>
              </a:ext>
            </a:extLst>
          </p:cNvPr>
          <p:cNvSpPr/>
          <p:nvPr/>
        </p:nvSpPr>
        <p:spPr>
          <a:xfrm>
            <a:off x="331657" y="180806"/>
            <a:ext cx="11632545" cy="6012533"/>
          </a:xfrm>
          <a:prstGeom prst="rtTriangle">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11A0F03-FCF6-70EA-8848-95DCE8BC93C9}"/>
              </a:ext>
            </a:extLst>
          </p:cNvPr>
          <p:cNvSpPr txBox="1"/>
          <p:nvPr/>
        </p:nvSpPr>
        <p:spPr>
          <a:xfrm>
            <a:off x="3284232" y="57250"/>
            <a:ext cx="6048851" cy="400110"/>
          </a:xfrm>
          <a:prstGeom prst="rect">
            <a:avLst/>
          </a:prstGeom>
          <a:noFill/>
        </p:spPr>
        <p:txBody>
          <a:bodyPr wrap="square" rtlCol="0">
            <a:spAutoFit/>
          </a:bodyPr>
          <a:lstStyle/>
          <a:p>
            <a:r>
              <a:rPr lang="en-US" sz="2000" b="1" dirty="0"/>
              <a:t>Competency 2 - Creating a new GitHub Connection</a:t>
            </a:r>
          </a:p>
        </p:txBody>
      </p:sp>
      <p:sp>
        <p:nvSpPr>
          <p:cNvPr id="25" name="TextBox 24">
            <a:extLst>
              <a:ext uri="{FF2B5EF4-FFF2-40B4-BE49-F238E27FC236}">
                <a16:creationId xmlns:a16="http://schemas.microsoft.com/office/drawing/2014/main" id="{05E30734-E119-885C-9C6F-03F3CE04F324}"/>
              </a:ext>
            </a:extLst>
          </p:cNvPr>
          <p:cNvSpPr txBox="1"/>
          <p:nvPr/>
        </p:nvSpPr>
        <p:spPr>
          <a:xfrm>
            <a:off x="331657" y="6415680"/>
            <a:ext cx="11786549" cy="369332"/>
          </a:xfrm>
          <a:prstGeom prst="rect">
            <a:avLst/>
          </a:prstGeom>
          <a:noFill/>
        </p:spPr>
        <p:txBody>
          <a:bodyPr wrap="square">
            <a:spAutoFit/>
          </a:bodyPr>
          <a:lstStyle/>
          <a:p>
            <a:r>
              <a:rPr lang="en-US" dirty="0">
                <a:hlinkClick r:id="rId2"/>
              </a:rPr>
              <a:t>https://doc.sitecore.com/xmc/en/developers/xm-cloud/manage-connections-for-source-control-and-hosting-providers.html</a:t>
            </a:r>
            <a:endParaRPr lang="en-US" dirty="0"/>
          </a:p>
        </p:txBody>
      </p:sp>
      <p:pic>
        <p:nvPicPr>
          <p:cNvPr id="4" name="Graphic 3" descr="User">
            <a:extLst>
              <a:ext uri="{FF2B5EF4-FFF2-40B4-BE49-F238E27FC236}">
                <a16:creationId xmlns:a16="http://schemas.microsoft.com/office/drawing/2014/main" id="{9B79A4D4-9BCF-B978-916C-FBE6F7168D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9832" y="4263495"/>
            <a:ext cx="914400" cy="914400"/>
          </a:xfrm>
          <a:prstGeom prst="rect">
            <a:avLst/>
          </a:prstGeom>
        </p:spPr>
      </p:pic>
      <p:pic>
        <p:nvPicPr>
          <p:cNvPr id="5" name="Graphic 4" descr="User">
            <a:extLst>
              <a:ext uri="{FF2B5EF4-FFF2-40B4-BE49-F238E27FC236}">
                <a16:creationId xmlns:a16="http://schemas.microsoft.com/office/drawing/2014/main" id="{F28C5C53-5F04-B64F-2E1B-70F7E39435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0549" y="4327608"/>
            <a:ext cx="914400" cy="914400"/>
          </a:xfrm>
          <a:prstGeom prst="rect">
            <a:avLst/>
          </a:prstGeom>
        </p:spPr>
      </p:pic>
      <p:sp>
        <p:nvSpPr>
          <p:cNvPr id="6" name="Arrow: Right 5">
            <a:extLst>
              <a:ext uri="{FF2B5EF4-FFF2-40B4-BE49-F238E27FC236}">
                <a16:creationId xmlns:a16="http://schemas.microsoft.com/office/drawing/2014/main" id="{1981B732-A76C-A383-F995-7CB10A56D951}"/>
              </a:ext>
            </a:extLst>
          </p:cNvPr>
          <p:cNvSpPr/>
          <p:nvPr/>
        </p:nvSpPr>
        <p:spPr>
          <a:xfrm>
            <a:off x="3284232" y="4271978"/>
            <a:ext cx="2241079" cy="999351"/>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and Authorize</a:t>
            </a:r>
          </a:p>
        </p:txBody>
      </p:sp>
      <p:sp>
        <p:nvSpPr>
          <p:cNvPr id="9" name="Arrow: Right 8">
            <a:extLst>
              <a:ext uri="{FF2B5EF4-FFF2-40B4-BE49-F238E27FC236}">
                <a16:creationId xmlns:a16="http://schemas.microsoft.com/office/drawing/2014/main" id="{016C26E5-B073-C938-D85E-0EA8AD4C7D58}"/>
              </a:ext>
            </a:extLst>
          </p:cNvPr>
          <p:cNvSpPr/>
          <p:nvPr/>
        </p:nvSpPr>
        <p:spPr>
          <a:xfrm>
            <a:off x="6812117" y="4285132"/>
            <a:ext cx="2241080" cy="999351"/>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Approve, Authorize and Install</a:t>
            </a:r>
          </a:p>
        </p:txBody>
      </p:sp>
      <p:sp>
        <p:nvSpPr>
          <p:cNvPr id="11" name="TextBox 10">
            <a:extLst>
              <a:ext uri="{FF2B5EF4-FFF2-40B4-BE49-F238E27FC236}">
                <a16:creationId xmlns:a16="http://schemas.microsoft.com/office/drawing/2014/main" id="{0785FDFC-7EAF-A6B6-8B9E-9711A88F1B07}"/>
              </a:ext>
            </a:extLst>
          </p:cNvPr>
          <p:cNvSpPr txBox="1"/>
          <p:nvPr/>
        </p:nvSpPr>
        <p:spPr>
          <a:xfrm>
            <a:off x="5678355" y="5308367"/>
            <a:ext cx="149191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Github Organization owner</a:t>
            </a:r>
          </a:p>
        </p:txBody>
      </p:sp>
      <p:sp>
        <p:nvSpPr>
          <p:cNvPr id="12" name="TextBox 11">
            <a:extLst>
              <a:ext uri="{FF2B5EF4-FFF2-40B4-BE49-F238E27FC236}">
                <a16:creationId xmlns:a16="http://schemas.microsoft.com/office/drawing/2014/main" id="{98FF1A88-ECB6-CB92-ED42-718B84ECB0C9}"/>
              </a:ext>
            </a:extLst>
          </p:cNvPr>
          <p:cNvSpPr txBox="1"/>
          <p:nvPr/>
        </p:nvSpPr>
        <p:spPr>
          <a:xfrm>
            <a:off x="2401433" y="5270009"/>
            <a:ext cx="148870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Github Organization member</a:t>
            </a:r>
          </a:p>
        </p:txBody>
      </p:sp>
      <p:sp>
        <p:nvSpPr>
          <p:cNvPr id="15" name="Arrow: Bent-Up 14">
            <a:extLst>
              <a:ext uri="{FF2B5EF4-FFF2-40B4-BE49-F238E27FC236}">
                <a16:creationId xmlns:a16="http://schemas.microsoft.com/office/drawing/2014/main" id="{AFD27AD9-A68F-1BBD-A812-8EA4CAE17418}"/>
              </a:ext>
            </a:extLst>
          </p:cNvPr>
          <p:cNvSpPr/>
          <p:nvPr/>
        </p:nvSpPr>
        <p:spPr>
          <a:xfrm rot="5400000">
            <a:off x="276826" y="3183458"/>
            <a:ext cx="2499348" cy="1272327"/>
          </a:xfrm>
          <a:prstGeom prst="bentUp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38C004D3-8500-DE78-5627-59516461D50E}"/>
              </a:ext>
            </a:extLst>
          </p:cNvPr>
          <p:cNvSpPr txBox="1"/>
          <p:nvPr/>
        </p:nvSpPr>
        <p:spPr>
          <a:xfrm>
            <a:off x="1159430" y="3206840"/>
            <a:ext cx="1612232" cy="923330"/>
          </a:xfrm>
          <a:prstGeom prst="rect">
            <a:avLst/>
          </a:prstGeom>
          <a:noFill/>
        </p:spPr>
        <p:txBody>
          <a:bodyPr wrap="square" rtlCol="0">
            <a:spAutoFit/>
          </a:bodyPr>
          <a:lstStyle/>
          <a:p>
            <a:r>
              <a:rPr lang="en-US" dirty="0"/>
              <a:t>All Repository or Selected Repository? </a:t>
            </a:r>
          </a:p>
        </p:txBody>
      </p:sp>
      <p:sp>
        <p:nvSpPr>
          <p:cNvPr id="18" name="Flowchart: Summing Junction 17">
            <a:extLst>
              <a:ext uri="{FF2B5EF4-FFF2-40B4-BE49-F238E27FC236}">
                <a16:creationId xmlns:a16="http://schemas.microsoft.com/office/drawing/2014/main" id="{F520F40E-35FB-83F1-59E9-18D4730A596D}"/>
              </a:ext>
            </a:extLst>
          </p:cNvPr>
          <p:cNvSpPr/>
          <p:nvPr/>
        </p:nvSpPr>
        <p:spPr>
          <a:xfrm>
            <a:off x="9495323" y="4115603"/>
            <a:ext cx="1381225" cy="1338408"/>
          </a:xfrm>
          <a:prstGeom prst="flowChartSummingJunction">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B44C3B22-60EE-CB08-5B8F-1CF3F6DF31F7}"/>
              </a:ext>
            </a:extLst>
          </p:cNvPr>
          <p:cNvSpPr/>
          <p:nvPr/>
        </p:nvSpPr>
        <p:spPr>
          <a:xfrm>
            <a:off x="9779267" y="2679569"/>
            <a:ext cx="813335" cy="1133426"/>
          </a:xfrm>
          <a:prstGeom prst="upArrow">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Single gear">
            <a:extLst>
              <a:ext uri="{FF2B5EF4-FFF2-40B4-BE49-F238E27FC236}">
                <a16:creationId xmlns:a16="http://schemas.microsoft.com/office/drawing/2014/main" id="{A96A5CC9-1F8D-F004-68E7-F7D387EFB4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6391" y="1156430"/>
            <a:ext cx="914400" cy="914400"/>
          </a:xfrm>
          <a:prstGeom prst="rect">
            <a:avLst/>
          </a:prstGeom>
        </p:spPr>
      </p:pic>
      <p:sp>
        <p:nvSpPr>
          <p:cNvPr id="24" name="TextBox 23">
            <a:extLst>
              <a:ext uri="{FF2B5EF4-FFF2-40B4-BE49-F238E27FC236}">
                <a16:creationId xmlns:a16="http://schemas.microsoft.com/office/drawing/2014/main" id="{FEAFB3CB-65BB-BD6C-D637-7DC84A331C08}"/>
              </a:ext>
            </a:extLst>
          </p:cNvPr>
          <p:cNvSpPr txBox="1"/>
          <p:nvPr/>
        </p:nvSpPr>
        <p:spPr>
          <a:xfrm>
            <a:off x="486940" y="2075020"/>
            <a:ext cx="1385174" cy="369332"/>
          </a:xfrm>
          <a:prstGeom prst="rect">
            <a:avLst/>
          </a:prstGeom>
          <a:noFill/>
        </p:spPr>
        <p:txBody>
          <a:bodyPr wrap="square" rtlCol="0">
            <a:spAutoFit/>
          </a:bodyPr>
          <a:lstStyle/>
          <a:p>
            <a:r>
              <a:rPr lang="en-US" dirty="0"/>
              <a:t>Deploy App</a:t>
            </a:r>
          </a:p>
        </p:txBody>
      </p:sp>
      <p:sp>
        <p:nvSpPr>
          <p:cNvPr id="27" name="Arrow: Striped Right 26">
            <a:extLst>
              <a:ext uri="{FF2B5EF4-FFF2-40B4-BE49-F238E27FC236}">
                <a16:creationId xmlns:a16="http://schemas.microsoft.com/office/drawing/2014/main" id="{3BBD5F2B-0572-8347-E3DB-BA9508C582F1}"/>
              </a:ext>
            </a:extLst>
          </p:cNvPr>
          <p:cNvSpPr/>
          <p:nvPr/>
        </p:nvSpPr>
        <p:spPr>
          <a:xfrm>
            <a:off x="1610376" y="1037802"/>
            <a:ext cx="6491450" cy="1180734"/>
          </a:xfrm>
          <a:prstGeom prst="stripedRightArrow">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27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Github Connection</a:t>
            </a:r>
          </a:p>
        </p:txBody>
      </p:sp>
      <p:sp>
        <p:nvSpPr>
          <p:cNvPr id="30" name="TextBox 29">
            <a:extLst>
              <a:ext uri="{FF2B5EF4-FFF2-40B4-BE49-F238E27FC236}">
                <a16:creationId xmlns:a16="http://schemas.microsoft.com/office/drawing/2014/main" id="{973A667F-9A07-DE10-4082-C6261E98A754}"/>
              </a:ext>
            </a:extLst>
          </p:cNvPr>
          <p:cNvSpPr txBox="1"/>
          <p:nvPr/>
        </p:nvSpPr>
        <p:spPr>
          <a:xfrm>
            <a:off x="8292165" y="472424"/>
            <a:ext cx="3568178" cy="276999"/>
          </a:xfrm>
          <a:prstGeom prst="rect">
            <a:avLst/>
          </a:prstGeom>
          <a:noFill/>
        </p:spPr>
        <p:txBody>
          <a:bodyPr wrap="square" rtlCol="0">
            <a:spAutoFit/>
          </a:bodyPr>
          <a:lstStyle/>
          <a:p>
            <a:r>
              <a:rPr lang="en-US" sz="1200" b="1" dirty="0">
                <a:solidFill>
                  <a:srgbClr val="252727"/>
                </a:solidFill>
                <a:latin typeface="__Open_Sans_a5ed60"/>
              </a:rPr>
              <a:t>Github P</a:t>
            </a:r>
            <a:r>
              <a:rPr lang="en-US" sz="1200" b="1" i="0" dirty="0">
                <a:solidFill>
                  <a:srgbClr val="252727"/>
                </a:solidFill>
                <a:effectLst/>
                <a:latin typeface="__Open_Sans_a5ed60"/>
              </a:rPr>
              <a:t>ersonal, organization, or enterprise account</a:t>
            </a:r>
            <a:endParaRPr lang="en-US" sz="1200" b="1" dirty="0"/>
          </a:p>
        </p:txBody>
      </p:sp>
      <p:pic>
        <p:nvPicPr>
          <p:cNvPr id="31" name="Graphic 30" descr="Single gear">
            <a:extLst>
              <a:ext uri="{FF2B5EF4-FFF2-40B4-BE49-F238E27FC236}">
                <a16:creationId xmlns:a16="http://schemas.microsoft.com/office/drawing/2014/main" id="{B8047A86-F469-602C-3398-7250B41BDE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1851" y="1135894"/>
            <a:ext cx="914400" cy="914400"/>
          </a:xfrm>
          <a:prstGeom prst="rect">
            <a:avLst/>
          </a:prstGeom>
        </p:spPr>
      </p:pic>
    </p:spTree>
    <p:extLst>
      <p:ext uri="{BB962C8B-B14F-4D97-AF65-F5344CB8AC3E}">
        <p14:creationId xmlns:p14="http://schemas.microsoft.com/office/powerpoint/2010/main" val="3494527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3710694" y="80770"/>
            <a:ext cx="6228488" cy="400110"/>
          </a:xfrm>
          <a:prstGeom prst="rect">
            <a:avLst/>
          </a:prstGeom>
          <a:noFill/>
        </p:spPr>
        <p:txBody>
          <a:bodyPr wrap="square" rtlCol="0">
            <a:spAutoFit/>
          </a:bodyPr>
          <a:lstStyle/>
          <a:p>
            <a:r>
              <a:rPr lang="en-US" sz="2000" b="1" dirty="0"/>
              <a:t>Competency 2 - Creating a new GitHub Connection</a:t>
            </a:r>
          </a:p>
        </p:txBody>
      </p:sp>
      <p:sp>
        <p:nvSpPr>
          <p:cNvPr id="3" name="TextBox 2">
            <a:extLst>
              <a:ext uri="{FF2B5EF4-FFF2-40B4-BE49-F238E27FC236}">
                <a16:creationId xmlns:a16="http://schemas.microsoft.com/office/drawing/2014/main" id="{12DA2DF1-3178-844A-A71C-C9E4F81660CC}"/>
              </a:ext>
            </a:extLst>
          </p:cNvPr>
          <p:cNvSpPr txBox="1"/>
          <p:nvPr/>
        </p:nvSpPr>
        <p:spPr>
          <a:xfrm>
            <a:off x="350908" y="594228"/>
            <a:ext cx="11559589" cy="5693866"/>
          </a:xfrm>
          <a:prstGeom prst="rect">
            <a:avLst/>
          </a:prstGeom>
          <a:noFill/>
        </p:spPr>
        <p:txBody>
          <a:bodyPr wrap="square">
            <a:spAutoFit/>
          </a:bodyPr>
          <a:lstStyle/>
          <a:p>
            <a:pPr marL="457200" indent="-457200">
              <a:buFont typeface="Wingdings" panose="05000000000000000000" pitchFamily="2" charset="2"/>
              <a:buChar char="v"/>
            </a:pPr>
            <a:r>
              <a:rPr lang="en-US" sz="2800" b="0" i="0" dirty="0">
                <a:solidFill>
                  <a:srgbClr val="252727"/>
                </a:solidFill>
                <a:effectLst/>
                <a:latin typeface="__Open_Sans_a5ed60"/>
              </a:rPr>
              <a:t>If you are a </a:t>
            </a:r>
            <a:r>
              <a:rPr lang="en-US" sz="2800" b="0" i="0" dirty="0">
                <a:solidFill>
                  <a:srgbClr val="252727"/>
                </a:solidFill>
                <a:effectLst/>
                <a:highlight>
                  <a:srgbClr val="FF0000"/>
                </a:highlight>
                <a:latin typeface="__Open_Sans_a5ed60"/>
              </a:rPr>
              <a:t>GitHub Organization member</a:t>
            </a:r>
            <a:r>
              <a:rPr lang="en-US" sz="2800" b="0" i="0" dirty="0">
                <a:solidFill>
                  <a:srgbClr val="252727"/>
                </a:solidFill>
                <a:effectLst/>
                <a:latin typeface="__Open_Sans_a5ed60"/>
              </a:rPr>
              <a:t>, you must first </a:t>
            </a:r>
            <a:r>
              <a:rPr lang="en-US" sz="2800" b="1" i="0" dirty="0">
                <a:solidFill>
                  <a:srgbClr val="252727"/>
                </a:solidFill>
                <a:effectLst/>
                <a:highlight>
                  <a:srgbClr val="FF0000"/>
                </a:highlight>
                <a:latin typeface="__Open_Sans_a5ed60"/>
              </a:rPr>
              <a:t>Authorize &amp; Request</a:t>
            </a:r>
            <a:r>
              <a:rPr lang="en-US" sz="2800" b="0" i="0" dirty="0">
                <a:solidFill>
                  <a:srgbClr val="252727"/>
                </a:solidFill>
                <a:effectLst/>
                <a:highlight>
                  <a:srgbClr val="FF0000"/>
                </a:highlight>
                <a:latin typeface="__Open_Sans_a5ed60"/>
              </a:rPr>
              <a:t> </a:t>
            </a:r>
            <a:r>
              <a:rPr lang="en-US" sz="2800" b="0" i="0" dirty="0">
                <a:solidFill>
                  <a:srgbClr val="252727"/>
                </a:solidFill>
                <a:effectLst/>
                <a:latin typeface="__Open_Sans_a5ed60"/>
              </a:rPr>
              <a:t>the Sitecore Deploy GitHub app. Then a </a:t>
            </a:r>
            <a:r>
              <a:rPr lang="en-US" sz="2800" b="0" i="0" dirty="0">
                <a:solidFill>
                  <a:srgbClr val="252727"/>
                </a:solidFill>
                <a:effectLst/>
                <a:highlight>
                  <a:srgbClr val="00FF00"/>
                </a:highlight>
                <a:latin typeface="__Open_Sans_a5ed60"/>
              </a:rPr>
              <a:t>GitHub Organization owner </a:t>
            </a:r>
            <a:r>
              <a:rPr lang="en-US" sz="2800" b="0" i="0" dirty="0">
                <a:solidFill>
                  <a:srgbClr val="252727"/>
                </a:solidFill>
                <a:effectLst/>
                <a:latin typeface="__Open_Sans_a5ed60"/>
              </a:rPr>
              <a:t>must </a:t>
            </a:r>
            <a:r>
              <a:rPr lang="en-US" sz="2800" b="1" i="0" dirty="0">
                <a:solidFill>
                  <a:srgbClr val="252727"/>
                </a:solidFill>
                <a:effectLst/>
                <a:highlight>
                  <a:srgbClr val="00FF00"/>
                </a:highlight>
                <a:latin typeface="__Open_Sans_a5ed60"/>
              </a:rPr>
              <a:t>Approve, Install, &amp; Authorize</a:t>
            </a:r>
            <a:r>
              <a:rPr lang="en-US" sz="2800" b="0" i="0" dirty="0">
                <a:solidFill>
                  <a:srgbClr val="252727"/>
                </a:solidFill>
                <a:effectLst/>
                <a:highlight>
                  <a:srgbClr val="00FF00"/>
                </a:highlight>
                <a:latin typeface="__Open_Sans_a5ed60"/>
              </a:rPr>
              <a:t> </a:t>
            </a:r>
            <a:r>
              <a:rPr lang="en-US" sz="2800" b="0" i="0" dirty="0">
                <a:solidFill>
                  <a:srgbClr val="252727"/>
                </a:solidFill>
                <a:effectLst/>
                <a:latin typeface="__Open_Sans_a5ed60"/>
              </a:rPr>
              <a:t>your request.</a:t>
            </a:r>
          </a:p>
          <a:p>
            <a:pPr algn="l">
              <a:buFont typeface="Arial" panose="020B0604020202020204" pitchFamily="34" charset="0"/>
              <a:buChar char="•"/>
            </a:pPr>
            <a:endParaRPr lang="en-US" sz="2800" dirty="0">
              <a:solidFill>
                <a:srgbClr val="252727"/>
              </a:solidFill>
              <a:latin typeface="__Open_Sans_a5ed60"/>
            </a:endParaRPr>
          </a:p>
          <a:p>
            <a:pPr marL="457200" indent="-457200" algn="l">
              <a:buFont typeface="Wingdings" panose="05000000000000000000" pitchFamily="2" charset="2"/>
              <a:buChar char="q"/>
            </a:pPr>
            <a:r>
              <a:rPr lang="en-US" sz="2800" b="0" i="0" dirty="0">
                <a:solidFill>
                  <a:srgbClr val="252727"/>
                </a:solidFill>
                <a:effectLst/>
                <a:latin typeface="__Open_Sans_a5ed60"/>
              </a:rPr>
              <a:t>If you only want to </a:t>
            </a:r>
            <a:r>
              <a:rPr lang="en-US" sz="2800" b="0" i="0" dirty="0">
                <a:solidFill>
                  <a:srgbClr val="333378"/>
                </a:solidFill>
                <a:effectLst/>
                <a:latin typeface="__Open_Sans_a5ed60"/>
                <a:hlinkClick r:id="rId2"/>
              </a:rPr>
              <a:t>create projects from existing source code</a:t>
            </a:r>
            <a:r>
              <a:rPr lang="en-US" sz="2800" b="0" i="0" dirty="0">
                <a:solidFill>
                  <a:srgbClr val="252727"/>
                </a:solidFill>
                <a:effectLst/>
                <a:latin typeface="__Open_Sans_a5ed60"/>
              </a:rPr>
              <a:t>, you need to </a:t>
            </a:r>
            <a:r>
              <a:rPr lang="en-US" sz="2800" b="1" i="0" dirty="0">
                <a:solidFill>
                  <a:srgbClr val="252727"/>
                </a:solidFill>
                <a:effectLst/>
                <a:latin typeface="__Open_Sans_a5ed60"/>
              </a:rPr>
              <a:t>Install &amp; Authorize</a:t>
            </a:r>
            <a:r>
              <a:rPr lang="en-US" sz="2800" b="0" i="0" dirty="0">
                <a:solidFill>
                  <a:srgbClr val="252727"/>
                </a:solidFill>
                <a:effectLst/>
                <a:latin typeface="__Open_Sans_a5ed60"/>
              </a:rPr>
              <a:t> the Sitecore Deploy GitHub app for the repositories that contain your existing code.</a:t>
            </a:r>
          </a:p>
          <a:p>
            <a:pPr algn="l"/>
            <a:endParaRPr lang="en-US" sz="2800" b="0" i="0" dirty="0">
              <a:solidFill>
                <a:srgbClr val="252727"/>
              </a:solidFill>
              <a:effectLst/>
              <a:latin typeface="__Open_Sans_a5ed60"/>
            </a:endParaRPr>
          </a:p>
          <a:p>
            <a:pPr marL="457200" indent="-457200" algn="l">
              <a:buFont typeface="Wingdings" panose="05000000000000000000" pitchFamily="2" charset="2"/>
              <a:buChar char="Ø"/>
            </a:pPr>
            <a:r>
              <a:rPr lang="en-US" sz="2800" b="0" i="0" dirty="0">
                <a:solidFill>
                  <a:srgbClr val="252727"/>
                </a:solidFill>
                <a:effectLst/>
                <a:latin typeface="__Open_Sans_a5ed60"/>
              </a:rPr>
              <a:t>If you want to </a:t>
            </a:r>
            <a:r>
              <a:rPr lang="en-US" sz="2800" b="0" i="0" dirty="0">
                <a:solidFill>
                  <a:srgbClr val="333378"/>
                </a:solidFill>
                <a:effectLst/>
                <a:latin typeface="__Open_Sans_a5ed60"/>
                <a:hlinkClick r:id="rId3"/>
              </a:rPr>
              <a:t>create projects from the </a:t>
            </a:r>
            <a:r>
              <a:rPr lang="en-US" sz="2800" b="0" i="0" dirty="0">
                <a:solidFill>
                  <a:srgbClr val="333378"/>
                </a:solidFill>
                <a:effectLst/>
                <a:highlight>
                  <a:srgbClr val="FFFF00"/>
                </a:highlight>
                <a:latin typeface="__Open_Sans_a5ed60"/>
                <a:hlinkClick r:id="rId3"/>
              </a:rPr>
              <a:t>starter foundation</a:t>
            </a:r>
            <a:r>
              <a:rPr lang="en-US" sz="2800" b="0" i="0" dirty="0">
                <a:solidFill>
                  <a:srgbClr val="252727"/>
                </a:solidFill>
                <a:effectLst/>
                <a:latin typeface="__Open_Sans_a5ed60"/>
              </a:rPr>
              <a:t>, you need to </a:t>
            </a:r>
            <a:r>
              <a:rPr lang="en-US" sz="2800" b="1" i="0" dirty="0">
                <a:solidFill>
                  <a:srgbClr val="252727"/>
                </a:solidFill>
                <a:effectLst/>
                <a:latin typeface="__Open_Sans_a5ed60"/>
              </a:rPr>
              <a:t>Install &amp; Authorize</a:t>
            </a:r>
            <a:r>
              <a:rPr lang="en-US" sz="2800" b="0" i="0" dirty="0">
                <a:solidFill>
                  <a:srgbClr val="252727"/>
                </a:solidFill>
                <a:effectLst/>
                <a:latin typeface="__Open_Sans_a5ed60"/>
              </a:rPr>
              <a:t> the Sitecore Deploy GitHub app for </a:t>
            </a:r>
            <a:r>
              <a:rPr lang="en-US" sz="2800" b="1" i="0" dirty="0">
                <a:solidFill>
                  <a:srgbClr val="252727"/>
                </a:solidFill>
                <a:effectLst/>
                <a:highlight>
                  <a:srgbClr val="FFFF00"/>
                </a:highlight>
                <a:latin typeface="__Open_Sans_a5ed60"/>
              </a:rPr>
              <a:t>All repositories</a:t>
            </a:r>
            <a:r>
              <a:rPr lang="en-US" sz="2800" b="0" i="0" dirty="0">
                <a:solidFill>
                  <a:srgbClr val="252727"/>
                </a:solidFill>
                <a:effectLst/>
                <a:latin typeface="__Open_Sans_a5ed60"/>
              </a:rPr>
              <a:t>. </a:t>
            </a:r>
            <a:r>
              <a:rPr lang="en-US" sz="2800" dirty="0">
                <a:solidFill>
                  <a:srgbClr val="252727"/>
                </a:solidFill>
                <a:latin typeface="__Open_Sans_a5ed60"/>
              </a:rPr>
              <a:t>Note that you can limit the deploy app’ access to just the cloned repo if you clone the starter foundation code manually since it now the repo is similar to existing source code repo.</a:t>
            </a:r>
            <a:endParaRPr lang="en-US" sz="2800" b="0" i="0" dirty="0">
              <a:solidFill>
                <a:srgbClr val="252727"/>
              </a:solidFill>
              <a:effectLst/>
              <a:latin typeface="__Open_Sans_a5ed60"/>
            </a:endParaRPr>
          </a:p>
        </p:txBody>
      </p:sp>
      <p:sp>
        <p:nvSpPr>
          <p:cNvPr id="25" name="TextBox 24">
            <a:extLst>
              <a:ext uri="{FF2B5EF4-FFF2-40B4-BE49-F238E27FC236}">
                <a16:creationId xmlns:a16="http://schemas.microsoft.com/office/drawing/2014/main" id="{05E30734-E119-885C-9C6F-03F3CE04F324}"/>
              </a:ext>
            </a:extLst>
          </p:cNvPr>
          <p:cNvSpPr txBox="1"/>
          <p:nvPr/>
        </p:nvSpPr>
        <p:spPr>
          <a:xfrm>
            <a:off x="350908" y="6288094"/>
            <a:ext cx="11980386" cy="369332"/>
          </a:xfrm>
          <a:prstGeom prst="rect">
            <a:avLst/>
          </a:prstGeom>
          <a:noFill/>
        </p:spPr>
        <p:txBody>
          <a:bodyPr wrap="square">
            <a:spAutoFit/>
          </a:bodyPr>
          <a:lstStyle/>
          <a:p>
            <a:r>
              <a:rPr lang="en-US" dirty="0">
                <a:hlinkClick r:id="rId4"/>
              </a:rPr>
              <a:t>https://doc.sitecore.com/xmc/en/developers/xm-cloud/manage-connections-for-source-control-and-hosting-providers.html</a:t>
            </a:r>
            <a:endParaRPr lang="en-US" dirty="0"/>
          </a:p>
        </p:txBody>
      </p:sp>
    </p:spTree>
    <p:extLst>
      <p:ext uri="{BB962C8B-B14F-4D97-AF65-F5344CB8AC3E}">
        <p14:creationId xmlns:p14="http://schemas.microsoft.com/office/powerpoint/2010/main" val="370516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11A0F03-FCF6-70EA-8848-95DCE8BC93C9}"/>
              </a:ext>
            </a:extLst>
          </p:cNvPr>
          <p:cNvSpPr txBox="1"/>
          <p:nvPr/>
        </p:nvSpPr>
        <p:spPr>
          <a:xfrm>
            <a:off x="3451124" y="141449"/>
            <a:ext cx="5958348" cy="400110"/>
          </a:xfrm>
          <a:prstGeom prst="rect">
            <a:avLst/>
          </a:prstGeom>
          <a:noFill/>
        </p:spPr>
        <p:txBody>
          <a:bodyPr wrap="square" rtlCol="0">
            <a:spAutoFit/>
          </a:bodyPr>
          <a:lstStyle/>
          <a:p>
            <a:r>
              <a:rPr lang="en-US" sz="2000" b="1" dirty="0"/>
              <a:t>Competency 2 - Creating a new GitHub Connection</a:t>
            </a:r>
          </a:p>
        </p:txBody>
      </p:sp>
      <p:sp>
        <p:nvSpPr>
          <p:cNvPr id="3" name="TextBox 2">
            <a:extLst>
              <a:ext uri="{FF2B5EF4-FFF2-40B4-BE49-F238E27FC236}">
                <a16:creationId xmlns:a16="http://schemas.microsoft.com/office/drawing/2014/main" id="{12DA2DF1-3178-844A-A71C-C9E4F81660CC}"/>
              </a:ext>
            </a:extLst>
          </p:cNvPr>
          <p:cNvSpPr txBox="1"/>
          <p:nvPr/>
        </p:nvSpPr>
        <p:spPr>
          <a:xfrm>
            <a:off x="1448771" y="990002"/>
            <a:ext cx="10461726" cy="4401205"/>
          </a:xfrm>
          <a:prstGeom prst="rect">
            <a:avLst/>
          </a:prstGeom>
          <a:noFill/>
        </p:spPr>
        <p:txBody>
          <a:bodyPr wrap="square">
            <a:spAutoFit/>
          </a:bodyPr>
          <a:lstStyle/>
          <a:p>
            <a:r>
              <a:rPr lang="en-US" sz="2800" dirty="0"/>
              <a:t>Install</a:t>
            </a:r>
            <a:r>
              <a:rPr lang="en-US" dirty="0"/>
              <a:t> and </a:t>
            </a:r>
            <a:r>
              <a:rPr lang="en-US" sz="2800" dirty="0"/>
              <a:t>authorize</a:t>
            </a:r>
            <a:r>
              <a:rPr lang="en-US" dirty="0"/>
              <a:t> the Sitecore Deploy GitHub App on </a:t>
            </a:r>
            <a:r>
              <a:rPr lang="en-US" sz="2800" dirty="0">
                <a:solidFill>
                  <a:srgbClr val="8D42C6"/>
                </a:solidFill>
              </a:rPr>
              <a:t>your personal account</a:t>
            </a:r>
            <a:r>
              <a:rPr lang="en-US" dirty="0"/>
              <a:t>, </a:t>
            </a:r>
            <a:r>
              <a:rPr lang="en-US" sz="4000" dirty="0">
                <a:solidFill>
                  <a:schemeClr val="accent2">
                    <a:lumMod val="75000"/>
                  </a:schemeClr>
                </a:solidFill>
              </a:rPr>
              <a:t>organization</a:t>
            </a:r>
            <a:r>
              <a:rPr lang="en-US" dirty="0"/>
              <a:t>, or </a:t>
            </a:r>
            <a:r>
              <a:rPr lang="en-US" sz="3600" b="1" dirty="0">
                <a:solidFill>
                  <a:schemeClr val="accent1"/>
                </a:solidFill>
              </a:rPr>
              <a:t>enterprise</a:t>
            </a:r>
          </a:p>
          <a:p>
            <a:endParaRPr lang="en-US" sz="3600" b="1" dirty="0">
              <a:solidFill>
                <a:schemeClr val="accent1"/>
              </a:solidFill>
            </a:endParaRPr>
          </a:p>
          <a:p>
            <a:r>
              <a:rPr lang="en-US" sz="3200" dirty="0"/>
              <a:t>You</a:t>
            </a:r>
            <a:r>
              <a:rPr lang="en-US" sz="4800" dirty="0"/>
              <a:t> </a:t>
            </a:r>
            <a:r>
              <a:rPr lang="en-US" sz="4800" b="1" dirty="0">
                <a:solidFill>
                  <a:srgbClr val="FF0000"/>
                </a:solidFill>
              </a:rPr>
              <a:t>CANNOT</a:t>
            </a:r>
            <a:r>
              <a:rPr lang="en-US" sz="4800" dirty="0"/>
              <a:t> </a:t>
            </a:r>
            <a:r>
              <a:rPr lang="en-US" sz="3600" dirty="0"/>
              <a:t>create a new GitHub connection with an </a:t>
            </a:r>
            <a:r>
              <a:rPr lang="en-US" sz="3600" i="1" dirty="0">
                <a:solidFill>
                  <a:srgbClr val="F98007"/>
                </a:solidFill>
                <a:highlight>
                  <a:srgbClr val="00FFFF"/>
                </a:highlight>
              </a:rPr>
              <a:t>Enterprise Managed User account</a:t>
            </a:r>
            <a:endParaRPr lang="en-US" sz="3600" b="1" dirty="0">
              <a:solidFill>
                <a:schemeClr val="accent1"/>
              </a:solidFill>
            </a:endParaRPr>
          </a:p>
          <a:p>
            <a:endParaRPr lang="en-US" sz="3600" dirty="0">
              <a:solidFill>
                <a:schemeClr val="accent1"/>
              </a:solidFill>
            </a:endParaRPr>
          </a:p>
          <a:p>
            <a:r>
              <a:rPr lang="en-US" sz="2800" dirty="0">
                <a:solidFill>
                  <a:srgbClr val="FFFF00"/>
                </a:solidFill>
              </a:rPr>
              <a:t>All GitHub repositories</a:t>
            </a:r>
            <a:r>
              <a:rPr lang="en-US" sz="2400" dirty="0"/>
              <a:t> created by the Deploy App have </a:t>
            </a:r>
            <a:r>
              <a:rPr lang="en-US" sz="3200" b="1" dirty="0">
                <a:solidFill>
                  <a:schemeClr val="accent4">
                    <a:lumMod val="50000"/>
                  </a:schemeClr>
                </a:solidFill>
              </a:rPr>
              <a:t>private</a:t>
            </a:r>
            <a:r>
              <a:rPr lang="en-US" sz="2400" dirty="0"/>
              <a:t> visibility</a:t>
            </a:r>
          </a:p>
          <a:p>
            <a:endParaRPr lang="en-US" sz="2400" dirty="0">
              <a:solidFill>
                <a:schemeClr val="accent1"/>
              </a:solidFill>
            </a:endParaRPr>
          </a:p>
        </p:txBody>
      </p:sp>
      <p:pic>
        <p:nvPicPr>
          <p:cNvPr id="7" name="Graphic 6" descr="Checkmark">
            <a:extLst>
              <a:ext uri="{FF2B5EF4-FFF2-40B4-BE49-F238E27FC236}">
                <a16:creationId xmlns:a16="http://schemas.microsoft.com/office/drawing/2014/main" id="{D7555A3F-4A9F-19DE-8C60-8BCB656791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0112" y="1073109"/>
            <a:ext cx="914400" cy="914400"/>
          </a:xfrm>
          <a:prstGeom prst="rect">
            <a:avLst/>
          </a:prstGeom>
        </p:spPr>
      </p:pic>
      <p:pic>
        <p:nvPicPr>
          <p:cNvPr id="8" name="Graphic 7" descr="Checkmark">
            <a:extLst>
              <a:ext uri="{FF2B5EF4-FFF2-40B4-BE49-F238E27FC236}">
                <a16:creationId xmlns:a16="http://schemas.microsoft.com/office/drawing/2014/main" id="{59BD09F0-D4F2-07AA-9B6D-A97A44E72B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371" y="4220473"/>
            <a:ext cx="914400" cy="914400"/>
          </a:xfrm>
          <a:prstGeom prst="rect">
            <a:avLst/>
          </a:prstGeom>
        </p:spPr>
      </p:pic>
      <p:pic>
        <p:nvPicPr>
          <p:cNvPr id="17" name="Graphic 16" descr="Close">
            <a:extLst>
              <a:ext uri="{FF2B5EF4-FFF2-40B4-BE49-F238E27FC236}">
                <a16:creationId xmlns:a16="http://schemas.microsoft.com/office/drawing/2014/main" id="{2BE6E913-5E1E-87C1-ADAF-F179FED93E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0112" y="2909079"/>
            <a:ext cx="914400" cy="914400"/>
          </a:xfrm>
          <a:prstGeom prst="rect">
            <a:avLst/>
          </a:prstGeom>
        </p:spPr>
      </p:pic>
      <p:sp>
        <p:nvSpPr>
          <p:cNvPr id="25" name="TextBox 24">
            <a:extLst>
              <a:ext uri="{FF2B5EF4-FFF2-40B4-BE49-F238E27FC236}">
                <a16:creationId xmlns:a16="http://schemas.microsoft.com/office/drawing/2014/main" id="{05E30734-E119-885C-9C6F-03F3CE04F324}"/>
              </a:ext>
            </a:extLst>
          </p:cNvPr>
          <p:cNvSpPr txBox="1"/>
          <p:nvPr/>
        </p:nvSpPr>
        <p:spPr>
          <a:xfrm>
            <a:off x="350908" y="6288094"/>
            <a:ext cx="11980386" cy="369332"/>
          </a:xfrm>
          <a:prstGeom prst="rect">
            <a:avLst/>
          </a:prstGeom>
          <a:noFill/>
        </p:spPr>
        <p:txBody>
          <a:bodyPr wrap="square">
            <a:spAutoFit/>
          </a:bodyPr>
          <a:lstStyle/>
          <a:p>
            <a:r>
              <a:rPr lang="en-US" dirty="0">
                <a:hlinkClick r:id="rId6"/>
              </a:rPr>
              <a:t>https://doc.sitecore.com/xmc/en/developers/xm-cloud/manage-connections-for-source-control-and-hosting-providers.html</a:t>
            </a:r>
            <a:endParaRPr lang="en-US" dirty="0"/>
          </a:p>
        </p:txBody>
      </p:sp>
    </p:spTree>
    <p:extLst>
      <p:ext uri="{BB962C8B-B14F-4D97-AF65-F5344CB8AC3E}">
        <p14:creationId xmlns:p14="http://schemas.microsoft.com/office/powerpoint/2010/main" val="2303883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AC4BDF-90F3-4592-E862-52E1E997CEB2}"/>
              </a:ext>
            </a:extLst>
          </p:cNvPr>
          <p:cNvSpPr txBox="1"/>
          <p:nvPr/>
        </p:nvSpPr>
        <p:spPr>
          <a:xfrm>
            <a:off x="3317132" y="191671"/>
            <a:ext cx="6446299" cy="400110"/>
          </a:xfrm>
          <a:prstGeom prst="rect">
            <a:avLst/>
          </a:prstGeom>
          <a:noFill/>
        </p:spPr>
        <p:txBody>
          <a:bodyPr wrap="square" rtlCol="0">
            <a:spAutoFit/>
          </a:bodyPr>
          <a:lstStyle/>
          <a:p>
            <a:r>
              <a:rPr lang="en-US" sz="2000" b="1" dirty="0"/>
              <a:t>Competency 2 - Sitecore XM Deploy Architecture Overview</a:t>
            </a:r>
          </a:p>
        </p:txBody>
      </p:sp>
      <p:pic>
        <p:nvPicPr>
          <p:cNvPr id="5" name="Picture 4">
            <a:extLst>
              <a:ext uri="{FF2B5EF4-FFF2-40B4-BE49-F238E27FC236}">
                <a16:creationId xmlns:a16="http://schemas.microsoft.com/office/drawing/2014/main" id="{3FE26655-8492-B341-9996-963F3A96BF12}"/>
              </a:ext>
            </a:extLst>
          </p:cNvPr>
          <p:cNvPicPr>
            <a:picLocks noChangeAspect="1"/>
          </p:cNvPicPr>
          <p:nvPr/>
        </p:nvPicPr>
        <p:blipFill>
          <a:blip r:embed="rId2"/>
          <a:stretch>
            <a:fillRect/>
          </a:stretch>
        </p:blipFill>
        <p:spPr>
          <a:xfrm>
            <a:off x="614830" y="829768"/>
            <a:ext cx="10553777" cy="5762667"/>
          </a:xfrm>
          <a:prstGeom prst="rect">
            <a:avLst/>
          </a:prstGeom>
        </p:spPr>
      </p:pic>
    </p:spTree>
    <p:extLst>
      <p:ext uri="{BB962C8B-B14F-4D97-AF65-F5344CB8AC3E}">
        <p14:creationId xmlns:p14="http://schemas.microsoft.com/office/powerpoint/2010/main" val="2524527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3518796" y="2661319"/>
            <a:ext cx="5940687" cy="1446550"/>
          </a:xfrm>
          <a:prstGeom prst="rect">
            <a:avLst/>
          </a:prstGeom>
          <a:noFill/>
        </p:spPr>
        <p:txBody>
          <a:bodyPr wrap="square" rtlCol="0">
            <a:spAutoFit/>
          </a:bodyPr>
          <a:lstStyle/>
          <a:p>
            <a:pPr algn="ctr"/>
            <a:r>
              <a:rPr lang="en-US" sz="4400" b="1" dirty="0">
                <a:solidFill>
                  <a:schemeClr val="bg1"/>
                </a:solidFill>
              </a:rPr>
              <a:t>Competency 3</a:t>
            </a:r>
          </a:p>
          <a:p>
            <a:r>
              <a:rPr lang="en-US" sz="4400" b="1" dirty="0">
                <a:solidFill>
                  <a:schemeClr val="bg1"/>
                </a:solidFill>
              </a:rPr>
              <a:t>Renderings and Layouts</a:t>
            </a:r>
          </a:p>
        </p:txBody>
      </p:sp>
    </p:spTree>
    <p:extLst>
      <p:ext uri="{BB962C8B-B14F-4D97-AF65-F5344CB8AC3E}">
        <p14:creationId xmlns:p14="http://schemas.microsoft.com/office/powerpoint/2010/main" val="27707150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14400" y="614359"/>
            <a:ext cx="10907887" cy="6041397"/>
          </a:xfrm>
          <a:prstGeom prst="rect">
            <a:avLst/>
          </a:prstGeom>
          <a:noFill/>
        </p:spPr>
        <p:txBody>
          <a:bodyPr wrap="square" rtlCol="0">
            <a:spAutoFit/>
          </a:bodyPr>
          <a:lstStyle/>
          <a:p>
            <a:pPr marL="342900" marR="0" lvl="0" indent="-342900" fontAlgn="base">
              <a:spcBef>
                <a:spcPts val="0"/>
              </a:spcBef>
              <a:spcAft>
                <a:spcPts val="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Create new components using the Component Builder</a:t>
            </a:r>
          </a:p>
          <a:p>
            <a:pPr marL="342900" marR="0" lvl="0" indent="-342900" fontAlgn="base">
              <a:spcBef>
                <a:spcPts val="0"/>
              </a:spcBef>
              <a:spcAft>
                <a:spcPts val="80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Create placeholder settings items and set allowed controls</a:t>
            </a:r>
          </a:p>
          <a:p>
            <a:pPr marL="342900" marR="0" lvl="0" indent="-342900" fontAlgn="base">
              <a:spcBef>
                <a:spcPts val="0"/>
              </a:spcBef>
              <a:spcAft>
                <a:spcPts val="80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Create and manage Page Designs and Partial Designs</a:t>
            </a:r>
          </a:p>
          <a:p>
            <a:pPr marL="342900" marR="0" lvl="0" indent="-342900" fontAlgn="base">
              <a:spcBef>
                <a:spcPts val="0"/>
              </a:spcBef>
              <a:spcAft>
                <a:spcPts val="80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Create a custom SXA module</a:t>
            </a:r>
          </a:p>
          <a:p>
            <a:pPr marL="342900" marR="0" lvl="0" indent="-342900" fontAlgn="base">
              <a:spcBef>
                <a:spcPts val="0"/>
              </a:spcBef>
              <a:spcAft>
                <a:spcPts val="80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Create component definition items</a:t>
            </a:r>
          </a:p>
          <a:p>
            <a:pPr marL="742950" marR="0" lvl="1" indent="-285750" fontAlgn="base">
              <a:spcBef>
                <a:spcPts val="0"/>
              </a:spcBef>
              <a:spcAft>
                <a:spcPts val="0"/>
              </a:spcAft>
              <a:buSzPts val="1000"/>
              <a:buFont typeface="Courier New" panose="02070309020205020404" pitchFamily="49" charset="0"/>
              <a:buChar char="o"/>
              <a:tabLst>
                <a:tab pos="914400" algn="l"/>
              </a:tabLst>
            </a:pPr>
            <a:r>
              <a:rPr lang="en-US" sz="1400" dirty="0">
                <a:solidFill>
                  <a:prstClr val="black"/>
                </a:solidFill>
                <a:latin typeface="Calibri" panose="020F0502020204030204"/>
              </a:rPr>
              <a:t>Set the compatible renderings on a rendering definition item</a:t>
            </a:r>
          </a:p>
          <a:p>
            <a:pPr marL="742950" marR="0" lvl="1" indent="-285750" fontAlgn="base">
              <a:spcBef>
                <a:spcPts val="0"/>
              </a:spcBef>
              <a:spcAft>
                <a:spcPts val="800"/>
              </a:spcAft>
              <a:buSzPts val="1000"/>
              <a:buFont typeface="Courier New" panose="02070309020205020404" pitchFamily="49" charset="0"/>
              <a:buChar char="o"/>
              <a:tabLst>
                <a:tab pos="914400" algn="l"/>
              </a:tabLst>
            </a:pPr>
            <a:r>
              <a:rPr lang="en-US" sz="1400" dirty="0">
                <a:solidFill>
                  <a:prstClr val="black"/>
                </a:solidFill>
                <a:latin typeface="Calibri" panose="020F0502020204030204"/>
              </a:rPr>
              <a:t>Set the Datasource location and data source template fields </a:t>
            </a:r>
          </a:p>
          <a:p>
            <a:pPr marL="742950" marR="0" lvl="1" indent="-285750" fontAlgn="base">
              <a:spcBef>
                <a:spcPts val="0"/>
              </a:spcBef>
              <a:spcAft>
                <a:spcPts val="800"/>
              </a:spcAft>
              <a:buSzPts val="1000"/>
              <a:buFont typeface="Courier New" panose="02070309020205020404" pitchFamily="49" charset="0"/>
              <a:buChar char="o"/>
              <a:tabLst>
                <a:tab pos="914400" algn="l"/>
              </a:tabLst>
            </a:pPr>
            <a:r>
              <a:rPr lang="en-US" sz="1400" dirty="0">
                <a:solidFill>
                  <a:prstClr val="black"/>
                </a:solidFill>
                <a:latin typeface="Calibri" panose="020F0502020204030204"/>
              </a:rPr>
              <a:t>Set up rendering parameters  </a:t>
            </a:r>
          </a:p>
          <a:p>
            <a:pPr marL="742950" marR="0" lvl="1" indent="-285750" fontAlgn="base">
              <a:spcBef>
                <a:spcPts val="0"/>
              </a:spcBef>
              <a:spcAft>
                <a:spcPts val="800"/>
              </a:spcAft>
              <a:buSzPts val="1000"/>
              <a:buFont typeface="Courier New" panose="02070309020205020404" pitchFamily="49" charset="0"/>
              <a:buChar char="o"/>
              <a:tabLst>
                <a:tab pos="914400" algn="l"/>
              </a:tabLst>
            </a:pPr>
            <a:r>
              <a:rPr lang="en-US" sz="1400" dirty="0">
                <a:solidFill>
                  <a:prstClr val="black"/>
                </a:solidFill>
                <a:latin typeface="Calibri" panose="020F0502020204030204"/>
              </a:rPr>
              <a:t>Clone a rendering</a:t>
            </a:r>
          </a:p>
          <a:p>
            <a:pPr marL="742950" marR="0" lvl="1" indent="-285750" fontAlgn="base">
              <a:spcBef>
                <a:spcPts val="0"/>
              </a:spcBef>
              <a:spcAft>
                <a:spcPts val="800"/>
              </a:spcAft>
              <a:buSzPts val="1000"/>
              <a:buFont typeface="Courier New" panose="02070309020205020404" pitchFamily="49" charset="0"/>
              <a:buChar char="o"/>
              <a:tabLst>
                <a:tab pos="914400" algn="l"/>
              </a:tabLst>
            </a:pPr>
            <a:r>
              <a:rPr lang="en-US" sz="1400" dirty="0">
                <a:solidFill>
                  <a:prstClr val="black"/>
                </a:solidFill>
                <a:latin typeface="Calibri" panose="020F0502020204030204"/>
              </a:rPr>
              <a:t>Create and manage headless variants</a:t>
            </a:r>
          </a:p>
          <a:p>
            <a:pPr marL="342900" marR="0" lvl="0" indent="-342900" fontAlgn="base">
              <a:spcBef>
                <a:spcPts val="0"/>
              </a:spcBef>
              <a:spcAft>
                <a:spcPts val="800"/>
              </a:spcAft>
              <a:buSzPts val="1000"/>
              <a:buFont typeface="Symbol" panose="05050102010706020507" pitchFamily="18" charset="2"/>
              <a:buChar char=""/>
              <a:tabLst>
                <a:tab pos="457200" algn="l"/>
              </a:tabLst>
            </a:pPr>
            <a:r>
              <a:rPr lang="en-US" sz="1400" dirty="0">
                <a:solidFill>
                  <a:prstClr val="black"/>
                </a:solidFill>
                <a:latin typeface="Calibri" panose="020F0502020204030204"/>
              </a:rPr>
              <a:t>Configure item security properly for existing and future items</a:t>
            </a: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Renderings and rendering variants(opens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Building components(opens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Registering an external React component(opens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Set placeholder restrictions(opens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Page designs(opens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9"/>
              </a:rPr>
              <a:t>Partial designs(opens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10"/>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11"/>
              </a:rPr>
              <a:t>(opens in a new tab)</a:t>
            </a: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12"/>
              </a:rPr>
              <a:t>Create and assign a page design in the content editor(opens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13"/>
              </a:rPr>
              <a:t>Use the Component wizard to create a custom rendering(opens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6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14"/>
              </a:rPr>
              <a:t>Copy and customize a rendering(opens in a new tab)</a:t>
            </a: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5055336" y="138535"/>
            <a:ext cx="31160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3 (7 questions)</a:t>
            </a:r>
          </a:p>
        </p:txBody>
      </p:sp>
    </p:spTree>
    <p:extLst>
      <p:ext uri="{BB962C8B-B14F-4D97-AF65-F5344CB8AC3E}">
        <p14:creationId xmlns:p14="http://schemas.microsoft.com/office/powerpoint/2010/main" val="30941685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3325622" y="118300"/>
            <a:ext cx="6097940" cy="400110"/>
          </a:xfrm>
          <a:prstGeom prst="rect">
            <a:avLst/>
          </a:prstGeom>
          <a:noFill/>
        </p:spPr>
        <p:txBody>
          <a:bodyPr wrap="square" rtlCol="0">
            <a:spAutoFit/>
          </a:bodyPr>
          <a:lstStyle/>
          <a:p>
            <a:r>
              <a:rPr lang="en-US" sz="2000" b="1" dirty="0"/>
              <a:t>Competency 3 – Layouts / Page design / Partial design</a:t>
            </a:r>
          </a:p>
        </p:txBody>
      </p:sp>
      <p:pic>
        <p:nvPicPr>
          <p:cNvPr id="14" name="Picture 13">
            <a:extLst>
              <a:ext uri="{FF2B5EF4-FFF2-40B4-BE49-F238E27FC236}">
                <a16:creationId xmlns:a16="http://schemas.microsoft.com/office/drawing/2014/main" id="{F1F2DCC1-684A-9E97-7621-AA2AE71EB5D1}"/>
              </a:ext>
            </a:extLst>
          </p:cNvPr>
          <p:cNvPicPr>
            <a:picLocks noChangeAspect="1"/>
          </p:cNvPicPr>
          <p:nvPr/>
        </p:nvPicPr>
        <p:blipFill>
          <a:blip r:embed="rId2"/>
          <a:stretch>
            <a:fillRect/>
          </a:stretch>
        </p:blipFill>
        <p:spPr>
          <a:xfrm>
            <a:off x="988029" y="725602"/>
            <a:ext cx="10429951" cy="5572166"/>
          </a:xfrm>
          <a:prstGeom prst="rect">
            <a:avLst/>
          </a:prstGeom>
        </p:spPr>
      </p:pic>
      <p:sp>
        <p:nvSpPr>
          <p:cNvPr id="15" name="TextBox 14">
            <a:extLst>
              <a:ext uri="{FF2B5EF4-FFF2-40B4-BE49-F238E27FC236}">
                <a16:creationId xmlns:a16="http://schemas.microsoft.com/office/drawing/2014/main" id="{E10F1632-5A94-83D6-8E0A-8423E289415B}"/>
              </a:ext>
            </a:extLst>
          </p:cNvPr>
          <p:cNvSpPr txBox="1"/>
          <p:nvPr/>
        </p:nvSpPr>
        <p:spPr>
          <a:xfrm>
            <a:off x="3788924" y="6426901"/>
            <a:ext cx="5038928" cy="369332"/>
          </a:xfrm>
          <a:prstGeom prst="rect">
            <a:avLst/>
          </a:prstGeom>
          <a:noFill/>
        </p:spPr>
        <p:txBody>
          <a:bodyPr wrap="square" rtlCol="0">
            <a:spAutoFit/>
          </a:bodyPr>
          <a:lstStyle/>
          <a:p>
            <a:r>
              <a:rPr lang="en-US" dirty="0"/>
              <a:t>https://www.youtube.com/watch?v=6WMzaK-3swI</a:t>
            </a:r>
          </a:p>
        </p:txBody>
      </p:sp>
    </p:spTree>
    <p:extLst>
      <p:ext uri="{BB962C8B-B14F-4D97-AF65-F5344CB8AC3E}">
        <p14:creationId xmlns:p14="http://schemas.microsoft.com/office/powerpoint/2010/main" val="4279065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5333698" y="174726"/>
            <a:ext cx="1626225" cy="400110"/>
          </a:xfrm>
          <a:prstGeom prst="rect">
            <a:avLst/>
          </a:prstGeom>
          <a:noFill/>
        </p:spPr>
        <p:txBody>
          <a:bodyPr wrap="square" rtlCol="0">
            <a:spAutoFit/>
          </a:bodyPr>
          <a:lstStyle/>
          <a:p>
            <a:r>
              <a:rPr lang="en-US" sz="2000" b="1" dirty="0"/>
              <a:t>Exam Details</a:t>
            </a:r>
          </a:p>
        </p:txBody>
      </p:sp>
      <p:sp>
        <p:nvSpPr>
          <p:cNvPr id="8" name="TextBox 7">
            <a:extLst>
              <a:ext uri="{FF2B5EF4-FFF2-40B4-BE49-F238E27FC236}">
                <a16:creationId xmlns:a16="http://schemas.microsoft.com/office/drawing/2014/main" id="{8B2F5872-20B9-049C-84F7-1AC7D4B38A8C}"/>
              </a:ext>
            </a:extLst>
          </p:cNvPr>
          <p:cNvSpPr txBox="1"/>
          <p:nvPr/>
        </p:nvSpPr>
        <p:spPr>
          <a:xfrm>
            <a:off x="235880" y="889843"/>
            <a:ext cx="11720239" cy="5632311"/>
          </a:xfrm>
          <a:prstGeom prst="rect">
            <a:avLst/>
          </a:prstGeom>
          <a:noFill/>
        </p:spPr>
        <p:txBody>
          <a:bodyPr wrap="square" rtlCol="0">
            <a:spAutoFit/>
          </a:bodyPr>
          <a:lstStyle/>
          <a:p>
            <a:pPr marL="285750" indent="-285750">
              <a:buFont typeface="Wingdings" panose="05000000000000000000" pitchFamily="2" charset="2"/>
              <a:buChar char="§"/>
            </a:pPr>
            <a:r>
              <a:rPr lang="en-US" dirty="0"/>
              <a:t>As with anything practical, passing this exam doesn’t guarantee you are an expert in this area, its just to certify that you have XM Cloud basics intact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Easier to pass and relate to concepts if you passed the Sitecore 10 Developer Exam</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Original Cost of exam is $350 USD but check with your work organization if there are any partner discounts / coupon codes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Online proctored exam, can take at your place of convenience on a scheduled date and time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day prior to exam date, go to </a:t>
            </a:r>
            <a:r>
              <a:rPr lang="en-US" dirty="0" err="1"/>
              <a:t>Kryterion</a:t>
            </a:r>
            <a:r>
              <a:rPr lang="en-US" dirty="0"/>
              <a:t> Web assessor site and check all prerequisites are available in your machine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Keep your desk and surroundings free of clutter and possibly move your desk to corner surrounded by walls as much</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Remove any sticky notes or papers on wall or around your exam desk</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Need a web cam that can be moved to the side to show your hands, eyes and keyboard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 external disturbance during exam like answering doorbells or phone calls</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570218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10F1632-5A94-83D6-8E0A-8423E289415B}"/>
              </a:ext>
            </a:extLst>
          </p:cNvPr>
          <p:cNvSpPr txBox="1"/>
          <p:nvPr/>
        </p:nvSpPr>
        <p:spPr>
          <a:xfrm>
            <a:off x="3788924" y="6426901"/>
            <a:ext cx="5038928" cy="369332"/>
          </a:xfrm>
          <a:prstGeom prst="rect">
            <a:avLst/>
          </a:prstGeom>
          <a:noFill/>
        </p:spPr>
        <p:txBody>
          <a:bodyPr wrap="square" rtlCol="0">
            <a:spAutoFit/>
          </a:bodyPr>
          <a:lstStyle/>
          <a:p>
            <a:r>
              <a:rPr lang="en-US" dirty="0"/>
              <a:t>https://www.youtube.com/watch?v=6WMzaK-3swI</a:t>
            </a:r>
          </a:p>
        </p:txBody>
      </p:sp>
      <p:pic>
        <p:nvPicPr>
          <p:cNvPr id="3" name="Picture 2">
            <a:extLst>
              <a:ext uri="{FF2B5EF4-FFF2-40B4-BE49-F238E27FC236}">
                <a16:creationId xmlns:a16="http://schemas.microsoft.com/office/drawing/2014/main" id="{2F1F10A1-9BD2-102D-3D42-32FDF33C730D}"/>
              </a:ext>
            </a:extLst>
          </p:cNvPr>
          <p:cNvPicPr>
            <a:picLocks noChangeAspect="1"/>
          </p:cNvPicPr>
          <p:nvPr/>
        </p:nvPicPr>
        <p:blipFill>
          <a:blip r:embed="rId2"/>
          <a:stretch>
            <a:fillRect/>
          </a:stretch>
        </p:blipFill>
        <p:spPr>
          <a:xfrm>
            <a:off x="919124" y="657204"/>
            <a:ext cx="10353751" cy="5543591"/>
          </a:xfrm>
          <a:prstGeom prst="rect">
            <a:avLst/>
          </a:prstGeom>
        </p:spPr>
      </p:pic>
      <p:sp>
        <p:nvSpPr>
          <p:cNvPr id="2" name="TextBox 1">
            <a:extLst>
              <a:ext uri="{FF2B5EF4-FFF2-40B4-BE49-F238E27FC236}">
                <a16:creationId xmlns:a16="http://schemas.microsoft.com/office/drawing/2014/main" id="{0E8664BC-322F-7846-F5FF-531BE42F7848}"/>
              </a:ext>
            </a:extLst>
          </p:cNvPr>
          <p:cNvSpPr txBox="1"/>
          <p:nvPr/>
        </p:nvSpPr>
        <p:spPr>
          <a:xfrm>
            <a:off x="3325622" y="118300"/>
            <a:ext cx="6097940" cy="400110"/>
          </a:xfrm>
          <a:prstGeom prst="rect">
            <a:avLst/>
          </a:prstGeom>
          <a:noFill/>
        </p:spPr>
        <p:txBody>
          <a:bodyPr wrap="square" rtlCol="0">
            <a:spAutoFit/>
          </a:bodyPr>
          <a:lstStyle/>
          <a:p>
            <a:r>
              <a:rPr lang="en-US" sz="2000" b="1" dirty="0"/>
              <a:t>Competency 3 – Layouts / Page design / Partial design</a:t>
            </a:r>
          </a:p>
        </p:txBody>
      </p:sp>
    </p:spTree>
    <p:extLst>
      <p:ext uri="{BB962C8B-B14F-4D97-AF65-F5344CB8AC3E}">
        <p14:creationId xmlns:p14="http://schemas.microsoft.com/office/powerpoint/2010/main" val="39687346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B8B4AA1-E1A0-7E48-3B34-32277E52F1D9}"/>
              </a:ext>
            </a:extLst>
          </p:cNvPr>
          <p:cNvSpPr/>
          <p:nvPr/>
        </p:nvSpPr>
        <p:spPr>
          <a:xfrm>
            <a:off x="8948868" y="1855518"/>
            <a:ext cx="2990914" cy="4685567"/>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10D7E66-FAEF-7C30-97C4-BDA17EF3937A}"/>
              </a:ext>
            </a:extLst>
          </p:cNvPr>
          <p:cNvSpPr/>
          <p:nvPr/>
        </p:nvSpPr>
        <p:spPr>
          <a:xfrm>
            <a:off x="3445644" y="1871662"/>
            <a:ext cx="5473410" cy="4669423"/>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w="190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78A2C6B6-AD8A-2DCE-BAFA-8BFFA7D3C771}"/>
              </a:ext>
            </a:extLst>
          </p:cNvPr>
          <p:cNvSpPr/>
          <p:nvPr/>
        </p:nvSpPr>
        <p:spPr>
          <a:xfrm>
            <a:off x="3589018" y="4054329"/>
            <a:ext cx="5178738" cy="176078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Rounded Corners 31">
            <a:extLst>
              <a:ext uri="{FF2B5EF4-FFF2-40B4-BE49-F238E27FC236}">
                <a16:creationId xmlns:a16="http://schemas.microsoft.com/office/drawing/2014/main" id="{30AE9DBD-E563-9A0C-D084-DF93DA09A672}"/>
              </a:ext>
            </a:extLst>
          </p:cNvPr>
          <p:cNvSpPr/>
          <p:nvPr/>
        </p:nvSpPr>
        <p:spPr>
          <a:xfrm>
            <a:off x="183387" y="2790527"/>
            <a:ext cx="2928936" cy="2443461"/>
          </a:xfrm>
          <a:prstGeom prst="roundRect">
            <a:avLst/>
          </a:prstGeom>
          <a:solidFill>
            <a:srgbClr val="B17ED8"/>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6716F4F9-13F0-9432-69B4-F767FEFB268E}"/>
              </a:ext>
            </a:extLst>
          </p:cNvPr>
          <p:cNvSpPr/>
          <p:nvPr/>
        </p:nvSpPr>
        <p:spPr>
          <a:xfrm>
            <a:off x="440561" y="3181350"/>
            <a:ext cx="2414587" cy="1804988"/>
          </a:xfrm>
          <a:prstGeom prst="roundRect">
            <a:avLst/>
          </a:prstGeom>
          <a:gradFill flip="none" rotWithShape="1">
            <a:gsLst>
              <a:gs pos="0">
                <a:srgbClr val="003DB8">
                  <a:tint val="66000"/>
                  <a:satMod val="160000"/>
                </a:srgbClr>
              </a:gs>
              <a:gs pos="50000">
                <a:srgbClr val="003DB8">
                  <a:tint val="44500"/>
                  <a:satMod val="160000"/>
                </a:srgbClr>
              </a:gs>
              <a:gs pos="100000">
                <a:srgbClr val="003DB8">
                  <a:tint val="23500"/>
                  <a:satMod val="160000"/>
                </a:srgb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831EFD0-D7D1-530E-124A-02CC5245EFAB}"/>
              </a:ext>
            </a:extLst>
          </p:cNvPr>
          <p:cNvSpPr txBox="1"/>
          <p:nvPr/>
        </p:nvSpPr>
        <p:spPr>
          <a:xfrm>
            <a:off x="2855149" y="66645"/>
            <a:ext cx="6625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3 - External components in Component Builder</a:t>
            </a:r>
          </a:p>
        </p:txBody>
      </p:sp>
      <p:sp>
        <p:nvSpPr>
          <p:cNvPr id="41" name="TextBox 40">
            <a:extLst>
              <a:ext uri="{FF2B5EF4-FFF2-40B4-BE49-F238E27FC236}">
                <a16:creationId xmlns:a16="http://schemas.microsoft.com/office/drawing/2014/main" id="{F1E30C3F-D2A1-6AAB-C940-00A28B5E43CA}"/>
              </a:ext>
            </a:extLst>
          </p:cNvPr>
          <p:cNvSpPr txBox="1"/>
          <p:nvPr/>
        </p:nvSpPr>
        <p:spPr>
          <a:xfrm>
            <a:off x="1132881" y="6541086"/>
            <a:ext cx="100066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https://doc.sitecore.com/xmc/en/developers/xm-cloud/walkthrough--registering-an-external-react-component.html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 name="Straight Connector 1">
            <a:extLst>
              <a:ext uri="{FF2B5EF4-FFF2-40B4-BE49-F238E27FC236}">
                <a16:creationId xmlns:a16="http://schemas.microsoft.com/office/drawing/2014/main" id="{FF0D0A2D-1F56-538A-723A-CC36EB5C5610}"/>
              </a:ext>
            </a:extLst>
          </p:cNvPr>
          <p:cNvCxnSpPr>
            <a:cxnSpLocks/>
          </p:cNvCxnSpPr>
          <p:nvPr/>
        </p:nvCxnSpPr>
        <p:spPr>
          <a:xfrm>
            <a:off x="3424238" y="1792604"/>
            <a:ext cx="0" cy="4738688"/>
          </a:xfrm>
          <a:prstGeom prst="line">
            <a:avLst/>
          </a:prstGeom>
          <a:ln>
            <a:prstDash val="dash"/>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4D742362-1F55-2EA6-6ED9-5D7F852D9A26}"/>
              </a:ext>
            </a:extLst>
          </p:cNvPr>
          <p:cNvSpPr txBox="1"/>
          <p:nvPr/>
        </p:nvSpPr>
        <p:spPr>
          <a:xfrm>
            <a:off x="4759504" y="1984691"/>
            <a:ext cx="304863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E3E"/>
                </a:solidFill>
                <a:effectLst/>
                <a:uLnTx/>
                <a:uFillTx/>
                <a:latin typeface="ui-monospace"/>
                <a:ea typeface="+mn-ea"/>
                <a:cs typeface="+mn-cs"/>
              </a:rPr>
              <a:t>Component Builder Interface (</a:t>
            </a:r>
            <a:r>
              <a:rPr kumimoji="0" lang="en-US" sz="1800" b="1" i="1" u="none" strike="noStrike" kern="1200" cap="none" spc="0" normalizeH="0" baseline="0" noProof="0" dirty="0">
                <a:ln>
                  <a:noFill/>
                </a:ln>
                <a:solidFill>
                  <a:srgbClr val="3C3E3E"/>
                </a:solidFill>
                <a:effectLst/>
                <a:uLnTx/>
                <a:uFillTx/>
                <a:latin typeface="ui-monospace"/>
                <a:ea typeface="+mn-ea"/>
                <a:cs typeface="+mn-cs"/>
              </a:rPr>
              <a:t>No-code/Low-code</a:t>
            </a:r>
            <a:r>
              <a:rPr kumimoji="0" lang="en-US" sz="1800" b="0" i="1" u="none" strike="noStrike" kern="1200" cap="none" spc="0" normalizeH="0" baseline="0" noProof="0" dirty="0">
                <a:ln>
                  <a:noFill/>
                </a:ln>
                <a:solidFill>
                  <a:srgbClr val="3C3E3E"/>
                </a:solidFill>
                <a:effectLst/>
                <a:uLnTx/>
                <a:uFillTx/>
                <a:latin typeface="ui-monospace"/>
                <a:ea typeface="+mn-ea"/>
                <a:cs typeface="+mn-cs"/>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6D49571-F307-9F3A-8B6D-0935D15FEFE3}"/>
              </a:ext>
            </a:extLst>
          </p:cNvPr>
          <p:cNvSpPr txBox="1"/>
          <p:nvPr/>
        </p:nvSpPr>
        <p:spPr>
          <a:xfrm>
            <a:off x="9719472" y="1928794"/>
            <a:ext cx="15875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E3E"/>
                </a:solidFill>
                <a:effectLst/>
                <a:uLnTx/>
                <a:uFillTx/>
                <a:latin typeface="ui-monospace"/>
                <a:ea typeface="+mn-ea"/>
                <a:cs typeface="+mn-cs"/>
              </a:rPr>
              <a:t>Sitecore Pages</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A1D2DD8-D60F-E898-19B7-4B74A8E068BC}"/>
              </a:ext>
            </a:extLst>
          </p:cNvPr>
          <p:cNvSpPr txBox="1"/>
          <p:nvPr/>
        </p:nvSpPr>
        <p:spPr>
          <a:xfrm>
            <a:off x="882429" y="1871662"/>
            <a:ext cx="16499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3C3E3E"/>
                </a:solidFill>
                <a:effectLst/>
                <a:uLnTx/>
                <a:uFillTx/>
                <a:latin typeface="ui-monospace"/>
                <a:ea typeface="+mn-ea"/>
                <a:cs typeface="+mn-cs"/>
              </a:rPr>
              <a:t>Code-based Environment</a:t>
            </a:r>
            <a:r>
              <a:rPr kumimoji="0" lang="en-US" sz="1800" b="0" i="1" u="none" strike="noStrike" kern="1200" cap="none" spc="0" normalizeH="0" baseline="0" noProof="0" dirty="0">
                <a:ln>
                  <a:noFill/>
                </a:ln>
                <a:solidFill>
                  <a:srgbClr val="3C3E3E"/>
                </a:solidFill>
                <a:effectLst/>
                <a:uLnTx/>
                <a:uFillTx/>
                <a:latin typeface="ui-monospace"/>
                <a:ea typeface="+mn-ea"/>
                <a:cs typeface="+mn-cs"/>
              </a:rPr>
              <a:t> </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1" name="Graphic 20" descr="User">
            <a:extLst>
              <a:ext uri="{FF2B5EF4-FFF2-40B4-BE49-F238E27FC236}">
                <a16:creationId xmlns:a16="http://schemas.microsoft.com/office/drawing/2014/main" id="{1139A41B-111D-5E94-1AAD-C15C8F9073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275" y="5540096"/>
            <a:ext cx="914400" cy="914400"/>
          </a:xfrm>
          <a:prstGeom prst="rect">
            <a:avLst/>
          </a:prstGeom>
        </p:spPr>
      </p:pic>
      <p:pic>
        <p:nvPicPr>
          <p:cNvPr id="22" name="Graphic 21" descr="User">
            <a:extLst>
              <a:ext uri="{FF2B5EF4-FFF2-40B4-BE49-F238E27FC236}">
                <a16:creationId xmlns:a16="http://schemas.microsoft.com/office/drawing/2014/main" id="{82077D8B-B571-B172-CCF4-56F3A63DB6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72046" y="5713771"/>
            <a:ext cx="914400" cy="914400"/>
          </a:xfrm>
          <a:prstGeom prst="rect">
            <a:avLst/>
          </a:prstGeom>
        </p:spPr>
      </p:pic>
      <p:sp>
        <p:nvSpPr>
          <p:cNvPr id="23" name="TextBox 22">
            <a:extLst>
              <a:ext uri="{FF2B5EF4-FFF2-40B4-BE49-F238E27FC236}">
                <a16:creationId xmlns:a16="http://schemas.microsoft.com/office/drawing/2014/main" id="{2F52B3CA-31A4-90F0-7332-E69851624874}"/>
              </a:ext>
            </a:extLst>
          </p:cNvPr>
          <p:cNvSpPr txBox="1"/>
          <p:nvPr/>
        </p:nvSpPr>
        <p:spPr>
          <a:xfrm>
            <a:off x="912079" y="5812630"/>
            <a:ext cx="1186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Developer</a:t>
            </a:r>
          </a:p>
        </p:txBody>
      </p:sp>
      <p:sp>
        <p:nvSpPr>
          <p:cNvPr id="25" name="TextBox 24">
            <a:extLst>
              <a:ext uri="{FF2B5EF4-FFF2-40B4-BE49-F238E27FC236}">
                <a16:creationId xmlns:a16="http://schemas.microsoft.com/office/drawing/2014/main" id="{045D4F3E-8AB5-5440-F997-F7A18A7E8BDB}"/>
              </a:ext>
            </a:extLst>
          </p:cNvPr>
          <p:cNvSpPr txBox="1"/>
          <p:nvPr/>
        </p:nvSpPr>
        <p:spPr>
          <a:xfrm>
            <a:off x="5326709" y="6066584"/>
            <a:ext cx="1907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Author</a:t>
            </a:r>
          </a:p>
        </p:txBody>
      </p:sp>
      <p:pic>
        <p:nvPicPr>
          <p:cNvPr id="29" name="Graphic 28" descr="User">
            <a:extLst>
              <a:ext uri="{FF2B5EF4-FFF2-40B4-BE49-F238E27FC236}">
                <a16:creationId xmlns:a16="http://schemas.microsoft.com/office/drawing/2014/main" id="{A28A7BD5-1210-1308-F59D-2B218C17DE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96930" y="5702259"/>
            <a:ext cx="914400" cy="914400"/>
          </a:xfrm>
          <a:prstGeom prst="rect">
            <a:avLst/>
          </a:prstGeom>
        </p:spPr>
      </p:pic>
      <p:sp>
        <p:nvSpPr>
          <p:cNvPr id="27" name="TextBox 26">
            <a:extLst>
              <a:ext uri="{FF2B5EF4-FFF2-40B4-BE49-F238E27FC236}">
                <a16:creationId xmlns:a16="http://schemas.microsoft.com/office/drawing/2014/main" id="{7CD135ED-1EA8-C122-8C92-A1CF2D28E91F}"/>
              </a:ext>
            </a:extLst>
          </p:cNvPr>
          <p:cNvSpPr txBox="1"/>
          <p:nvPr/>
        </p:nvSpPr>
        <p:spPr>
          <a:xfrm>
            <a:off x="9604777" y="5990543"/>
            <a:ext cx="19074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Author</a:t>
            </a:r>
          </a:p>
        </p:txBody>
      </p:sp>
      <p:sp>
        <p:nvSpPr>
          <p:cNvPr id="30" name="Rectangle: Rounded Corners 29">
            <a:extLst>
              <a:ext uri="{FF2B5EF4-FFF2-40B4-BE49-F238E27FC236}">
                <a16:creationId xmlns:a16="http://schemas.microsoft.com/office/drawing/2014/main" id="{3E8C12EC-0433-6DAA-8252-918CE6BF5351}"/>
              </a:ext>
            </a:extLst>
          </p:cNvPr>
          <p:cNvSpPr/>
          <p:nvPr/>
        </p:nvSpPr>
        <p:spPr>
          <a:xfrm>
            <a:off x="673626" y="3861724"/>
            <a:ext cx="1858728" cy="723900"/>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registerComponent(component, options)</a:t>
            </a:r>
          </a:p>
        </p:txBody>
      </p:sp>
      <p:sp>
        <p:nvSpPr>
          <p:cNvPr id="33" name="TextBox 32">
            <a:extLst>
              <a:ext uri="{FF2B5EF4-FFF2-40B4-BE49-F238E27FC236}">
                <a16:creationId xmlns:a16="http://schemas.microsoft.com/office/drawing/2014/main" id="{BD060377-E11D-ABA8-131D-5081892872C0}"/>
              </a:ext>
            </a:extLst>
          </p:cNvPr>
          <p:cNvSpPr txBox="1"/>
          <p:nvPr/>
        </p:nvSpPr>
        <p:spPr>
          <a:xfrm>
            <a:off x="395287" y="2863289"/>
            <a:ext cx="257651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npm install @sitecore-feaas/clientside</a:t>
            </a:r>
          </a:p>
        </p:txBody>
      </p:sp>
      <p:sp>
        <p:nvSpPr>
          <p:cNvPr id="34" name="TextBox 33">
            <a:extLst>
              <a:ext uri="{FF2B5EF4-FFF2-40B4-BE49-F238E27FC236}">
                <a16:creationId xmlns:a16="http://schemas.microsoft.com/office/drawing/2014/main" id="{D32E8942-2668-31E4-4D1B-A0F3EAC132C2}"/>
              </a:ext>
            </a:extLst>
          </p:cNvPr>
          <p:cNvSpPr txBox="1"/>
          <p:nvPr/>
        </p:nvSpPr>
        <p:spPr>
          <a:xfrm>
            <a:off x="465287" y="3226878"/>
            <a:ext cx="238986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import * as FEAAS from "@sitecore-feaas/clientside/react"</a:t>
            </a:r>
          </a:p>
        </p:txBody>
      </p:sp>
      <p:sp>
        <p:nvSpPr>
          <p:cNvPr id="36" name="Arrow: Bent 35">
            <a:extLst>
              <a:ext uri="{FF2B5EF4-FFF2-40B4-BE49-F238E27FC236}">
                <a16:creationId xmlns:a16="http://schemas.microsoft.com/office/drawing/2014/main" id="{55E3E6F4-D8BE-4EDF-7F50-CFF5C8C82E64}"/>
              </a:ext>
            </a:extLst>
          </p:cNvPr>
          <p:cNvSpPr/>
          <p:nvPr/>
        </p:nvSpPr>
        <p:spPr>
          <a:xfrm>
            <a:off x="1602990" y="895350"/>
            <a:ext cx="1702185" cy="757238"/>
          </a:xfrm>
          <a:prstGeom prst="bentArrow">
            <a:avLst/>
          </a:prstGeom>
          <a:solidFill>
            <a:srgbClr val="C298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14D5858B-77EA-29F1-7B9D-E7B0A231D569}"/>
              </a:ext>
            </a:extLst>
          </p:cNvPr>
          <p:cNvSpPr txBox="1"/>
          <p:nvPr/>
        </p:nvSpPr>
        <p:spPr>
          <a:xfrm>
            <a:off x="2056104" y="626286"/>
            <a:ext cx="9525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a:t>
            </a:r>
          </a:p>
        </p:txBody>
      </p:sp>
      <p:sp>
        <p:nvSpPr>
          <p:cNvPr id="38" name="Rectangle 37">
            <a:extLst>
              <a:ext uri="{FF2B5EF4-FFF2-40B4-BE49-F238E27FC236}">
                <a16:creationId xmlns:a16="http://schemas.microsoft.com/office/drawing/2014/main" id="{8685BB78-0264-71B0-64FE-49B3B66AF7E3}"/>
              </a:ext>
            </a:extLst>
          </p:cNvPr>
          <p:cNvSpPr/>
          <p:nvPr/>
        </p:nvSpPr>
        <p:spPr>
          <a:xfrm>
            <a:off x="4467931" y="2790527"/>
            <a:ext cx="3525719" cy="567036"/>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Rendering Host Url Setting</a:t>
            </a:r>
          </a:p>
        </p:txBody>
      </p:sp>
      <p:sp>
        <p:nvSpPr>
          <p:cNvPr id="39" name="Lightning Bolt 38">
            <a:extLst>
              <a:ext uri="{FF2B5EF4-FFF2-40B4-BE49-F238E27FC236}">
                <a16:creationId xmlns:a16="http://schemas.microsoft.com/office/drawing/2014/main" id="{0454FF12-1BE6-31D2-BCBD-B3EAFFE44B73}"/>
              </a:ext>
            </a:extLst>
          </p:cNvPr>
          <p:cNvSpPr/>
          <p:nvPr/>
        </p:nvSpPr>
        <p:spPr>
          <a:xfrm flipH="1">
            <a:off x="7413614" y="1742348"/>
            <a:ext cx="909638" cy="1004884"/>
          </a:xfrm>
          <a:prstGeom prst="lightningBolt">
            <a:avLst/>
          </a:prstGeom>
          <a:solidFill>
            <a:srgbClr val="C298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loud 39">
            <a:extLst>
              <a:ext uri="{FF2B5EF4-FFF2-40B4-BE49-F238E27FC236}">
                <a16:creationId xmlns:a16="http://schemas.microsoft.com/office/drawing/2014/main" id="{8847EF8E-1666-C007-01EA-BE343392893C}"/>
              </a:ext>
            </a:extLst>
          </p:cNvPr>
          <p:cNvSpPr/>
          <p:nvPr/>
        </p:nvSpPr>
        <p:spPr>
          <a:xfrm>
            <a:off x="3424238" y="421743"/>
            <a:ext cx="8643936" cy="1328194"/>
          </a:xfrm>
          <a:prstGeom prst="cloud">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Rendering Host</a:t>
            </a:r>
          </a:p>
        </p:txBody>
      </p:sp>
      <p:sp>
        <p:nvSpPr>
          <p:cNvPr id="42" name="Arrow: Down 41">
            <a:extLst>
              <a:ext uri="{FF2B5EF4-FFF2-40B4-BE49-F238E27FC236}">
                <a16:creationId xmlns:a16="http://schemas.microsoft.com/office/drawing/2014/main" id="{10E3B2D6-6F6E-1B92-0725-D1315E1186C2}"/>
              </a:ext>
            </a:extLst>
          </p:cNvPr>
          <p:cNvSpPr/>
          <p:nvPr/>
        </p:nvSpPr>
        <p:spPr>
          <a:xfrm>
            <a:off x="5901707" y="3429000"/>
            <a:ext cx="585786" cy="604703"/>
          </a:xfrm>
          <a:prstGeom prst="downArrow">
            <a:avLst/>
          </a:prstGeom>
          <a:solidFill>
            <a:srgbClr val="C298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8A49AA7D-9D69-D47E-5599-CC9F82F2DD66}"/>
              </a:ext>
            </a:extLst>
          </p:cNvPr>
          <p:cNvSpPr/>
          <p:nvPr/>
        </p:nvSpPr>
        <p:spPr>
          <a:xfrm>
            <a:off x="3625017" y="5009989"/>
            <a:ext cx="1610640" cy="690527"/>
          </a:xfrm>
          <a:prstGeom prst="roundRect">
            <a:avLst/>
          </a:prstGeom>
          <a:solidFill>
            <a:srgbClr val="004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sp>
        <p:nvSpPr>
          <p:cNvPr id="44" name="Rectangle: Rounded Corners 43">
            <a:extLst>
              <a:ext uri="{FF2B5EF4-FFF2-40B4-BE49-F238E27FC236}">
                <a16:creationId xmlns:a16="http://schemas.microsoft.com/office/drawing/2014/main" id="{24BB5D02-3E7C-3660-13F2-C4A7DAE730EE}"/>
              </a:ext>
            </a:extLst>
          </p:cNvPr>
          <p:cNvSpPr/>
          <p:nvPr/>
        </p:nvSpPr>
        <p:spPr>
          <a:xfrm>
            <a:off x="4532492" y="4107180"/>
            <a:ext cx="3385428" cy="578334"/>
          </a:xfrm>
          <a:prstGeom prst="roundRect">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5400000" scaled="1"/>
            <a:tileRect/>
          </a:grad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Index Component </a:t>
            </a:r>
            <a:r>
              <a:rPr kumimoji="0" lang="en-US" sz="1800" b="1" i="0" u="none" strike="noStrike" kern="1200" cap="none" spc="0" normalizeH="0" baseline="0" noProof="0" dirty="0">
                <a:ln>
                  <a:noFill/>
                </a:ln>
                <a:solidFill>
                  <a:srgbClr val="3C3E3E"/>
                </a:solidFill>
                <a:effectLst/>
                <a:uLnTx/>
                <a:uFillTx/>
                <a:latin typeface="ui-monospace"/>
                <a:ea typeface="+mn-ea"/>
                <a:cs typeface="+mn-cs"/>
              </a:rPr>
              <a:t>FEAAS.linkComponents()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70102596-C20C-6AA2-E0F4-26A644BC3538}"/>
              </a:ext>
            </a:extLst>
          </p:cNvPr>
          <p:cNvSpPr/>
          <p:nvPr/>
        </p:nvSpPr>
        <p:spPr>
          <a:xfrm>
            <a:off x="5305648" y="4998585"/>
            <a:ext cx="1610640" cy="69052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sp>
        <p:nvSpPr>
          <p:cNvPr id="46" name="Rectangle: Rounded Corners 45">
            <a:extLst>
              <a:ext uri="{FF2B5EF4-FFF2-40B4-BE49-F238E27FC236}">
                <a16:creationId xmlns:a16="http://schemas.microsoft.com/office/drawing/2014/main" id="{C8AF88E9-9B97-093C-4617-1CB054B5A368}"/>
              </a:ext>
            </a:extLst>
          </p:cNvPr>
          <p:cNvSpPr/>
          <p:nvPr/>
        </p:nvSpPr>
        <p:spPr>
          <a:xfrm>
            <a:off x="7004837" y="4981084"/>
            <a:ext cx="1610640" cy="690527"/>
          </a:xfrm>
          <a:prstGeom prst="roundRect">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cxnSp>
        <p:nvCxnSpPr>
          <p:cNvPr id="48" name="Straight Connector 47">
            <a:extLst>
              <a:ext uri="{FF2B5EF4-FFF2-40B4-BE49-F238E27FC236}">
                <a16:creationId xmlns:a16="http://schemas.microsoft.com/office/drawing/2014/main" id="{C63AC2DC-1378-E098-C203-ACF025F50ABA}"/>
              </a:ext>
            </a:extLst>
          </p:cNvPr>
          <p:cNvCxnSpPr>
            <a:cxnSpLocks/>
          </p:cNvCxnSpPr>
          <p:nvPr/>
        </p:nvCxnSpPr>
        <p:spPr>
          <a:xfrm>
            <a:off x="4430337" y="4824413"/>
            <a:ext cx="340050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B277198-A2EE-A104-301C-C82ED7BA6E00}"/>
              </a:ext>
            </a:extLst>
          </p:cNvPr>
          <p:cNvCxnSpPr>
            <a:endCxn id="43" idx="0"/>
          </p:cNvCxnSpPr>
          <p:nvPr/>
        </p:nvCxnSpPr>
        <p:spPr>
          <a:xfrm>
            <a:off x="4430337" y="4824413"/>
            <a:ext cx="0" cy="1855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2088FFC-7EBC-B060-FCA2-AA587FC7B6F1}"/>
              </a:ext>
            </a:extLst>
          </p:cNvPr>
          <p:cNvCxnSpPr>
            <a:cxnSpLocks/>
          </p:cNvCxnSpPr>
          <p:nvPr/>
        </p:nvCxnSpPr>
        <p:spPr>
          <a:xfrm>
            <a:off x="6237635" y="4824413"/>
            <a:ext cx="0" cy="177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0F0DB9A-80A1-12E3-4FFA-2B8F8975B789}"/>
              </a:ext>
            </a:extLst>
          </p:cNvPr>
          <p:cNvCxnSpPr>
            <a:cxnSpLocks/>
          </p:cNvCxnSpPr>
          <p:nvPr/>
        </p:nvCxnSpPr>
        <p:spPr>
          <a:xfrm>
            <a:off x="7808137" y="4795508"/>
            <a:ext cx="0" cy="1779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332A667-DFE1-A70D-F9D7-44EEA47DA61F}"/>
              </a:ext>
            </a:extLst>
          </p:cNvPr>
          <p:cNvCxnSpPr>
            <a:cxnSpLocks/>
            <a:stCxn id="44" idx="2"/>
          </p:cNvCxnSpPr>
          <p:nvPr/>
        </p:nvCxnSpPr>
        <p:spPr>
          <a:xfrm>
            <a:off x="6225206" y="4685514"/>
            <a:ext cx="0" cy="14630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9" name="Graphic 58" descr="Eye">
            <a:extLst>
              <a:ext uri="{FF2B5EF4-FFF2-40B4-BE49-F238E27FC236}">
                <a16:creationId xmlns:a16="http://schemas.microsoft.com/office/drawing/2014/main" id="{D7028C13-B7D9-016B-D5C3-EF7F2A960C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98595" y="5761134"/>
            <a:ext cx="914400" cy="914400"/>
          </a:xfrm>
          <a:prstGeom prst="rect">
            <a:avLst/>
          </a:prstGeom>
        </p:spPr>
      </p:pic>
      <p:sp>
        <p:nvSpPr>
          <p:cNvPr id="60" name="TextBox 59">
            <a:extLst>
              <a:ext uri="{FF2B5EF4-FFF2-40B4-BE49-F238E27FC236}">
                <a16:creationId xmlns:a16="http://schemas.microsoft.com/office/drawing/2014/main" id="{416C7247-5471-5B3A-D88D-45636F9F0956}"/>
              </a:ext>
            </a:extLst>
          </p:cNvPr>
          <p:cNvSpPr txBox="1"/>
          <p:nvPr/>
        </p:nvSpPr>
        <p:spPr>
          <a:xfrm>
            <a:off x="7393094" y="6050029"/>
            <a:ext cx="9510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Preview</a:t>
            </a:r>
          </a:p>
        </p:txBody>
      </p:sp>
      <p:sp>
        <p:nvSpPr>
          <p:cNvPr id="71" name="Flowchart: Process 70">
            <a:extLst>
              <a:ext uri="{FF2B5EF4-FFF2-40B4-BE49-F238E27FC236}">
                <a16:creationId xmlns:a16="http://schemas.microsoft.com/office/drawing/2014/main" id="{19513243-A6C0-9E78-352A-9B42D312288C}"/>
              </a:ext>
            </a:extLst>
          </p:cNvPr>
          <p:cNvSpPr/>
          <p:nvPr/>
        </p:nvSpPr>
        <p:spPr>
          <a:xfrm>
            <a:off x="9481016" y="2522596"/>
            <a:ext cx="2034993" cy="3195778"/>
          </a:xfrm>
          <a:prstGeom prst="flowChartProcess">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00CCFF25-8BC7-656B-EA6A-C92876E1FD50}"/>
              </a:ext>
            </a:extLst>
          </p:cNvPr>
          <p:cNvSpPr/>
          <p:nvPr/>
        </p:nvSpPr>
        <p:spPr>
          <a:xfrm>
            <a:off x="9704752" y="4906151"/>
            <a:ext cx="1610640" cy="690527"/>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sp>
        <p:nvSpPr>
          <p:cNvPr id="74" name="Arrow: Right 73">
            <a:extLst>
              <a:ext uri="{FF2B5EF4-FFF2-40B4-BE49-F238E27FC236}">
                <a16:creationId xmlns:a16="http://schemas.microsoft.com/office/drawing/2014/main" id="{AD06F1E9-B922-37B8-861E-87FFC4645424}"/>
              </a:ext>
            </a:extLst>
          </p:cNvPr>
          <p:cNvSpPr/>
          <p:nvPr/>
        </p:nvSpPr>
        <p:spPr>
          <a:xfrm>
            <a:off x="8866084" y="5095875"/>
            <a:ext cx="516594" cy="495300"/>
          </a:xfrm>
          <a:prstGeom prst="rightArrow">
            <a:avLst/>
          </a:prstGeom>
          <a:solidFill>
            <a:srgbClr val="C298C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Rounded Corners 74">
            <a:extLst>
              <a:ext uri="{FF2B5EF4-FFF2-40B4-BE49-F238E27FC236}">
                <a16:creationId xmlns:a16="http://schemas.microsoft.com/office/drawing/2014/main" id="{D33CC1BB-5608-5608-75AA-9046DD3D9E99}"/>
              </a:ext>
            </a:extLst>
          </p:cNvPr>
          <p:cNvSpPr/>
          <p:nvPr/>
        </p:nvSpPr>
        <p:spPr>
          <a:xfrm>
            <a:off x="9696341" y="2790527"/>
            <a:ext cx="1610640" cy="690527"/>
          </a:xfrm>
          <a:prstGeom prst="roundRect">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sp>
        <p:nvSpPr>
          <p:cNvPr id="76" name="Rectangle: Rounded Corners 75">
            <a:extLst>
              <a:ext uri="{FF2B5EF4-FFF2-40B4-BE49-F238E27FC236}">
                <a16:creationId xmlns:a16="http://schemas.microsoft.com/office/drawing/2014/main" id="{C48FD9A9-4565-F2EE-6D54-73A9BD200E34}"/>
              </a:ext>
            </a:extLst>
          </p:cNvPr>
          <p:cNvSpPr/>
          <p:nvPr/>
        </p:nvSpPr>
        <p:spPr>
          <a:xfrm>
            <a:off x="9719347" y="3800248"/>
            <a:ext cx="1610640" cy="690527"/>
          </a:xfrm>
          <a:prstGeom prst="round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Registered Component</a:t>
            </a:r>
          </a:p>
        </p:txBody>
      </p:sp>
      <p:sp>
        <p:nvSpPr>
          <p:cNvPr id="77" name="Right Bracket 76">
            <a:extLst>
              <a:ext uri="{FF2B5EF4-FFF2-40B4-BE49-F238E27FC236}">
                <a16:creationId xmlns:a16="http://schemas.microsoft.com/office/drawing/2014/main" id="{01FB8678-3615-4401-FEA2-8E0290D84CED}"/>
              </a:ext>
            </a:extLst>
          </p:cNvPr>
          <p:cNvSpPr/>
          <p:nvPr/>
        </p:nvSpPr>
        <p:spPr>
          <a:xfrm>
            <a:off x="11377614" y="5233988"/>
            <a:ext cx="301532" cy="984346"/>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Right Bracket 77">
            <a:extLst>
              <a:ext uri="{FF2B5EF4-FFF2-40B4-BE49-F238E27FC236}">
                <a16:creationId xmlns:a16="http://schemas.microsoft.com/office/drawing/2014/main" id="{33F646C0-6CF9-CFE8-CC04-4F672AA01605}"/>
              </a:ext>
            </a:extLst>
          </p:cNvPr>
          <p:cNvSpPr/>
          <p:nvPr/>
        </p:nvSpPr>
        <p:spPr>
          <a:xfrm>
            <a:off x="11345208" y="4054329"/>
            <a:ext cx="405398" cy="2173722"/>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Right Bracket 78">
            <a:extLst>
              <a:ext uri="{FF2B5EF4-FFF2-40B4-BE49-F238E27FC236}">
                <a16:creationId xmlns:a16="http://schemas.microsoft.com/office/drawing/2014/main" id="{5EF0A7E1-0BBF-8823-D1A4-8CD1298B39D5}"/>
              </a:ext>
            </a:extLst>
          </p:cNvPr>
          <p:cNvSpPr/>
          <p:nvPr/>
        </p:nvSpPr>
        <p:spPr>
          <a:xfrm>
            <a:off x="11336796" y="3095625"/>
            <a:ext cx="532793" cy="3116272"/>
          </a:xfrm>
          <a:prstGeom prst="rightBracket">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B86492A7-9156-42F5-74B6-82B1E4C8E372}"/>
              </a:ext>
            </a:extLst>
          </p:cNvPr>
          <p:cNvSpPr txBox="1"/>
          <p:nvPr/>
        </p:nvSpPr>
        <p:spPr>
          <a:xfrm>
            <a:off x="11455944" y="3045216"/>
            <a:ext cx="459879" cy="313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M</a:t>
            </a:r>
          </a:p>
        </p:txBody>
      </p:sp>
    </p:spTree>
    <p:extLst>
      <p:ext uri="{BB962C8B-B14F-4D97-AF65-F5344CB8AC3E}">
        <p14:creationId xmlns:p14="http://schemas.microsoft.com/office/powerpoint/2010/main" val="921098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2837589" y="174726"/>
            <a:ext cx="66721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3 - External Components in Component Builder</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78" y="1028343"/>
            <a:ext cx="11720239" cy="48013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registered component is part of the components library (scoped to a project) and can be used and reused within XM Cloud Pages.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registered component can be previewed in the component builder.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content author using the component in Pages can enter values for the defined input parameters.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External components are previewed in a separate tab of the builder, and can't be previewed in Pages.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EF74D62-F379-997E-657C-0420044F0E1B}"/>
              </a:ext>
            </a:extLst>
          </p:cNvPr>
          <p:cNvSpPr txBox="1"/>
          <p:nvPr/>
        </p:nvSpPr>
        <p:spPr>
          <a:xfrm>
            <a:off x="1092695" y="6401305"/>
            <a:ext cx="100066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https://doc.sitecore.com/xmc/en/developers/xm-cloud/walkthrough--registering-an-external-react-component.html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7584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2707804" y="2705725"/>
            <a:ext cx="7099704" cy="1446550"/>
          </a:xfrm>
          <a:prstGeom prst="rect">
            <a:avLst/>
          </a:prstGeom>
          <a:noFill/>
        </p:spPr>
        <p:txBody>
          <a:bodyPr wrap="square" rtlCol="0">
            <a:spAutoFit/>
          </a:bodyPr>
          <a:lstStyle/>
          <a:p>
            <a:pPr algn="ctr"/>
            <a:r>
              <a:rPr lang="en-US" sz="4400" b="1" dirty="0">
                <a:solidFill>
                  <a:schemeClr val="bg1"/>
                </a:solidFill>
              </a:rPr>
              <a:t>Competency 4</a:t>
            </a:r>
          </a:p>
          <a:p>
            <a:r>
              <a:rPr lang="en-US" sz="4400" b="1" dirty="0">
                <a:solidFill>
                  <a:schemeClr val="bg1"/>
                </a:solidFill>
              </a:rPr>
              <a:t>Sitecore Content Serialization</a:t>
            </a:r>
          </a:p>
        </p:txBody>
      </p:sp>
    </p:spTree>
    <p:extLst>
      <p:ext uri="{BB962C8B-B14F-4D97-AF65-F5344CB8AC3E}">
        <p14:creationId xmlns:p14="http://schemas.microsoft.com/office/powerpoint/2010/main" val="1632406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7" y="1091944"/>
            <a:ext cx="10907887" cy="4488858"/>
          </a:xfrm>
          <a:prstGeom prst="rect">
            <a:avLst/>
          </a:prstGeom>
          <a:noFill/>
        </p:spPr>
        <p:txBody>
          <a:bodyPr wrap="square" rtlCol="0">
            <a:spAutoFit/>
          </a:bodyPr>
          <a:lstStyle/>
          <a:p>
            <a:pPr marL="285750" marR="0" lvl="0" indent="-285750" fontAlgn="base">
              <a:lnSpc>
                <a:spcPct val="200000"/>
              </a:lnSpc>
              <a:spcBef>
                <a:spcPts val="0"/>
              </a:spcBef>
              <a:spcAft>
                <a:spcPts val="0"/>
              </a:spcAft>
              <a:buSzPts val="1000"/>
              <a:buFont typeface="Wingdings" panose="05000000000000000000" pitchFamily="2" charset="2"/>
              <a:buChar char="§"/>
              <a:tabLst>
                <a:tab pos="457200" algn="l"/>
              </a:tabLst>
            </a:pPr>
            <a:r>
              <a:rPr lang="en-US" dirty="0"/>
              <a:t>Serialize and deserialize items from source control using the Sitecore CLI</a:t>
            </a:r>
          </a:p>
          <a:p>
            <a:pPr marL="285750" marR="0" lvl="1" indent="-285750" fontAlgn="base">
              <a:lnSpc>
                <a:spcPct val="200000"/>
              </a:lnSpc>
              <a:spcBef>
                <a:spcPts val="0"/>
              </a:spcBef>
              <a:spcAft>
                <a:spcPts val="0"/>
              </a:spcAft>
              <a:buSzPts val="1000"/>
              <a:buFont typeface="Wingdings" panose="05000000000000000000" pitchFamily="2" charset="2"/>
              <a:buChar char="§"/>
              <a:tabLst>
                <a:tab pos="914400" algn="l"/>
              </a:tabLst>
            </a:pPr>
            <a:r>
              <a:rPr lang="en-US" dirty="0"/>
              <a:t>Connect to a local or remote XM Cloud hosted instance</a:t>
            </a:r>
          </a:p>
          <a:p>
            <a:pPr marL="285750" marR="0" lvl="0" indent="-285750" fontAlgn="base">
              <a:lnSpc>
                <a:spcPct val="200000"/>
              </a:lnSpc>
              <a:spcBef>
                <a:spcPts val="0"/>
              </a:spcBef>
              <a:spcAft>
                <a:spcPts val="0"/>
              </a:spcAft>
              <a:buSzPts val="1000"/>
              <a:buFont typeface="Wingdings" panose="05000000000000000000" pitchFamily="2" charset="2"/>
              <a:buChar char="§"/>
              <a:tabLst>
                <a:tab pos="457200" algn="l"/>
              </a:tabLst>
            </a:pPr>
            <a:r>
              <a:rPr lang="en-US" dirty="0"/>
              <a:t>Configure a Serialization Module with included paths and rules</a:t>
            </a:r>
          </a:p>
          <a:p>
            <a:pPr marL="285750" marR="0" lvl="0" indent="-285750" fontAlgn="base">
              <a:lnSpc>
                <a:spcPct val="200000"/>
              </a:lnSpc>
              <a:spcBef>
                <a:spcPts val="0"/>
              </a:spcBef>
              <a:spcAft>
                <a:spcPts val="0"/>
              </a:spcAft>
              <a:buSzPts val="1000"/>
              <a:buFont typeface="Wingdings" panose="05000000000000000000" pitchFamily="2" charset="2"/>
              <a:buChar char="§"/>
              <a:tabLst>
                <a:tab pos="457200" algn="l"/>
              </a:tabLst>
            </a:pPr>
            <a:r>
              <a:rPr lang="en-US" dirty="0"/>
              <a:t>Use serialization packages for continuous integration</a:t>
            </a:r>
          </a:p>
          <a:p>
            <a:pPr marR="0" lvl="0" fontAlgn="base">
              <a:lnSpc>
                <a:spcPct val="150000"/>
              </a:lnSpc>
              <a:spcBef>
                <a:spcPts val="0"/>
              </a:spcBef>
              <a:spcAft>
                <a:spcPts val="0"/>
              </a:spcAft>
              <a:buSzPts val="1000"/>
              <a:tabLst>
                <a:tab pos="457200" algn="l"/>
              </a:tabLst>
            </a:pPr>
            <a:endParaRPr lang="en-US" dirty="0"/>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Sitecore Content Serialization(opens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Connect Sitecore Pages to your local XM Cloud instance(opens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Configure excluded fields(opens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Sitecore Content Serialization configuration reference(opens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The CLI serialization command(opens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5463030" y="214249"/>
            <a:ext cx="32965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4 (7 questions)</a:t>
            </a:r>
          </a:p>
        </p:txBody>
      </p:sp>
    </p:spTree>
    <p:extLst>
      <p:ext uri="{BB962C8B-B14F-4D97-AF65-F5344CB8AC3E}">
        <p14:creationId xmlns:p14="http://schemas.microsoft.com/office/powerpoint/2010/main" val="4265896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Arrow: Curved Up 29">
            <a:extLst>
              <a:ext uri="{FF2B5EF4-FFF2-40B4-BE49-F238E27FC236}">
                <a16:creationId xmlns:a16="http://schemas.microsoft.com/office/drawing/2014/main" id="{45EA8D29-3FF8-B4CB-0E7D-9376EE78A513}"/>
              </a:ext>
            </a:extLst>
          </p:cNvPr>
          <p:cNvSpPr/>
          <p:nvPr/>
        </p:nvSpPr>
        <p:spPr>
          <a:xfrm flipH="1">
            <a:off x="2681287" y="2928810"/>
            <a:ext cx="7134074" cy="2814638"/>
          </a:xfrm>
          <a:prstGeom prst="curvedUpArrow">
            <a:avLst/>
          </a:prstGeom>
          <a:solidFill>
            <a:schemeClr val="bg1">
              <a:lumMod val="75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A8C003D-1B78-C2AA-C6AB-9E55440DE256}"/>
              </a:ext>
            </a:extLst>
          </p:cNvPr>
          <p:cNvSpPr/>
          <p:nvPr/>
        </p:nvSpPr>
        <p:spPr>
          <a:xfrm>
            <a:off x="6943724" y="1335357"/>
            <a:ext cx="4638676" cy="1543623"/>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604F0040-9445-0C04-5A53-41F3EBB3C151}"/>
              </a:ext>
            </a:extLst>
          </p:cNvPr>
          <p:cNvSpPr/>
          <p:nvPr/>
        </p:nvSpPr>
        <p:spPr>
          <a:xfrm>
            <a:off x="1623568" y="937511"/>
            <a:ext cx="4162424" cy="44767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ui-monospace"/>
                <a:ea typeface="+mn-ea"/>
                <a:cs typeface="+mn-cs"/>
              </a:rPr>
              <a:t>https://pages.sitecorecloud.io</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831EFD0-D7D1-530E-124A-02CC5245EFAB}"/>
              </a:ext>
            </a:extLst>
          </p:cNvPr>
          <p:cNvSpPr txBox="1"/>
          <p:nvPr/>
        </p:nvSpPr>
        <p:spPr>
          <a:xfrm>
            <a:off x="2744162" y="55794"/>
            <a:ext cx="75089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4 - Connect Local Docker instance with Sitecore Pages</a:t>
            </a:r>
          </a:p>
        </p:txBody>
      </p:sp>
      <p:sp>
        <p:nvSpPr>
          <p:cNvPr id="2" name="Rectangle 1">
            <a:extLst>
              <a:ext uri="{FF2B5EF4-FFF2-40B4-BE49-F238E27FC236}">
                <a16:creationId xmlns:a16="http://schemas.microsoft.com/office/drawing/2014/main" id="{457D64CF-F08E-C5EF-FC7E-41571AE3F4E3}"/>
              </a:ext>
            </a:extLst>
          </p:cNvPr>
          <p:cNvSpPr/>
          <p:nvPr/>
        </p:nvSpPr>
        <p:spPr>
          <a:xfrm>
            <a:off x="1623567" y="1385187"/>
            <a:ext cx="4162425" cy="1493854"/>
          </a:xfrm>
          <a:prstGeom prst="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FFD2E89D-3D69-615D-4428-728F39A53B51}"/>
              </a:ext>
            </a:extLst>
          </p:cNvPr>
          <p:cNvSpPr txBox="1"/>
          <p:nvPr/>
        </p:nvSpPr>
        <p:spPr>
          <a:xfrm>
            <a:off x="3097035" y="526929"/>
            <a:ext cx="1297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E3E"/>
                </a:solidFill>
                <a:effectLst/>
                <a:uLnTx/>
                <a:uFillTx/>
                <a:latin typeface="ui-monospace"/>
                <a:ea typeface="+mn-ea"/>
                <a:cs typeface="+mn-cs"/>
              </a:rPr>
              <a:t>Browser -1</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4F5211D-08F7-F11F-009A-801BDE757304}"/>
              </a:ext>
            </a:extLst>
          </p:cNvPr>
          <p:cNvSpPr txBox="1"/>
          <p:nvPr/>
        </p:nvSpPr>
        <p:spPr>
          <a:xfrm>
            <a:off x="8016030" y="1385187"/>
            <a:ext cx="285154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ui-monospace"/>
                <a:ea typeface="+mn-ea"/>
                <a:cs typeface="+mn-cs"/>
              </a:rPr>
              <a:t>Docker-based CM Instance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22A24E8-F280-D10A-95AD-6904F147764F}"/>
              </a:ext>
            </a:extLst>
          </p:cNvPr>
          <p:cNvSpPr/>
          <p:nvPr/>
        </p:nvSpPr>
        <p:spPr>
          <a:xfrm>
            <a:off x="6943724" y="952759"/>
            <a:ext cx="4638676" cy="447676"/>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https://xmcloudcm.localhost/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lowchart: Magnetic Disk 17">
            <a:extLst>
              <a:ext uri="{FF2B5EF4-FFF2-40B4-BE49-F238E27FC236}">
                <a16:creationId xmlns:a16="http://schemas.microsoft.com/office/drawing/2014/main" id="{9552BD4F-A8F6-12B3-2F37-82DF71A4A916}"/>
              </a:ext>
            </a:extLst>
          </p:cNvPr>
          <p:cNvSpPr/>
          <p:nvPr/>
        </p:nvSpPr>
        <p:spPr>
          <a:xfrm>
            <a:off x="1911477" y="4061442"/>
            <a:ext cx="3586604" cy="2029796"/>
          </a:xfrm>
          <a:prstGeom prst="flowChartMagneticDisk">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61E9D591-6D77-07DC-1F64-FD48FC9C2C1F}"/>
              </a:ext>
            </a:extLst>
          </p:cNvPr>
          <p:cNvSpPr txBox="1"/>
          <p:nvPr/>
        </p:nvSpPr>
        <p:spPr>
          <a:xfrm>
            <a:off x="2102346" y="4940341"/>
            <a:ext cx="34075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Key: </a:t>
            </a:r>
            <a:r>
              <a:rPr kumimoji="0" lang="en-US" sz="1600" b="1" i="0" u="none" strike="noStrike" kern="1200" cap="none" spc="0" normalizeH="0" baseline="0" noProof="0" dirty="0" err="1">
                <a:ln>
                  <a:noFill/>
                </a:ln>
                <a:solidFill>
                  <a:prstClr val="white"/>
                </a:solidFill>
                <a:effectLst/>
                <a:uLnTx/>
                <a:uFillTx/>
                <a:latin typeface="ui-monospace"/>
                <a:ea typeface="+mn-ea"/>
                <a:cs typeface="+mn-cs"/>
              </a:rPr>
              <a:t>Sitecore.Pages.LocalXmCloudUrl</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74AC613-2D78-4AD0-2404-5C7007689FD8}"/>
              </a:ext>
            </a:extLst>
          </p:cNvPr>
          <p:cNvSpPr txBox="1"/>
          <p:nvPr/>
        </p:nvSpPr>
        <p:spPr>
          <a:xfrm>
            <a:off x="2102346" y="5328664"/>
            <a:ext cx="34075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Value: </a:t>
            </a:r>
            <a:r>
              <a:rPr kumimoji="0" lang="en-US" sz="1600" b="1" i="0" u="none" strike="noStrike" kern="1200" cap="none" spc="0" normalizeH="0" baseline="0" noProof="0" dirty="0">
                <a:ln>
                  <a:noFill/>
                </a:ln>
                <a:solidFill>
                  <a:prstClr val="white"/>
                </a:solidFill>
                <a:effectLst/>
                <a:uLnTx/>
                <a:uFillTx/>
                <a:latin typeface="ui-monospace"/>
                <a:ea typeface="+mn-ea"/>
                <a:cs typeface="+mn-cs"/>
              </a:rPr>
              <a:t>https://xmcloudcm.localhost/</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30DD849E-CDE4-42A1-369C-AB868D6965F6}"/>
              </a:ext>
            </a:extLst>
          </p:cNvPr>
          <p:cNvSpPr txBox="1"/>
          <p:nvPr/>
        </p:nvSpPr>
        <p:spPr>
          <a:xfrm>
            <a:off x="8647805" y="563914"/>
            <a:ext cx="12305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E3E"/>
                </a:solidFill>
                <a:effectLst/>
                <a:uLnTx/>
                <a:uFillTx/>
                <a:latin typeface="ui-monospace"/>
                <a:ea typeface="+mn-ea"/>
                <a:cs typeface="+mn-cs"/>
              </a:rPr>
              <a:t>Browser -2</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E3BAAC50-15CE-7C80-CCEE-ED6FC55F8192}"/>
              </a:ext>
            </a:extLst>
          </p:cNvPr>
          <p:cNvSpPr txBox="1"/>
          <p:nvPr/>
        </p:nvSpPr>
        <p:spPr>
          <a:xfrm>
            <a:off x="2443976" y="6118582"/>
            <a:ext cx="25288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E3E"/>
                </a:solidFill>
                <a:effectLst/>
                <a:uLnTx/>
                <a:uFillTx/>
                <a:latin typeface="ui-monospace"/>
                <a:ea typeface="+mn-ea"/>
                <a:cs typeface="+mn-cs"/>
              </a:rPr>
              <a:t>Browser -1 Local Storage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50A49C52-CEA3-19E5-1986-E168FE7822FB}"/>
              </a:ext>
            </a:extLst>
          </p:cNvPr>
          <p:cNvSpPr/>
          <p:nvPr/>
        </p:nvSpPr>
        <p:spPr>
          <a:xfrm>
            <a:off x="8089255" y="1874051"/>
            <a:ext cx="2528887" cy="709612"/>
          </a:xfrm>
          <a:prstGeom prst="roundRect">
            <a:avLst/>
          </a:prstGeom>
          <a:solidFill>
            <a:srgbClr val="8D42C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Local Front-End</a:t>
            </a:r>
          </a:p>
        </p:txBody>
      </p:sp>
      <p:sp>
        <p:nvSpPr>
          <p:cNvPr id="25" name="Rectangle: Rounded Corners 24">
            <a:extLst>
              <a:ext uri="{FF2B5EF4-FFF2-40B4-BE49-F238E27FC236}">
                <a16:creationId xmlns:a16="http://schemas.microsoft.com/office/drawing/2014/main" id="{33DF474F-900A-9F8C-F6F5-23467C725EA1}"/>
              </a:ext>
            </a:extLst>
          </p:cNvPr>
          <p:cNvSpPr/>
          <p:nvPr/>
        </p:nvSpPr>
        <p:spPr>
          <a:xfrm>
            <a:off x="2443976" y="1832863"/>
            <a:ext cx="2528887" cy="709612"/>
          </a:xfrm>
          <a:prstGeom prst="roundRect">
            <a:avLst/>
          </a:prstGeom>
          <a:gradFill flip="none" rotWithShape="1">
            <a:gsLst>
              <a:gs pos="0">
                <a:srgbClr val="8D42C6">
                  <a:shade val="30000"/>
                  <a:satMod val="115000"/>
                </a:srgbClr>
              </a:gs>
              <a:gs pos="50000">
                <a:srgbClr val="8D42C6">
                  <a:shade val="67500"/>
                  <a:satMod val="115000"/>
                </a:srgbClr>
              </a:gs>
              <a:gs pos="100000">
                <a:srgbClr val="8D42C6">
                  <a:shade val="100000"/>
                  <a:satMod val="115000"/>
                </a:srgbClr>
              </a:gs>
            </a:gsLst>
            <a:lin ang="27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Local Front-End</a:t>
            </a:r>
          </a:p>
        </p:txBody>
      </p:sp>
      <p:sp>
        <p:nvSpPr>
          <p:cNvPr id="26" name="Rectangle: Folded Corner 25">
            <a:extLst>
              <a:ext uri="{FF2B5EF4-FFF2-40B4-BE49-F238E27FC236}">
                <a16:creationId xmlns:a16="http://schemas.microsoft.com/office/drawing/2014/main" id="{7CC22D27-A92E-F562-F6D7-1FBA971BFD8B}"/>
              </a:ext>
            </a:extLst>
          </p:cNvPr>
          <p:cNvSpPr/>
          <p:nvPr/>
        </p:nvSpPr>
        <p:spPr>
          <a:xfrm>
            <a:off x="6715422" y="4204709"/>
            <a:ext cx="4966990" cy="1809819"/>
          </a:xfrm>
          <a:prstGeom prst="foldedCorne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white"/>
                </a:solidFill>
                <a:effectLst/>
                <a:uLnTx/>
                <a:uFillTx/>
                <a:latin typeface="Calibri" panose="020F0502020204030204"/>
                <a:ea typeface="+mn-ea"/>
                <a:cs typeface="+mn-cs"/>
              </a:rPr>
              <a:t>SITECORE_Pages_Client_Host</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=https://pages.sitecorecloud.io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SITECORE_Pages_CORS_Allowed_Origins=pages.sitecorecloud.io</a:t>
            </a:r>
          </a:p>
        </p:txBody>
      </p:sp>
      <p:sp>
        <p:nvSpPr>
          <p:cNvPr id="27" name="TextBox 26">
            <a:extLst>
              <a:ext uri="{FF2B5EF4-FFF2-40B4-BE49-F238E27FC236}">
                <a16:creationId xmlns:a16="http://schemas.microsoft.com/office/drawing/2014/main" id="{191845CB-4AA5-11B1-1C6F-CFB0443122B7}"/>
              </a:ext>
            </a:extLst>
          </p:cNvPr>
          <p:cNvSpPr txBox="1"/>
          <p:nvPr/>
        </p:nvSpPr>
        <p:spPr>
          <a:xfrm>
            <a:off x="8699300" y="6095044"/>
            <a:ext cx="9992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E3E"/>
                </a:solidFill>
                <a:effectLst/>
                <a:uLnTx/>
                <a:uFillTx/>
                <a:latin typeface="ui-monospace"/>
                <a:ea typeface="+mn-ea"/>
                <a:cs typeface="+mn-cs"/>
              </a:rPr>
              <a:t>.env file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2" name="Graphic 31" descr="User">
            <a:extLst>
              <a:ext uri="{FF2B5EF4-FFF2-40B4-BE49-F238E27FC236}">
                <a16:creationId xmlns:a16="http://schemas.microsoft.com/office/drawing/2014/main" id="{572AF712-7721-E5F9-98F9-EC4A14B4E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400" y="1771657"/>
            <a:ext cx="914400" cy="914400"/>
          </a:xfrm>
          <a:prstGeom prst="rect">
            <a:avLst/>
          </a:prstGeom>
        </p:spPr>
      </p:pic>
      <p:sp>
        <p:nvSpPr>
          <p:cNvPr id="33" name="Arrow: Left-Right 32">
            <a:extLst>
              <a:ext uri="{FF2B5EF4-FFF2-40B4-BE49-F238E27FC236}">
                <a16:creationId xmlns:a16="http://schemas.microsoft.com/office/drawing/2014/main" id="{440D458E-BBFE-7028-E605-1577DD1796EE}"/>
              </a:ext>
            </a:extLst>
          </p:cNvPr>
          <p:cNvSpPr/>
          <p:nvPr/>
        </p:nvSpPr>
        <p:spPr>
          <a:xfrm>
            <a:off x="5824538" y="1836123"/>
            <a:ext cx="1071561" cy="641751"/>
          </a:xfrm>
          <a:prstGeom prst="leftRightArrow">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F1E30C3F-D2A1-6AAB-C940-00A28B5E43CA}"/>
              </a:ext>
            </a:extLst>
          </p:cNvPr>
          <p:cNvSpPr txBox="1"/>
          <p:nvPr/>
        </p:nvSpPr>
        <p:spPr>
          <a:xfrm>
            <a:off x="1132881" y="6541086"/>
            <a:ext cx="100066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https://doc.sitecore.com/xmc/en/developers/xm-cloud/connect-xm-cloud-pages-to-your-local-xm-cloud-instance.html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 name="Graphic 44" descr="Eye">
            <a:extLst>
              <a:ext uri="{FF2B5EF4-FFF2-40B4-BE49-F238E27FC236}">
                <a16:creationId xmlns:a16="http://schemas.microsoft.com/office/drawing/2014/main" id="{7934B8B5-5049-FE98-C921-39215109BD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1848" y="1563474"/>
            <a:ext cx="914400" cy="914400"/>
          </a:xfrm>
          <a:prstGeom prst="rect">
            <a:avLst/>
          </a:prstGeom>
        </p:spPr>
      </p:pic>
      <p:sp>
        <p:nvSpPr>
          <p:cNvPr id="46" name="TextBox 45">
            <a:extLst>
              <a:ext uri="{FF2B5EF4-FFF2-40B4-BE49-F238E27FC236}">
                <a16:creationId xmlns:a16="http://schemas.microsoft.com/office/drawing/2014/main" id="{80E64D05-46D2-6638-19D5-28BC34971C05}"/>
              </a:ext>
            </a:extLst>
          </p:cNvPr>
          <p:cNvSpPr txBox="1"/>
          <p:nvPr/>
        </p:nvSpPr>
        <p:spPr>
          <a:xfrm>
            <a:off x="6836270" y="2905004"/>
            <a:ext cx="228391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E3E"/>
                </a:solidFill>
                <a:effectLst/>
                <a:uLnTx/>
                <a:uFillTx/>
                <a:latin typeface="ui-monospace"/>
                <a:ea typeface="+mn-ea"/>
                <a:cs typeface="+mn-cs"/>
              </a:rPr>
              <a:t>npm run start:connected</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50" name="Straight Connector 49">
            <a:extLst>
              <a:ext uri="{FF2B5EF4-FFF2-40B4-BE49-F238E27FC236}">
                <a16:creationId xmlns:a16="http://schemas.microsoft.com/office/drawing/2014/main" id="{8584DF03-41A9-0907-A893-A881CF5EA746}"/>
              </a:ext>
            </a:extLst>
          </p:cNvPr>
          <p:cNvCxnSpPr>
            <a:cxnSpLocks/>
          </p:cNvCxnSpPr>
          <p:nvPr/>
        </p:nvCxnSpPr>
        <p:spPr>
          <a:xfrm flipH="1">
            <a:off x="1289217" y="607892"/>
            <a:ext cx="961" cy="5978646"/>
          </a:xfrm>
          <a:prstGeom prst="line">
            <a:avLst/>
          </a:prstGeom>
          <a:ln>
            <a:prstDash val="dash"/>
          </a:ln>
        </p:spPr>
        <p:style>
          <a:lnRef idx="3">
            <a:schemeClr val="accent2"/>
          </a:lnRef>
          <a:fillRef idx="0">
            <a:schemeClr val="accent2"/>
          </a:fillRef>
          <a:effectRef idx="2">
            <a:schemeClr val="accent2"/>
          </a:effectRef>
          <a:fontRef idx="minor">
            <a:schemeClr val="tx1"/>
          </a:fontRef>
        </p:style>
      </p:cxnSp>
      <p:cxnSp>
        <p:nvCxnSpPr>
          <p:cNvPr id="62" name="Straight Connector 61">
            <a:extLst>
              <a:ext uri="{FF2B5EF4-FFF2-40B4-BE49-F238E27FC236}">
                <a16:creationId xmlns:a16="http://schemas.microsoft.com/office/drawing/2014/main" id="{72EEAB88-11F0-2117-97F3-7202538DAB76}"/>
              </a:ext>
            </a:extLst>
          </p:cNvPr>
          <p:cNvCxnSpPr>
            <a:cxnSpLocks/>
          </p:cNvCxnSpPr>
          <p:nvPr/>
        </p:nvCxnSpPr>
        <p:spPr>
          <a:xfrm flipH="1">
            <a:off x="6351909" y="620885"/>
            <a:ext cx="42341" cy="5965653"/>
          </a:xfrm>
          <a:prstGeom prst="line">
            <a:avLst/>
          </a:prstGeom>
          <a:ln>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50921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8B8864-4A15-BF88-5D9B-2F94A11770DA}"/>
              </a:ext>
            </a:extLst>
          </p:cNvPr>
          <p:cNvSpPr txBox="1"/>
          <p:nvPr/>
        </p:nvSpPr>
        <p:spPr>
          <a:xfrm>
            <a:off x="276064" y="595122"/>
            <a:ext cx="11720239"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your browser, navigate to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https://pages.sitecorecloud.io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Open the developer tools console of your browser and find the local storage section. </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the </a:t>
            </a:r>
            <a:r>
              <a:rPr kumimoji="0" lang="en-US" sz="1800" b="0" i="0" u="none" strike="noStrike" kern="1200" cap="none" spc="0" normalizeH="0" baseline="0" noProof="0" dirty="0">
                <a:ln>
                  <a:noFill/>
                </a:ln>
                <a:solidFill>
                  <a:prstClr val="black"/>
                </a:solidFill>
                <a:effectLst/>
                <a:highlight>
                  <a:srgbClr val="FFFF00"/>
                </a:highlight>
                <a:uLnTx/>
                <a:uFillTx/>
                <a:latin typeface="Arial Black" panose="020B0A04020102020204" pitchFamily="34" charset="0"/>
                <a:ea typeface="+mn-ea"/>
                <a:cs typeface="+mn-cs"/>
              </a:rPr>
              <a:t>Local Storage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panel, click the entry for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https://pages.sitecorecloud.io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to reveal the local storage entries.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Create a new </a:t>
            </a:r>
            <a:r>
              <a:rPr kumimoji="0" lang="en-US" sz="1800" b="0" i="0" u="none" strike="noStrike" kern="1200" cap="none" spc="0" normalizeH="0" baseline="0" noProof="0" dirty="0">
                <a:ln>
                  <a:noFill/>
                </a:ln>
                <a:solidFill>
                  <a:prstClr val="black"/>
                </a:solidFill>
                <a:effectLst/>
                <a:highlight>
                  <a:srgbClr val="FFFF00"/>
                </a:highlight>
                <a:uLnTx/>
                <a:uFillTx/>
                <a:latin typeface="Arial Black" panose="020B0A04020102020204" pitchFamily="34" charset="0"/>
                <a:ea typeface="+mn-ea"/>
                <a:cs typeface="+mn-cs"/>
              </a:rPr>
              <a:t>entry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by adding a new row with the following values: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Key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1" i="0" u="none" strike="noStrike" kern="1200" cap="none" spc="0" normalizeH="0" baseline="0" noProof="0" dirty="0" err="1">
                <a:ln>
                  <a:noFill/>
                </a:ln>
                <a:solidFill>
                  <a:prstClr val="black"/>
                </a:solidFill>
                <a:effectLst/>
                <a:highlight>
                  <a:srgbClr val="FFFF00"/>
                </a:highlight>
                <a:uLnTx/>
                <a:uFillTx/>
                <a:latin typeface="Calibri" panose="020F0502020204030204"/>
                <a:ea typeface="+mn-ea"/>
                <a:cs typeface="+mn-cs"/>
              </a:rPr>
              <a:t>Sitecore.Pages.LocalXmCloudUrl</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Value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your local (XM Cloud) instance URL. For example, </a:t>
            </a:r>
            <a:r>
              <a:rPr kumimoji="0" lang="en-US" sz="1800" b="1" i="1" u="sng"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https://xmcloudcm.localhost/</a:t>
            </a:r>
            <a:endParaRPr kumimoji="0" lang="en-US" sz="180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Verify that your local Docker instance is configured to connect with XM Cloud Pages. If correctly configured, your </a:t>
            </a:r>
            <a:r>
              <a:rPr kumimoji="0" lang="en-US" sz="1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.env file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has the following environment variables:</a:t>
            </a: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err="1">
                <a:ln>
                  <a:noFill/>
                </a:ln>
                <a:solidFill>
                  <a:prstClr val="black"/>
                </a:solidFill>
                <a:effectLst/>
                <a:highlight>
                  <a:srgbClr val="00FF00"/>
                </a:highlight>
                <a:uLnTx/>
                <a:uFillTx/>
                <a:latin typeface="Calibri" panose="020F0502020204030204"/>
                <a:ea typeface="+mn-ea"/>
                <a:cs typeface="+mn-cs"/>
              </a:rPr>
              <a:t>SITECORE_Pages_Client_Host</a:t>
            </a:r>
            <a:r>
              <a:rPr kumimoji="0" lang="en-US" sz="2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a:t>
            </a:r>
            <a:r>
              <a:rPr kumimoji="0" lang="en-US" sz="2800" b="1" i="1" u="none" strike="noStrike" kern="1200" cap="none" spc="0" normalizeH="0" baseline="0" noProof="0" dirty="0">
                <a:ln>
                  <a:noFill/>
                </a:ln>
                <a:solidFill>
                  <a:prstClr val="black"/>
                </a:solidFill>
                <a:effectLst/>
                <a:highlight>
                  <a:srgbClr val="00FFFF"/>
                </a:highlight>
                <a:uLnTx/>
                <a:uFillTx/>
                <a:latin typeface="Calibri" panose="020F0502020204030204"/>
                <a:ea typeface="+mn-ea"/>
                <a:cs typeface="+mn-cs"/>
              </a:rPr>
              <a:t>https://pages.sitecorecloud.io</a:t>
            </a:r>
          </a:p>
          <a:p>
            <a:pPr marL="1200150" marR="0" lvl="2"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a:ln>
                  <a:noFill/>
                </a:ln>
                <a:solidFill>
                  <a:prstClr val="black"/>
                </a:solidFill>
                <a:effectLst/>
                <a:highlight>
                  <a:srgbClr val="00FF00"/>
                </a:highlight>
                <a:uLnTx/>
                <a:uFillTx/>
                <a:latin typeface="Calibri" panose="020F0502020204030204"/>
                <a:ea typeface="+mn-ea"/>
                <a:cs typeface="+mn-cs"/>
              </a:rPr>
              <a:t>SITECORE_Pages_CORS_Allowed_Origins=</a:t>
            </a:r>
            <a:r>
              <a:rPr kumimoji="0" lang="en-US" sz="2800" b="1" i="1" u="none" strike="noStrike" kern="1200" cap="none" spc="0" normalizeH="0" baseline="0" noProof="0" dirty="0">
                <a:ln>
                  <a:noFill/>
                </a:ln>
                <a:solidFill>
                  <a:prstClr val="black"/>
                </a:solidFill>
                <a:effectLst/>
                <a:highlight>
                  <a:srgbClr val="00FFFF"/>
                </a:highlight>
                <a:uLnTx/>
                <a:uFillTx/>
                <a:latin typeface="Calibri" panose="020F0502020204030204"/>
                <a:ea typeface="+mn-ea"/>
                <a:cs typeface="+mn-cs"/>
              </a:rPr>
              <a:t>pages.sitecorecloud.io</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Refresh the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https://pages.sitecorecloud.io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page to see your local front-end application</a:t>
            </a:r>
          </a:p>
        </p:txBody>
      </p:sp>
      <p:sp>
        <p:nvSpPr>
          <p:cNvPr id="2" name="TextBox 1">
            <a:extLst>
              <a:ext uri="{FF2B5EF4-FFF2-40B4-BE49-F238E27FC236}">
                <a16:creationId xmlns:a16="http://schemas.microsoft.com/office/drawing/2014/main" id="{250DC17F-3B32-D30D-53F0-C5AF213CC479}"/>
              </a:ext>
            </a:extLst>
          </p:cNvPr>
          <p:cNvSpPr txBox="1"/>
          <p:nvPr/>
        </p:nvSpPr>
        <p:spPr>
          <a:xfrm>
            <a:off x="1132881" y="6541086"/>
            <a:ext cx="1000660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https://doc.sitecore.com/xmc/en/developers/xm-cloud/connect-xm-cloud-pages-to-your-local-xm-cloud-instance.html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BD34B1C-B306-6126-712D-C3D113FBB0E2}"/>
              </a:ext>
            </a:extLst>
          </p:cNvPr>
          <p:cNvSpPr txBox="1"/>
          <p:nvPr/>
        </p:nvSpPr>
        <p:spPr>
          <a:xfrm>
            <a:off x="2729330" y="161296"/>
            <a:ext cx="73231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4 - Connect Local Docker instance with Sitecore Pages</a:t>
            </a:r>
          </a:p>
        </p:txBody>
      </p:sp>
    </p:spTree>
    <p:extLst>
      <p:ext uri="{BB962C8B-B14F-4D97-AF65-F5344CB8AC3E}">
        <p14:creationId xmlns:p14="http://schemas.microsoft.com/office/powerpoint/2010/main" val="47801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4126681" y="268028"/>
            <a:ext cx="465155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4- Content Sync with CLI</a:t>
            </a:r>
          </a:p>
        </p:txBody>
      </p:sp>
      <p:sp>
        <p:nvSpPr>
          <p:cNvPr id="2" name="Cloud 1">
            <a:extLst>
              <a:ext uri="{FF2B5EF4-FFF2-40B4-BE49-F238E27FC236}">
                <a16:creationId xmlns:a16="http://schemas.microsoft.com/office/drawing/2014/main" id="{4950B6D6-471C-7332-619A-4122839CCF45}"/>
              </a:ext>
            </a:extLst>
          </p:cNvPr>
          <p:cNvSpPr/>
          <p:nvPr/>
        </p:nvSpPr>
        <p:spPr>
          <a:xfrm>
            <a:off x="111195" y="654781"/>
            <a:ext cx="2363821" cy="1269454"/>
          </a:xfrm>
          <a:prstGeom prst="cloud">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XM Cloud Environment</a:t>
            </a:r>
          </a:p>
        </p:txBody>
      </p:sp>
      <p:sp>
        <p:nvSpPr>
          <p:cNvPr id="3" name="Rectangle 2">
            <a:extLst>
              <a:ext uri="{FF2B5EF4-FFF2-40B4-BE49-F238E27FC236}">
                <a16:creationId xmlns:a16="http://schemas.microsoft.com/office/drawing/2014/main" id="{600BCE9C-7B93-7678-007A-AED8C815FCC4}"/>
              </a:ext>
            </a:extLst>
          </p:cNvPr>
          <p:cNvSpPr/>
          <p:nvPr/>
        </p:nvSpPr>
        <p:spPr>
          <a:xfrm>
            <a:off x="7654375" y="833113"/>
            <a:ext cx="1940668" cy="787941"/>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File System</a:t>
            </a:r>
          </a:p>
        </p:txBody>
      </p:sp>
      <p:pic>
        <p:nvPicPr>
          <p:cNvPr id="10" name="Picture 9">
            <a:extLst>
              <a:ext uri="{FF2B5EF4-FFF2-40B4-BE49-F238E27FC236}">
                <a16:creationId xmlns:a16="http://schemas.microsoft.com/office/drawing/2014/main" id="{7CD7FC0E-F97A-894D-9D9C-386ADD8743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5734" y="476401"/>
            <a:ext cx="1835283" cy="1342417"/>
          </a:xfrm>
          <a:prstGeom prst="rect">
            <a:avLst/>
          </a:prstGeom>
        </p:spPr>
      </p:pic>
      <p:cxnSp>
        <p:nvCxnSpPr>
          <p:cNvPr id="12" name="Straight Connector 11">
            <a:extLst>
              <a:ext uri="{FF2B5EF4-FFF2-40B4-BE49-F238E27FC236}">
                <a16:creationId xmlns:a16="http://schemas.microsoft.com/office/drawing/2014/main" id="{7065A536-014F-8B53-C953-94A445654C95}"/>
              </a:ext>
            </a:extLst>
          </p:cNvPr>
          <p:cNvCxnSpPr>
            <a:cxnSpLocks/>
          </p:cNvCxnSpPr>
          <p:nvPr/>
        </p:nvCxnSpPr>
        <p:spPr>
          <a:xfrm>
            <a:off x="1250989" y="1940668"/>
            <a:ext cx="10351" cy="41791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5993F3-D489-7CAF-A1D6-3F0CC83DD850}"/>
              </a:ext>
            </a:extLst>
          </p:cNvPr>
          <p:cNvCxnSpPr>
            <a:cxnSpLocks/>
          </p:cNvCxnSpPr>
          <p:nvPr/>
        </p:nvCxnSpPr>
        <p:spPr>
          <a:xfrm>
            <a:off x="8629742" y="1638394"/>
            <a:ext cx="6469" cy="4481419"/>
          </a:xfrm>
          <a:prstGeom prst="line">
            <a:avLst/>
          </a:prstGeom>
          <a:ln w="19050">
            <a:prstDash val="dash"/>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B7CB0CCC-D0F6-BF1F-2C48-675E9DF799AB}"/>
              </a:ext>
            </a:extLst>
          </p:cNvPr>
          <p:cNvCxnSpPr>
            <a:cxnSpLocks/>
          </p:cNvCxnSpPr>
          <p:nvPr/>
        </p:nvCxnSpPr>
        <p:spPr>
          <a:xfrm>
            <a:off x="11036027" y="1784316"/>
            <a:ext cx="0" cy="4362425"/>
          </a:xfrm>
          <a:prstGeom prst="line">
            <a:avLst/>
          </a:prstGeom>
          <a:ln w="19050"/>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5DAC3BBB-BC7F-02B9-8CCD-CEC968000889}"/>
              </a:ext>
            </a:extLst>
          </p:cNvPr>
          <p:cNvCxnSpPr>
            <a:cxnSpLocks/>
          </p:cNvCxnSpPr>
          <p:nvPr/>
        </p:nvCxnSpPr>
        <p:spPr>
          <a:xfrm flipH="1">
            <a:off x="1257254" y="3128203"/>
            <a:ext cx="4732957"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2687009-B44E-557F-FC79-1204623D606F}"/>
              </a:ext>
            </a:extLst>
          </p:cNvPr>
          <p:cNvSpPr txBox="1"/>
          <p:nvPr/>
        </p:nvSpPr>
        <p:spPr>
          <a:xfrm>
            <a:off x="1303240" y="2856115"/>
            <a:ext cx="44469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cloud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environment connect -id &lt;env id&gt; --allow-write true -n xmcloud</a:t>
            </a:r>
          </a:p>
        </p:txBody>
      </p:sp>
      <p:sp>
        <p:nvSpPr>
          <p:cNvPr id="20" name="TextBox 19">
            <a:extLst>
              <a:ext uri="{FF2B5EF4-FFF2-40B4-BE49-F238E27FC236}">
                <a16:creationId xmlns:a16="http://schemas.microsoft.com/office/drawing/2014/main" id="{6E3248FD-2772-9772-3515-4A72EA51F754}"/>
              </a:ext>
            </a:extLst>
          </p:cNvPr>
          <p:cNvSpPr txBox="1"/>
          <p:nvPr/>
        </p:nvSpPr>
        <p:spPr>
          <a:xfrm>
            <a:off x="8651294" y="3603297"/>
            <a:ext cx="184525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.sitecore\user.json with env details</a:t>
            </a:r>
          </a:p>
        </p:txBody>
      </p:sp>
      <p:cxnSp>
        <p:nvCxnSpPr>
          <p:cNvPr id="21" name="Straight Arrow Connector 20">
            <a:extLst>
              <a:ext uri="{FF2B5EF4-FFF2-40B4-BE49-F238E27FC236}">
                <a16:creationId xmlns:a16="http://schemas.microsoft.com/office/drawing/2014/main" id="{B30A5B97-FE6B-84C4-15C2-005156BB9156}"/>
              </a:ext>
            </a:extLst>
          </p:cNvPr>
          <p:cNvCxnSpPr>
            <a:cxnSpLocks/>
          </p:cNvCxnSpPr>
          <p:nvPr/>
        </p:nvCxnSpPr>
        <p:spPr>
          <a:xfrm flipH="1">
            <a:off x="1250988" y="4463943"/>
            <a:ext cx="4739223"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0493D52-CFB5-12AC-A155-431378DCDFA5}"/>
              </a:ext>
            </a:extLst>
          </p:cNvPr>
          <p:cNvSpPr txBox="1"/>
          <p:nvPr/>
        </p:nvSpPr>
        <p:spPr>
          <a:xfrm>
            <a:off x="2134849" y="4141638"/>
            <a:ext cx="2783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ser pull –n xmcloud</a:t>
            </a:r>
          </a:p>
        </p:txBody>
      </p:sp>
      <p:cxnSp>
        <p:nvCxnSpPr>
          <p:cNvPr id="25" name="Straight Arrow Connector 24">
            <a:extLst>
              <a:ext uri="{FF2B5EF4-FFF2-40B4-BE49-F238E27FC236}">
                <a16:creationId xmlns:a16="http://schemas.microsoft.com/office/drawing/2014/main" id="{3F0546FC-933D-6BE7-A5DB-156A3D913115}"/>
              </a:ext>
            </a:extLst>
          </p:cNvPr>
          <p:cNvCxnSpPr>
            <a:cxnSpLocks/>
          </p:cNvCxnSpPr>
          <p:nvPr/>
        </p:nvCxnSpPr>
        <p:spPr>
          <a:xfrm flipV="1">
            <a:off x="1252425" y="5016777"/>
            <a:ext cx="7383786" cy="18364"/>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0E87AC-58C1-8F99-D074-3C716AB5A44C}"/>
              </a:ext>
            </a:extLst>
          </p:cNvPr>
          <p:cNvCxnSpPr>
            <a:cxnSpLocks/>
          </p:cNvCxnSpPr>
          <p:nvPr/>
        </p:nvCxnSpPr>
        <p:spPr>
          <a:xfrm flipH="1" flipV="1">
            <a:off x="1250988" y="2555496"/>
            <a:ext cx="4795561" cy="5126"/>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85B6052-C28A-4F8B-9087-DC47DECB041D}"/>
              </a:ext>
            </a:extLst>
          </p:cNvPr>
          <p:cNvSpPr txBox="1"/>
          <p:nvPr/>
        </p:nvSpPr>
        <p:spPr>
          <a:xfrm>
            <a:off x="1303240" y="1830669"/>
            <a:ext cx="479276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a:t>
            </a: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cloud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login --authority https://&lt;authority-url&gt; --cm http://&lt;sitecore-instance&gt; --audience https://&lt;xm-cloud-audience-url&gt; --allow-write true --client-credentials true --client-id &lt;client-id&gt; --client-secret &lt;client-secret&gt;</a:t>
            </a:r>
          </a:p>
        </p:txBody>
      </p:sp>
      <p:sp>
        <p:nvSpPr>
          <p:cNvPr id="29" name="TextBox 28">
            <a:extLst>
              <a:ext uri="{FF2B5EF4-FFF2-40B4-BE49-F238E27FC236}">
                <a16:creationId xmlns:a16="http://schemas.microsoft.com/office/drawing/2014/main" id="{BA18D7A2-4378-79D9-FA0A-D63155976002}"/>
              </a:ext>
            </a:extLst>
          </p:cNvPr>
          <p:cNvSpPr txBox="1"/>
          <p:nvPr/>
        </p:nvSpPr>
        <p:spPr>
          <a:xfrm>
            <a:off x="10217967" y="711259"/>
            <a:ext cx="1626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00"/>
                </a:solidFill>
                <a:effectLst/>
                <a:uLnTx/>
                <a:uFillTx/>
                <a:latin typeface="Calibri" panose="020F0502020204030204"/>
                <a:ea typeface="+mn-ea"/>
                <a:cs typeface="+mn-cs"/>
              </a:rPr>
              <a:t>Local Instance</a:t>
            </a:r>
          </a:p>
        </p:txBody>
      </p:sp>
      <p:sp>
        <p:nvSpPr>
          <p:cNvPr id="31" name="TextBox 30">
            <a:extLst>
              <a:ext uri="{FF2B5EF4-FFF2-40B4-BE49-F238E27FC236}">
                <a16:creationId xmlns:a16="http://schemas.microsoft.com/office/drawing/2014/main" id="{A4FF57C0-EAC1-1189-946B-37CE4CEBF830}"/>
              </a:ext>
            </a:extLst>
          </p:cNvPr>
          <p:cNvSpPr txBox="1"/>
          <p:nvPr/>
        </p:nvSpPr>
        <p:spPr>
          <a:xfrm>
            <a:off x="0" y="6242163"/>
            <a:ext cx="1206386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https://doc.sitecore.com/xmc/en/developers/xm-cloud/walkthrough--setting-up-your-full-stack-xm-cloud-local-development-environment.html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https://doc.sitecore.com/xmc/en/developers/xm-cloud/log-in-to-a-sitecore-instance-with-sitecore-command-line-interface.html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14B96B11-85F2-5261-C996-06E7FC5B4462}"/>
              </a:ext>
            </a:extLst>
          </p:cNvPr>
          <p:cNvSpPr/>
          <p:nvPr/>
        </p:nvSpPr>
        <p:spPr>
          <a:xfrm>
            <a:off x="5071010" y="843874"/>
            <a:ext cx="1940668" cy="787941"/>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CLI</a:t>
            </a:r>
          </a:p>
        </p:txBody>
      </p:sp>
      <p:cxnSp>
        <p:nvCxnSpPr>
          <p:cNvPr id="32" name="Straight Connector 31">
            <a:extLst>
              <a:ext uri="{FF2B5EF4-FFF2-40B4-BE49-F238E27FC236}">
                <a16:creationId xmlns:a16="http://schemas.microsoft.com/office/drawing/2014/main" id="{71D75C82-125E-8ECB-288C-9C33958F7E86}"/>
              </a:ext>
            </a:extLst>
          </p:cNvPr>
          <p:cNvCxnSpPr>
            <a:cxnSpLocks/>
          </p:cNvCxnSpPr>
          <p:nvPr/>
        </p:nvCxnSpPr>
        <p:spPr>
          <a:xfrm flipH="1">
            <a:off x="6036197" y="1621054"/>
            <a:ext cx="10352" cy="4498759"/>
          </a:xfrm>
          <a:prstGeom prst="line">
            <a:avLst/>
          </a:prstGeom>
          <a:ln w="19050">
            <a:prstDash val="dash"/>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8F5E4125-AE99-EE0D-3D9A-B923A8124D5C}"/>
              </a:ext>
            </a:extLst>
          </p:cNvPr>
          <p:cNvSpPr txBox="1"/>
          <p:nvPr/>
        </p:nvSpPr>
        <p:spPr>
          <a:xfrm>
            <a:off x="6451496" y="4590557"/>
            <a:ext cx="20799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.yml files serialized</a:t>
            </a:r>
          </a:p>
        </p:txBody>
      </p:sp>
      <p:cxnSp>
        <p:nvCxnSpPr>
          <p:cNvPr id="9" name="Straight Arrow Connector 8">
            <a:extLst>
              <a:ext uri="{FF2B5EF4-FFF2-40B4-BE49-F238E27FC236}">
                <a16:creationId xmlns:a16="http://schemas.microsoft.com/office/drawing/2014/main" id="{62FC635B-62CA-11FB-8EC9-DFBB4BDA7D0B}"/>
              </a:ext>
            </a:extLst>
          </p:cNvPr>
          <p:cNvCxnSpPr>
            <a:cxnSpLocks/>
          </p:cNvCxnSpPr>
          <p:nvPr/>
        </p:nvCxnSpPr>
        <p:spPr>
          <a:xfrm flipV="1">
            <a:off x="6011023" y="2223932"/>
            <a:ext cx="5040823" cy="23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C9C094B-CD07-EFAB-B024-2048464C912F}"/>
              </a:ext>
            </a:extLst>
          </p:cNvPr>
          <p:cNvSpPr txBox="1"/>
          <p:nvPr/>
        </p:nvSpPr>
        <p:spPr>
          <a:xfrm>
            <a:off x="6004459" y="1757151"/>
            <a:ext cx="4866478"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dotnet sitecore login --authority &lt;localidentityserverurl&gt; --cm &lt;localcmserverurl&gt; --allow-write true --client-credentials true --client-id &lt;local-client-id&gt; --client-secret &lt;local-client-secret&gt; </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cxnSp>
        <p:nvCxnSpPr>
          <p:cNvPr id="23" name="Straight Arrow Connector 22">
            <a:extLst>
              <a:ext uri="{FF2B5EF4-FFF2-40B4-BE49-F238E27FC236}">
                <a16:creationId xmlns:a16="http://schemas.microsoft.com/office/drawing/2014/main" id="{BDCA166A-734E-5714-3EA9-E671FCC1C6A9}"/>
              </a:ext>
            </a:extLst>
          </p:cNvPr>
          <p:cNvCxnSpPr>
            <a:cxnSpLocks/>
          </p:cNvCxnSpPr>
          <p:nvPr/>
        </p:nvCxnSpPr>
        <p:spPr>
          <a:xfrm flipV="1">
            <a:off x="5995299" y="3294351"/>
            <a:ext cx="5040823" cy="23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81D78DD-F3D5-488D-88FB-FD6E4EFEFDBC}"/>
              </a:ext>
            </a:extLst>
          </p:cNvPr>
          <p:cNvSpPr txBox="1"/>
          <p:nvPr/>
        </p:nvSpPr>
        <p:spPr>
          <a:xfrm>
            <a:off x="6173979" y="3032329"/>
            <a:ext cx="444698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environment connect -id &lt;env id&gt; --allow-write true –ref xmcloud -n local</a:t>
            </a:r>
          </a:p>
        </p:txBody>
      </p:sp>
      <p:cxnSp>
        <p:nvCxnSpPr>
          <p:cNvPr id="40" name="Straight Arrow Connector 39">
            <a:extLst>
              <a:ext uri="{FF2B5EF4-FFF2-40B4-BE49-F238E27FC236}">
                <a16:creationId xmlns:a16="http://schemas.microsoft.com/office/drawing/2014/main" id="{C1E8D1D5-CF32-8E75-0A8A-0AA4EA814AB3}"/>
              </a:ext>
            </a:extLst>
          </p:cNvPr>
          <p:cNvCxnSpPr>
            <a:cxnSpLocks/>
          </p:cNvCxnSpPr>
          <p:nvPr/>
        </p:nvCxnSpPr>
        <p:spPr>
          <a:xfrm flipV="1">
            <a:off x="6004459" y="5558143"/>
            <a:ext cx="5026575" cy="241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503EF64B-E7AA-1F67-607D-B0833DBBAB2A}"/>
              </a:ext>
            </a:extLst>
          </p:cNvPr>
          <p:cNvSpPr txBox="1"/>
          <p:nvPr/>
        </p:nvSpPr>
        <p:spPr>
          <a:xfrm>
            <a:off x="7337951" y="5294115"/>
            <a:ext cx="305359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dotnet sitecore ser push –n local</a:t>
            </a:r>
          </a:p>
        </p:txBody>
      </p:sp>
      <p:sp>
        <p:nvSpPr>
          <p:cNvPr id="54" name="Right Bracket 53">
            <a:extLst>
              <a:ext uri="{FF2B5EF4-FFF2-40B4-BE49-F238E27FC236}">
                <a16:creationId xmlns:a16="http://schemas.microsoft.com/office/drawing/2014/main" id="{DD02DBB8-70AD-92ED-8A85-C6C2172276C3}"/>
              </a:ext>
            </a:extLst>
          </p:cNvPr>
          <p:cNvSpPr/>
          <p:nvPr/>
        </p:nvSpPr>
        <p:spPr>
          <a:xfrm>
            <a:off x="8637158" y="3610211"/>
            <a:ext cx="421112" cy="700211"/>
          </a:xfrm>
          <a:prstGeom prst="rightBracket">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04533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934AD44-5EED-EB0B-9F2E-7FAB87F7CD1A}"/>
              </a:ext>
            </a:extLst>
          </p:cNvPr>
          <p:cNvGraphicFramePr>
            <a:graphicFrameLocks noGrp="1"/>
          </p:cNvGraphicFramePr>
          <p:nvPr>
            <p:extLst>
              <p:ext uri="{D42A27DB-BD31-4B8C-83A1-F6EECF244321}">
                <p14:modId xmlns:p14="http://schemas.microsoft.com/office/powerpoint/2010/main" val="2123571039"/>
              </p:ext>
            </p:extLst>
          </p:nvPr>
        </p:nvGraphicFramePr>
        <p:xfrm>
          <a:off x="264266" y="723900"/>
          <a:ext cx="11566189" cy="5593080"/>
        </p:xfrm>
        <a:graphic>
          <a:graphicData uri="http://schemas.openxmlformats.org/drawingml/2006/table">
            <a:tbl>
              <a:tblPr firstRow="1" bandRow="1">
                <a:tableStyleId>{5C22544A-7EE6-4342-B048-85BDC9FD1C3A}</a:tableStyleId>
              </a:tblPr>
              <a:tblGrid>
                <a:gridCol w="6585627">
                  <a:extLst>
                    <a:ext uri="{9D8B030D-6E8A-4147-A177-3AD203B41FA5}">
                      <a16:colId xmlns:a16="http://schemas.microsoft.com/office/drawing/2014/main" val="1429671237"/>
                    </a:ext>
                  </a:extLst>
                </a:gridCol>
                <a:gridCol w="4980562">
                  <a:extLst>
                    <a:ext uri="{9D8B030D-6E8A-4147-A177-3AD203B41FA5}">
                      <a16:colId xmlns:a16="http://schemas.microsoft.com/office/drawing/2014/main" val="16331768"/>
                    </a:ext>
                  </a:extLst>
                </a:gridCol>
              </a:tblGrid>
              <a:tr h="370840">
                <a:tc>
                  <a:txBody>
                    <a:bodyPr/>
                    <a:lstStyle/>
                    <a:p>
                      <a:r>
                        <a:rPr lang="en-US" dirty="0"/>
                        <a:t>Command</a:t>
                      </a:r>
                    </a:p>
                  </a:txBody>
                  <a:tcPr/>
                </a:tc>
                <a:tc>
                  <a:txBody>
                    <a:bodyPr/>
                    <a:lstStyle/>
                    <a:p>
                      <a:r>
                        <a:rPr lang="en-US" dirty="0"/>
                        <a:t>Comments</a:t>
                      </a:r>
                    </a:p>
                  </a:txBody>
                  <a:tcPr/>
                </a:tc>
                <a:extLst>
                  <a:ext uri="{0D108BD9-81ED-4DB2-BD59-A6C34878D82A}">
                    <a16:rowId xmlns:a16="http://schemas.microsoft.com/office/drawing/2014/main" val="3918006028"/>
                  </a:ext>
                </a:extLst>
              </a:tr>
              <a:tr h="370840">
                <a:tc>
                  <a:txBody>
                    <a:bodyPr/>
                    <a:lstStyle/>
                    <a:p>
                      <a:r>
                        <a:rPr lang="en-US" dirty="0"/>
                        <a:t>dotnet sitecore cloud login</a:t>
                      </a:r>
                    </a:p>
                  </a:txBody>
                  <a:tcPr/>
                </a:tc>
                <a:tc>
                  <a:txBody>
                    <a:bodyPr/>
                    <a:lstStyle/>
                    <a:p>
                      <a:r>
                        <a:rPr lang="en-US" dirty="0"/>
                        <a:t>Login to XM Cloud before anything</a:t>
                      </a:r>
                    </a:p>
                  </a:txBody>
                  <a:tcPr/>
                </a:tc>
                <a:extLst>
                  <a:ext uri="{0D108BD9-81ED-4DB2-BD59-A6C34878D82A}">
                    <a16:rowId xmlns:a16="http://schemas.microsoft.com/office/drawing/2014/main" val="3328493733"/>
                  </a:ext>
                </a:extLst>
              </a:tr>
              <a:tr h="370840">
                <a:tc>
                  <a:txBody>
                    <a:bodyPr/>
                    <a:lstStyle/>
                    <a:p>
                      <a:r>
                        <a:rPr lang="en-US" dirty="0"/>
                        <a:t>dotnet sitecore cloud environment connect –id &lt;id&gt; --allow-write</a:t>
                      </a:r>
                    </a:p>
                  </a:txBody>
                  <a:tcPr/>
                </a:tc>
                <a:tc>
                  <a:txBody>
                    <a:bodyPr/>
                    <a:lstStyle/>
                    <a:p>
                      <a:r>
                        <a:rPr lang="en-US" dirty="0"/>
                        <a:t>To connect to a specific XM Cloud environment</a:t>
                      </a:r>
                    </a:p>
                  </a:txBody>
                  <a:tcPr/>
                </a:tc>
                <a:extLst>
                  <a:ext uri="{0D108BD9-81ED-4DB2-BD59-A6C34878D82A}">
                    <a16:rowId xmlns:a16="http://schemas.microsoft.com/office/drawing/2014/main" val="203196106"/>
                  </a:ext>
                </a:extLst>
              </a:tr>
              <a:tr h="370840">
                <a:tc>
                  <a:txBody>
                    <a:bodyPr/>
                    <a:lstStyle/>
                    <a:p>
                      <a:r>
                        <a:rPr lang="en-US" dirty="0">
                          <a:highlight>
                            <a:srgbClr val="FFFF00"/>
                          </a:highlight>
                        </a:rPr>
                        <a:t>dotnet sitecore cloud environment connect –ref &lt;</a:t>
                      </a:r>
                      <a:r>
                        <a:rPr lang="en-US" dirty="0" err="1">
                          <a:highlight>
                            <a:srgbClr val="FFFF00"/>
                          </a:highlight>
                        </a:rPr>
                        <a:t>xmcloudname</a:t>
                      </a:r>
                      <a:r>
                        <a:rPr lang="en-US" dirty="0">
                          <a:highlight>
                            <a:srgbClr val="FFFF00"/>
                          </a:highlight>
                        </a:rPr>
                        <a:t>&gt; --cm &lt;local </a:t>
                      </a:r>
                      <a:r>
                        <a:rPr lang="en-US" dirty="0" err="1">
                          <a:highlight>
                            <a:srgbClr val="FFFF00"/>
                          </a:highlight>
                        </a:rPr>
                        <a:t>url</a:t>
                      </a:r>
                      <a:r>
                        <a:rPr lang="en-US" dirty="0">
                          <a:highlight>
                            <a:srgbClr val="FFFF00"/>
                          </a:highlight>
                        </a:rPr>
                        <a:t>&gt; --allow-write –n &lt;</a:t>
                      </a:r>
                      <a:r>
                        <a:rPr lang="en-US" dirty="0" err="1">
                          <a:highlight>
                            <a:srgbClr val="FFFF00"/>
                          </a:highlight>
                        </a:rPr>
                        <a:t>uniquename</a:t>
                      </a:r>
                      <a:r>
                        <a:rPr lang="en-US" dirty="0">
                          <a:highlight>
                            <a:srgbClr val="FFFF00"/>
                          </a:highlight>
                        </a:rPr>
                        <a:t>&gt;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ighlight>
                            <a:srgbClr val="FFFF00"/>
                          </a:highlight>
                        </a:rPr>
                        <a:t>To connect to local instance before data sync from XM Cloud</a:t>
                      </a:r>
                    </a:p>
                    <a:p>
                      <a:endParaRPr lang="en-US" dirty="0">
                        <a:highlight>
                          <a:srgbClr val="FFFF00"/>
                        </a:highlight>
                      </a:endParaRPr>
                    </a:p>
                  </a:txBody>
                  <a:tcPr/>
                </a:tc>
                <a:extLst>
                  <a:ext uri="{0D108BD9-81ED-4DB2-BD59-A6C34878D82A}">
                    <a16:rowId xmlns:a16="http://schemas.microsoft.com/office/drawing/2014/main" val="1126535823"/>
                  </a:ext>
                </a:extLst>
              </a:tr>
              <a:tr h="370840">
                <a:tc>
                  <a:txBody>
                    <a:bodyPr/>
                    <a:lstStyle/>
                    <a:p>
                      <a:r>
                        <a:rPr lang="en-US" dirty="0">
                          <a:highlight>
                            <a:srgbClr val="00FF00"/>
                          </a:highlight>
                        </a:rPr>
                        <a:t> dotnet sitecore connect [options]</a:t>
                      </a:r>
                    </a:p>
                  </a:txBody>
                  <a:tcPr/>
                </a:tc>
                <a:tc>
                  <a:txBody>
                    <a:bodyPr/>
                    <a:lstStyle/>
                    <a:p>
                      <a:r>
                        <a:rPr lang="en-US" dirty="0">
                          <a:highlight>
                            <a:srgbClr val="00FF00"/>
                          </a:highlight>
                        </a:rPr>
                        <a:t>The CLI connect command helps connect your environment to another existing environment. After the connection, your environment uses login information from the reference/base environment and can override the host and alloWrite properties.</a:t>
                      </a:r>
                    </a:p>
                  </a:txBody>
                  <a:tcPr/>
                </a:tc>
                <a:extLst>
                  <a:ext uri="{0D108BD9-81ED-4DB2-BD59-A6C34878D82A}">
                    <a16:rowId xmlns:a16="http://schemas.microsoft.com/office/drawing/2014/main" val="4179640892"/>
                  </a:ext>
                </a:extLst>
              </a:tr>
              <a:tr h="370840">
                <a:tc>
                  <a:txBody>
                    <a:bodyPr/>
                    <a:lstStyle/>
                    <a:p>
                      <a:r>
                        <a:rPr lang="en-US" dirty="0"/>
                        <a:t>dotnet sitecore ser pull –n &lt;</a:t>
                      </a:r>
                      <a:r>
                        <a:rPr lang="en-US" dirty="0" err="1"/>
                        <a:t>user.json</a:t>
                      </a:r>
                      <a:r>
                        <a:rPr lang="en-US" dirty="0"/>
                        <a:t> xmcloud name&gt;</a:t>
                      </a:r>
                    </a:p>
                  </a:txBody>
                  <a:tcPr/>
                </a:tc>
                <a:tc>
                  <a:txBody>
                    <a:bodyPr/>
                    <a:lstStyle/>
                    <a:p>
                      <a:r>
                        <a:rPr lang="en-US" dirty="0"/>
                        <a:t>Once you have a remote and local env setup from above two commands, you can pull content to local file system with this command</a:t>
                      </a:r>
                    </a:p>
                  </a:txBody>
                  <a:tcPr/>
                </a:tc>
                <a:extLst>
                  <a:ext uri="{0D108BD9-81ED-4DB2-BD59-A6C34878D82A}">
                    <a16:rowId xmlns:a16="http://schemas.microsoft.com/office/drawing/2014/main" val="18195559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dotnet sitecore ser push –n &lt;</a:t>
                      </a:r>
                      <a:r>
                        <a:rPr lang="en-US" dirty="0" err="1"/>
                        <a:t>user.json</a:t>
                      </a:r>
                      <a:r>
                        <a:rPr lang="en-US" dirty="0"/>
                        <a:t> local env name&gt;</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you have the local env setup as well content files serialized in file system, you can push content to local instance with this command</a:t>
                      </a:r>
                    </a:p>
                    <a:p>
                      <a:endParaRPr lang="en-US" dirty="0"/>
                    </a:p>
                  </a:txBody>
                  <a:tcPr/>
                </a:tc>
                <a:extLst>
                  <a:ext uri="{0D108BD9-81ED-4DB2-BD59-A6C34878D82A}">
                    <a16:rowId xmlns:a16="http://schemas.microsoft.com/office/drawing/2014/main" val="4035216364"/>
                  </a:ext>
                </a:extLst>
              </a:tr>
            </a:tbl>
          </a:graphicData>
        </a:graphic>
      </p:graphicFrame>
      <p:sp>
        <p:nvSpPr>
          <p:cNvPr id="6" name="TextBox 5">
            <a:extLst>
              <a:ext uri="{FF2B5EF4-FFF2-40B4-BE49-F238E27FC236}">
                <a16:creationId xmlns:a16="http://schemas.microsoft.com/office/drawing/2014/main" id="{78CA91FA-5C69-DF3C-60B6-B51398C76CC6}"/>
              </a:ext>
            </a:extLst>
          </p:cNvPr>
          <p:cNvSpPr txBox="1"/>
          <p:nvPr/>
        </p:nvSpPr>
        <p:spPr>
          <a:xfrm>
            <a:off x="4259458" y="140910"/>
            <a:ext cx="4371297" cy="400110"/>
          </a:xfrm>
          <a:prstGeom prst="rect">
            <a:avLst/>
          </a:prstGeom>
          <a:noFill/>
        </p:spPr>
        <p:txBody>
          <a:bodyPr wrap="square" rtlCol="0">
            <a:spAutoFit/>
          </a:bodyPr>
          <a:lstStyle/>
          <a:p>
            <a:r>
              <a:rPr lang="en-US" sz="2000" b="1" dirty="0"/>
              <a:t>Competency 4 - Useful CLI Commands</a:t>
            </a:r>
          </a:p>
        </p:txBody>
      </p:sp>
      <p:sp>
        <p:nvSpPr>
          <p:cNvPr id="3" name="TextBox 2">
            <a:extLst>
              <a:ext uri="{FF2B5EF4-FFF2-40B4-BE49-F238E27FC236}">
                <a16:creationId xmlns:a16="http://schemas.microsoft.com/office/drawing/2014/main" id="{6296B9ED-3637-9E20-CF17-4977252BAC8D}"/>
              </a:ext>
            </a:extLst>
          </p:cNvPr>
          <p:cNvSpPr txBox="1"/>
          <p:nvPr/>
        </p:nvSpPr>
        <p:spPr>
          <a:xfrm>
            <a:off x="1559927" y="6438928"/>
            <a:ext cx="8394241" cy="369332"/>
          </a:xfrm>
          <a:prstGeom prst="rect">
            <a:avLst/>
          </a:prstGeom>
          <a:noFill/>
        </p:spPr>
        <p:txBody>
          <a:bodyPr wrap="square">
            <a:spAutoFit/>
          </a:bodyPr>
          <a:lstStyle/>
          <a:p>
            <a:r>
              <a:rPr lang="en-US" dirty="0">
                <a:hlinkClick r:id="rId2"/>
              </a:rPr>
              <a:t>https://doc.sitecore.com/xmc/en/developers/xm-cloud/the-cli-connect-command.html</a:t>
            </a:r>
            <a:endParaRPr lang="en-US" dirty="0"/>
          </a:p>
        </p:txBody>
      </p:sp>
    </p:spTree>
    <p:extLst>
      <p:ext uri="{BB962C8B-B14F-4D97-AF65-F5344CB8AC3E}">
        <p14:creationId xmlns:p14="http://schemas.microsoft.com/office/powerpoint/2010/main" val="924744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934AD44-5EED-EB0B-9F2E-7FAB87F7CD1A}"/>
              </a:ext>
            </a:extLst>
          </p:cNvPr>
          <p:cNvGraphicFramePr>
            <a:graphicFrameLocks noGrp="1"/>
          </p:cNvGraphicFramePr>
          <p:nvPr>
            <p:extLst>
              <p:ext uri="{D42A27DB-BD31-4B8C-83A1-F6EECF244321}">
                <p14:modId xmlns:p14="http://schemas.microsoft.com/office/powerpoint/2010/main" val="3056899694"/>
              </p:ext>
            </p:extLst>
          </p:nvPr>
        </p:nvGraphicFramePr>
        <p:xfrm>
          <a:off x="235083" y="607168"/>
          <a:ext cx="11566189" cy="3942080"/>
        </p:xfrm>
        <a:graphic>
          <a:graphicData uri="http://schemas.openxmlformats.org/drawingml/2006/table">
            <a:tbl>
              <a:tblPr firstRow="1" bandRow="1">
                <a:tableStyleId>{5C22544A-7EE6-4342-B048-85BDC9FD1C3A}</a:tableStyleId>
              </a:tblPr>
              <a:tblGrid>
                <a:gridCol w="6585627">
                  <a:extLst>
                    <a:ext uri="{9D8B030D-6E8A-4147-A177-3AD203B41FA5}">
                      <a16:colId xmlns:a16="http://schemas.microsoft.com/office/drawing/2014/main" val="1429671237"/>
                    </a:ext>
                  </a:extLst>
                </a:gridCol>
                <a:gridCol w="4980562">
                  <a:extLst>
                    <a:ext uri="{9D8B030D-6E8A-4147-A177-3AD203B41FA5}">
                      <a16:colId xmlns:a16="http://schemas.microsoft.com/office/drawing/2014/main" val="16331768"/>
                    </a:ext>
                  </a:extLst>
                </a:gridCol>
              </a:tblGrid>
              <a:tr h="370840">
                <a:tc>
                  <a:txBody>
                    <a:bodyPr/>
                    <a:lstStyle/>
                    <a:p>
                      <a:r>
                        <a:rPr lang="en-US" dirty="0"/>
                        <a:t>Command</a:t>
                      </a:r>
                    </a:p>
                  </a:txBody>
                  <a:tcPr/>
                </a:tc>
                <a:tc>
                  <a:txBody>
                    <a:bodyPr/>
                    <a:lstStyle/>
                    <a:p>
                      <a:r>
                        <a:rPr lang="en-US" dirty="0"/>
                        <a:t>Comments</a:t>
                      </a:r>
                    </a:p>
                  </a:txBody>
                  <a:tcPr/>
                </a:tc>
                <a:extLst>
                  <a:ext uri="{0D108BD9-81ED-4DB2-BD59-A6C34878D82A}">
                    <a16:rowId xmlns:a16="http://schemas.microsoft.com/office/drawing/2014/main" val="3918006028"/>
                  </a:ext>
                </a:extLst>
              </a:tr>
              <a:tr h="370840">
                <a:tc>
                  <a:txBody>
                    <a:bodyPr/>
                    <a:lstStyle/>
                    <a:p>
                      <a:r>
                        <a:rPr lang="en-US" dirty="0"/>
                        <a:t>Dotnet sitecore cloud project create –name &lt;project name&gt;</a:t>
                      </a:r>
                    </a:p>
                  </a:txBody>
                  <a:tcPr/>
                </a:tc>
                <a:tc>
                  <a:txBody>
                    <a:bodyPr/>
                    <a:lstStyle/>
                    <a:p>
                      <a:r>
                        <a:rPr lang="en-US" dirty="0"/>
                        <a:t>Create a XM Cloud project</a:t>
                      </a:r>
                    </a:p>
                  </a:txBody>
                  <a:tcPr/>
                </a:tc>
                <a:extLst>
                  <a:ext uri="{0D108BD9-81ED-4DB2-BD59-A6C34878D82A}">
                    <a16:rowId xmlns:a16="http://schemas.microsoft.com/office/drawing/2014/main" val="3328493733"/>
                  </a:ext>
                </a:extLst>
              </a:tr>
              <a:tr h="370840">
                <a:tc>
                  <a:txBody>
                    <a:bodyPr/>
                    <a:lstStyle/>
                    <a:p>
                      <a:r>
                        <a:rPr lang="en-US" dirty="0"/>
                        <a:t>dotnet sitecore cloud environment create --name &lt;name&gt; --project-id &lt;project-id&gt;</a:t>
                      </a:r>
                    </a:p>
                  </a:txBody>
                  <a:tcPr/>
                </a:tc>
                <a:tc>
                  <a:txBody>
                    <a:bodyPr/>
                    <a:lstStyle/>
                    <a:p>
                      <a:r>
                        <a:rPr lang="en-US" dirty="0"/>
                        <a:t>Use the project id from above step to create the environment</a:t>
                      </a:r>
                    </a:p>
                  </a:txBody>
                  <a:tcPr/>
                </a:tc>
                <a:extLst>
                  <a:ext uri="{0D108BD9-81ED-4DB2-BD59-A6C34878D82A}">
                    <a16:rowId xmlns:a16="http://schemas.microsoft.com/office/drawing/2014/main" val="203196106"/>
                  </a:ext>
                </a:extLst>
              </a:tr>
              <a:tr h="370840">
                <a:tc>
                  <a:txBody>
                    <a:bodyPr/>
                    <a:lstStyle/>
                    <a:p>
                      <a:r>
                        <a:rPr lang="en-US" dirty="0"/>
                        <a:t>dotnet sitecore cloud deployment create --environment-id &lt;environment-id&gt; --upload</a:t>
                      </a:r>
                    </a:p>
                  </a:txBody>
                  <a:tcPr/>
                </a:tc>
                <a:tc>
                  <a:txBody>
                    <a:bodyPr/>
                    <a:lstStyle/>
                    <a:p>
                      <a:r>
                        <a:rPr lang="en-US" dirty="0"/>
                        <a:t>Starts a deployment to the concerned XM Cloud environment</a:t>
                      </a:r>
                    </a:p>
                  </a:txBody>
                  <a:tcPr/>
                </a:tc>
                <a:extLst>
                  <a:ext uri="{0D108BD9-81ED-4DB2-BD59-A6C34878D82A}">
                    <a16:rowId xmlns:a16="http://schemas.microsoft.com/office/drawing/2014/main" val="1126535823"/>
                  </a:ext>
                </a:extLst>
              </a:tr>
              <a:tr h="370840">
                <a:tc>
                  <a:txBody>
                    <a:bodyPr/>
                    <a:lstStyle/>
                    <a:p>
                      <a:r>
                        <a:rPr lang="en-US" dirty="0"/>
                        <a:t>Dotnet sitecore cloud project list</a:t>
                      </a:r>
                    </a:p>
                  </a:txBody>
                  <a:tcPr/>
                </a:tc>
                <a:tc>
                  <a:txBody>
                    <a:bodyPr/>
                    <a:lstStyle/>
                    <a:p>
                      <a:r>
                        <a:rPr lang="en-US" dirty="0"/>
                        <a:t>Can be executed only after cloud login command to get list of projects in the organization</a:t>
                      </a:r>
                    </a:p>
                  </a:txBody>
                  <a:tcPr/>
                </a:tc>
                <a:extLst>
                  <a:ext uri="{0D108BD9-81ED-4DB2-BD59-A6C34878D82A}">
                    <a16:rowId xmlns:a16="http://schemas.microsoft.com/office/drawing/2014/main" val="1819555947"/>
                  </a:ext>
                </a:extLst>
              </a:tr>
              <a:tr h="370840">
                <a:tc>
                  <a:txBody>
                    <a:bodyPr/>
                    <a:lstStyle/>
                    <a:p>
                      <a:r>
                        <a:rPr lang="en-US" dirty="0"/>
                        <a:t>Dotnet sitecore cloud environment list –project-id &lt;an id from above list command&gt;</a:t>
                      </a:r>
                    </a:p>
                  </a:txBody>
                  <a:tcPr/>
                </a:tc>
                <a:tc>
                  <a:txBody>
                    <a:bodyPr/>
                    <a:lstStyle/>
                    <a:p>
                      <a:r>
                        <a:rPr lang="en-US" dirty="0"/>
                        <a:t>Lists all environments within a project</a:t>
                      </a:r>
                    </a:p>
                  </a:txBody>
                  <a:tcPr/>
                </a:tc>
                <a:extLst>
                  <a:ext uri="{0D108BD9-81ED-4DB2-BD59-A6C34878D82A}">
                    <a16:rowId xmlns:a16="http://schemas.microsoft.com/office/drawing/2014/main" val="4035216364"/>
                  </a:ext>
                </a:extLst>
              </a:tr>
              <a:tr h="370840">
                <a:tc>
                  <a:txBody>
                    <a:bodyPr/>
                    <a:lstStyle/>
                    <a:p>
                      <a:r>
                        <a:rPr lang="en-US" dirty="0"/>
                        <a:t>.\New-EdgeToken.ps1 –</a:t>
                      </a:r>
                      <a:r>
                        <a:rPr lang="en-US" dirty="0" err="1"/>
                        <a:t>EnvironmentId</a:t>
                      </a:r>
                      <a:r>
                        <a:rPr lang="en-US" dirty="0"/>
                        <a:t> &lt;an env id from above </a:t>
                      </a:r>
                      <a:r>
                        <a:rPr lang="en-US" dirty="0" err="1"/>
                        <a:t>cmd</a:t>
                      </a:r>
                      <a:r>
                        <a:rPr lang="en-US" dirty="0"/>
                        <a:t>&gt;</a:t>
                      </a:r>
                    </a:p>
                  </a:txBody>
                  <a:tcPr/>
                </a:tc>
                <a:tc>
                  <a:txBody>
                    <a:bodyPr/>
                    <a:lstStyle/>
                    <a:p>
                      <a:r>
                        <a:rPr lang="en-US" dirty="0"/>
                        <a:t>Before executing, this script should be present in file system pulled from starter kit </a:t>
                      </a:r>
                      <a:r>
                        <a:rPr lang="en-US" dirty="0" err="1"/>
                        <a:t>GitHUB</a:t>
                      </a:r>
                      <a:r>
                        <a:rPr lang="en-US" dirty="0"/>
                        <a:t> project</a:t>
                      </a:r>
                    </a:p>
                  </a:txBody>
                  <a:tcPr/>
                </a:tc>
                <a:extLst>
                  <a:ext uri="{0D108BD9-81ED-4DB2-BD59-A6C34878D82A}">
                    <a16:rowId xmlns:a16="http://schemas.microsoft.com/office/drawing/2014/main" val="3557420152"/>
                  </a:ext>
                </a:extLst>
              </a:tr>
            </a:tbl>
          </a:graphicData>
        </a:graphic>
      </p:graphicFrame>
      <p:sp>
        <p:nvSpPr>
          <p:cNvPr id="6" name="TextBox 5">
            <a:extLst>
              <a:ext uri="{FF2B5EF4-FFF2-40B4-BE49-F238E27FC236}">
                <a16:creationId xmlns:a16="http://schemas.microsoft.com/office/drawing/2014/main" id="{78CA91FA-5C69-DF3C-60B6-B51398C76CC6}"/>
              </a:ext>
            </a:extLst>
          </p:cNvPr>
          <p:cNvSpPr txBox="1"/>
          <p:nvPr/>
        </p:nvSpPr>
        <p:spPr>
          <a:xfrm>
            <a:off x="4465812" y="46572"/>
            <a:ext cx="4271133" cy="400110"/>
          </a:xfrm>
          <a:prstGeom prst="rect">
            <a:avLst/>
          </a:prstGeom>
          <a:noFill/>
        </p:spPr>
        <p:txBody>
          <a:bodyPr wrap="square" rtlCol="0">
            <a:spAutoFit/>
          </a:bodyPr>
          <a:lstStyle/>
          <a:p>
            <a:r>
              <a:rPr lang="en-US" sz="2000" b="1" dirty="0"/>
              <a:t>Competency 4 - Useful CLI Commands</a:t>
            </a:r>
          </a:p>
        </p:txBody>
      </p:sp>
      <p:sp>
        <p:nvSpPr>
          <p:cNvPr id="3" name="TextBox 2">
            <a:extLst>
              <a:ext uri="{FF2B5EF4-FFF2-40B4-BE49-F238E27FC236}">
                <a16:creationId xmlns:a16="http://schemas.microsoft.com/office/drawing/2014/main" id="{0B7B4086-BB2D-16F5-32FF-EB1DEBFF0EBA}"/>
              </a:ext>
            </a:extLst>
          </p:cNvPr>
          <p:cNvSpPr txBox="1"/>
          <p:nvPr/>
        </p:nvSpPr>
        <p:spPr>
          <a:xfrm>
            <a:off x="1588355" y="6335908"/>
            <a:ext cx="9185456" cy="369332"/>
          </a:xfrm>
          <a:prstGeom prst="rect">
            <a:avLst/>
          </a:prstGeom>
          <a:noFill/>
        </p:spPr>
        <p:txBody>
          <a:bodyPr wrap="square">
            <a:spAutoFit/>
          </a:bodyPr>
          <a:lstStyle/>
          <a:p>
            <a:r>
              <a:rPr lang="en-US" dirty="0">
                <a:hlinkClick r:id="rId2"/>
              </a:rPr>
              <a:t>https://doc.sitecore.com/xmc/en/developers/xm-cloud/the-cloud-environment-command.html</a:t>
            </a:r>
            <a:endParaRPr lang="en-US" dirty="0"/>
          </a:p>
        </p:txBody>
      </p:sp>
    </p:spTree>
    <p:extLst>
      <p:ext uri="{BB962C8B-B14F-4D97-AF65-F5344CB8AC3E}">
        <p14:creationId xmlns:p14="http://schemas.microsoft.com/office/powerpoint/2010/main" val="2280231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5333698" y="174726"/>
            <a:ext cx="1626225" cy="400110"/>
          </a:xfrm>
          <a:prstGeom prst="rect">
            <a:avLst/>
          </a:prstGeom>
          <a:noFill/>
        </p:spPr>
        <p:txBody>
          <a:bodyPr wrap="square" rtlCol="0">
            <a:spAutoFit/>
          </a:bodyPr>
          <a:lstStyle/>
          <a:p>
            <a:r>
              <a:rPr lang="en-US" sz="2000" b="1" dirty="0"/>
              <a:t>Exam Details</a:t>
            </a:r>
          </a:p>
        </p:txBody>
      </p:sp>
      <p:sp>
        <p:nvSpPr>
          <p:cNvPr id="8" name="TextBox 7">
            <a:extLst>
              <a:ext uri="{FF2B5EF4-FFF2-40B4-BE49-F238E27FC236}">
                <a16:creationId xmlns:a16="http://schemas.microsoft.com/office/drawing/2014/main" id="{8B2F5872-20B9-049C-84F7-1AC7D4B38A8C}"/>
              </a:ext>
            </a:extLst>
          </p:cNvPr>
          <p:cNvSpPr txBox="1"/>
          <p:nvPr/>
        </p:nvSpPr>
        <p:spPr>
          <a:xfrm>
            <a:off x="286690" y="859105"/>
            <a:ext cx="11720239"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a:t>On the exam date, be 15 minutes earlier than the scheduled time, you can anyway start the exam only when launch button is visible in the </a:t>
            </a:r>
            <a:r>
              <a:rPr lang="en-US" dirty="0" err="1"/>
              <a:t>Kryterion</a:t>
            </a:r>
            <a:r>
              <a:rPr lang="en-US" dirty="0"/>
              <a:t> assessor page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At any point or time in the exam, you can be intervened by the invigilator and exam will be paused during that time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Kryterion</a:t>
            </a:r>
            <a:r>
              <a:rPr lang="en-US" dirty="0"/>
              <a:t> helpline number: In </a:t>
            </a:r>
            <a:r>
              <a:rPr lang="en-US" dirty="0" err="1">
                <a:hlinkClick r:id="rId2"/>
              </a:rPr>
              <a:t>Kryterion</a:t>
            </a:r>
            <a:r>
              <a:rPr lang="en-US" dirty="0">
                <a:hlinkClick r:id="rId2"/>
              </a:rPr>
              <a:t> Contact Support</a:t>
            </a:r>
            <a:r>
              <a:rPr lang="en-US" dirty="0"/>
              <a:t> page, click “Need Help?” button in the right bottom corner and there you can select your country and find </a:t>
            </a:r>
            <a:r>
              <a:rPr lang="en-US" dirty="0" err="1"/>
              <a:t>Kryterion</a:t>
            </a:r>
            <a:r>
              <a:rPr lang="en-US" dirty="0"/>
              <a:t> support phone number:</a:t>
            </a:r>
          </a:p>
        </p:txBody>
      </p:sp>
      <p:pic>
        <p:nvPicPr>
          <p:cNvPr id="4" name="Picture 3">
            <a:extLst>
              <a:ext uri="{FF2B5EF4-FFF2-40B4-BE49-F238E27FC236}">
                <a16:creationId xmlns:a16="http://schemas.microsoft.com/office/drawing/2014/main" id="{38CF7A1A-82CA-47DE-AAB4-7F39250977DA}"/>
              </a:ext>
            </a:extLst>
          </p:cNvPr>
          <p:cNvPicPr>
            <a:picLocks noChangeAspect="1"/>
          </p:cNvPicPr>
          <p:nvPr/>
        </p:nvPicPr>
        <p:blipFill>
          <a:blip r:embed="rId3"/>
          <a:stretch>
            <a:fillRect/>
          </a:stretch>
        </p:blipFill>
        <p:spPr>
          <a:xfrm>
            <a:off x="3662338" y="3245215"/>
            <a:ext cx="5451563" cy="3167427"/>
          </a:xfrm>
          <a:prstGeom prst="rect">
            <a:avLst/>
          </a:prstGeom>
        </p:spPr>
      </p:pic>
    </p:spTree>
    <p:extLst>
      <p:ext uri="{BB962C8B-B14F-4D97-AF65-F5344CB8AC3E}">
        <p14:creationId xmlns:p14="http://schemas.microsoft.com/office/powerpoint/2010/main" val="33469149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3881776" y="156390"/>
            <a:ext cx="4052856" cy="400110"/>
          </a:xfrm>
          <a:prstGeom prst="rect">
            <a:avLst/>
          </a:prstGeom>
          <a:noFill/>
        </p:spPr>
        <p:txBody>
          <a:bodyPr wrap="square" rtlCol="0">
            <a:spAutoFit/>
          </a:bodyPr>
          <a:lstStyle/>
          <a:p>
            <a:r>
              <a:rPr lang="en-US" sz="2000" b="1" dirty="0"/>
              <a:t>Competency 6 - Configuration files</a:t>
            </a:r>
          </a:p>
        </p:txBody>
      </p:sp>
      <p:sp>
        <p:nvSpPr>
          <p:cNvPr id="3" name="TextBox 2">
            <a:extLst>
              <a:ext uri="{FF2B5EF4-FFF2-40B4-BE49-F238E27FC236}">
                <a16:creationId xmlns:a16="http://schemas.microsoft.com/office/drawing/2014/main" id="{2D085D28-77D4-D42E-D89A-EA9548BA103C}"/>
              </a:ext>
            </a:extLst>
          </p:cNvPr>
          <p:cNvSpPr txBox="1"/>
          <p:nvPr/>
        </p:nvSpPr>
        <p:spPr>
          <a:xfrm>
            <a:off x="235880" y="712460"/>
            <a:ext cx="11720239" cy="5909310"/>
          </a:xfrm>
          <a:prstGeom prst="rect">
            <a:avLst/>
          </a:prstGeom>
          <a:noFill/>
        </p:spPr>
        <p:txBody>
          <a:bodyPr wrap="square" rtlCol="0">
            <a:spAutoFit/>
          </a:bodyPr>
          <a:lstStyle/>
          <a:p>
            <a:pPr marL="285750" indent="-285750">
              <a:buFont typeface="Wingdings" panose="05000000000000000000" pitchFamily="2" charset="2"/>
              <a:buChar char="§"/>
            </a:pPr>
            <a:r>
              <a:rPr lang="en-US" dirty="0" err="1"/>
              <a:t>Sitecore.json</a:t>
            </a:r>
            <a:r>
              <a:rPr lang="en-US" dirty="0"/>
              <a:t>: </a:t>
            </a:r>
          </a:p>
          <a:p>
            <a:pPr marL="742950" lvl="1" indent="-285750">
              <a:buFont typeface="Wingdings" panose="05000000000000000000" pitchFamily="2" charset="2"/>
              <a:buChar char="ü"/>
            </a:pPr>
            <a:r>
              <a:rPr lang="en-US" dirty="0"/>
              <a:t>In case of Sitecore Content Serialization, the project configuration file is named </a:t>
            </a:r>
            <a:r>
              <a:rPr lang="en-US" dirty="0" err="1"/>
              <a:t>sitecore.json</a:t>
            </a:r>
            <a:r>
              <a:rPr lang="en-US" dirty="0"/>
              <a:t>. It has several sections and properties, including </a:t>
            </a:r>
            <a:r>
              <a:rPr lang="en-US" dirty="0" err="1"/>
              <a:t>module.json</a:t>
            </a:r>
            <a:r>
              <a:rPr lang="en-US" dirty="0"/>
              <a:t> path, plugin details, serialization folder name among others</a:t>
            </a:r>
          </a:p>
          <a:p>
            <a:pPr lvl="1"/>
            <a:r>
              <a:rPr lang="en-US" dirty="0"/>
              <a:t> </a:t>
            </a:r>
          </a:p>
          <a:p>
            <a:pPr marL="285750" indent="-285750">
              <a:buFont typeface="Wingdings" panose="05000000000000000000" pitchFamily="2" charset="2"/>
              <a:buChar char="§"/>
            </a:pPr>
            <a:r>
              <a:rPr lang="en-US" dirty="0" err="1"/>
              <a:t>user.json</a:t>
            </a:r>
            <a:r>
              <a:rPr lang="en-US" dirty="0"/>
              <a:t>: </a:t>
            </a:r>
          </a:p>
          <a:p>
            <a:pPr marL="742950" lvl="1" indent="-285750">
              <a:buFont typeface="Wingdings" panose="05000000000000000000" pitchFamily="2" charset="2"/>
              <a:buChar char="ü"/>
            </a:pPr>
            <a:r>
              <a:rPr lang="en-US" dirty="0"/>
              <a:t>Useful in case of Sitecore CLI non-interactive login since it stores </a:t>
            </a:r>
            <a:r>
              <a:rPr lang="en-US" dirty="0" err="1"/>
              <a:t>cm,auth</a:t>
            </a:r>
            <a:r>
              <a:rPr lang="en-US" dirty="0"/>
              <a:t> server details, access and refresh tokens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 *.</a:t>
            </a:r>
            <a:r>
              <a:rPr lang="en-US" dirty="0" err="1"/>
              <a:t>module.json</a:t>
            </a:r>
            <a:r>
              <a:rPr lang="en-US" dirty="0"/>
              <a:t>:</a:t>
            </a:r>
          </a:p>
          <a:p>
            <a:pPr marL="742950" lvl="1" indent="-285750">
              <a:buFont typeface="Wingdings" panose="05000000000000000000" pitchFamily="2" charset="2"/>
              <a:buChar char="ü"/>
            </a:pPr>
            <a:r>
              <a:rPr lang="en-US" dirty="0"/>
              <a:t>Holds details about what Sitecore paths must be included in serialization </a:t>
            </a:r>
            <a:r>
              <a:rPr lang="en-US" dirty="0" err="1"/>
              <a:t>alongwith</a:t>
            </a:r>
            <a:r>
              <a:rPr lang="en-US" dirty="0"/>
              <a:t> scope and exclusion rules</a:t>
            </a:r>
          </a:p>
          <a:p>
            <a:pPr lvl="1"/>
            <a:r>
              <a:rPr lang="en-US" dirty="0"/>
              <a:t>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scssconfig.json</a:t>
            </a:r>
            <a:r>
              <a:rPr lang="en-US" dirty="0"/>
              <a:t>:</a:t>
            </a:r>
          </a:p>
          <a:p>
            <a:pPr marL="742950" lvl="1" indent="-285750">
              <a:buFont typeface="Wingdings" panose="05000000000000000000" pitchFamily="2" charset="2"/>
              <a:buChar char="ü"/>
            </a:pPr>
            <a:r>
              <a:rPr lang="en-US" dirty="0"/>
              <a:t>The JSS config file that has Sitecore instance details like deployment secret, API key, instance path among others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err="1"/>
              <a:t>sitecore.config</a:t>
            </a:r>
            <a:r>
              <a:rPr lang="en-US" dirty="0"/>
              <a:t>:</a:t>
            </a:r>
          </a:p>
          <a:p>
            <a:pPr marL="742950" lvl="1" indent="-285750">
              <a:buFont typeface="Wingdings" panose="05000000000000000000" pitchFamily="2" charset="2"/>
              <a:buChar char="ü"/>
            </a:pPr>
            <a:r>
              <a:rPr lang="en-US" dirty="0"/>
              <a:t>The Sitecore patch file under </a:t>
            </a:r>
            <a:r>
              <a:rPr lang="en-US" dirty="0" err="1"/>
              <a:t>App_Config</a:t>
            </a:r>
            <a:r>
              <a:rPr lang="en-US" dirty="0"/>
              <a:t> that has event handler details, patch folder and database details among others</a:t>
            </a:r>
          </a:p>
          <a:p>
            <a:pPr marL="285750" indent="-285750">
              <a:buFont typeface="Wingdings" panose="05000000000000000000" pitchFamily="2" charset="2"/>
              <a:buChar char="§"/>
            </a:pPr>
            <a:endParaRPr lang="en-US" dirty="0"/>
          </a:p>
          <a:p>
            <a:endParaRPr lang="en-US" dirty="0"/>
          </a:p>
        </p:txBody>
      </p:sp>
    </p:spTree>
    <p:extLst>
      <p:ext uri="{BB962C8B-B14F-4D97-AF65-F5344CB8AC3E}">
        <p14:creationId xmlns:p14="http://schemas.microsoft.com/office/powerpoint/2010/main" val="1837503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183541" y="96855"/>
            <a:ext cx="20559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Important points</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80" y="674556"/>
            <a:ext cx="11720239" cy="590931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Sitecore Content Serialization,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ItemandDescendants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default scope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Sitecore Content Serialization, One-level down scope is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ItemandChildren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but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ItemandDescendants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includes grand children too</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You can exclude fields from serialization by specifying them in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sitecore.json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config file and any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modules.json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the path of a specific module file is not set in the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sitecore.json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file, the paths and related items included in the module will not be serialized when you run a push or pull command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42424"/>
                </a:solidFill>
                <a:effectLst/>
                <a:latin typeface="source-serif-pro"/>
              </a:rPr>
              <a:t>You can use the </a:t>
            </a:r>
            <a:r>
              <a:rPr lang="en-US" b="1" i="1" dirty="0">
                <a:solidFill>
                  <a:srgbClr val="242424"/>
                </a:solidFill>
                <a:effectLst/>
                <a:latin typeface="source-serif-pro"/>
              </a:rPr>
              <a:t>sitecore ser watch</a:t>
            </a:r>
            <a:r>
              <a:rPr lang="en-US" b="0" i="0" dirty="0">
                <a:solidFill>
                  <a:srgbClr val="242424"/>
                </a:solidFill>
                <a:effectLst/>
                <a:latin typeface="source-serif-pro"/>
              </a:rPr>
              <a:t> command to monitor changes to content items in a Sitecore instance and automatically serialize the changes to your file system.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case of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Rules section properties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module.json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path and scope are mandatory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case of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includes section properties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module.json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name and path are mandatory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Roles in XM Cloud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Organization-level: Organization Admin / Organization Owner and Organization User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i="0" dirty="0">
                <a:solidFill>
                  <a:srgbClr val="252727"/>
                </a:solidFill>
                <a:effectLst/>
                <a:latin typeface="__Open_Sans_a5ed60"/>
              </a:rPr>
              <a:t>In the Content Editor, you can set placeholder restrictions for your layout placeholders. These restrictions are applied on all pages in the site.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51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2861188" y="2705725"/>
            <a:ext cx="7099704" cy="1446550"/>
          </a:xfrm>
          <a:prstGeom prst="rect">
            <a:avLst/>
          </a:prstGeom>
          <a:noFill/>
        </p:spPr>
        <p:txBody>
          <a:bodyPr wrap="square" rtlCol="0">
            <a:spAutoFit/>
          </a:bodyPr>
          <a:lstStyle/>
          <a:p>
            <a:pPr algn="ctr"/>
            <a:r>
              <a:rPr lang="en-US" sz="4400" b="1" dirty="0">
                <a:solidFill>
                  <a:schemeClr val="bg1"/>
                </a:solidFill>
              </a:rPr>
              <a:t>Competency 5</a:t>
            </a:r>
          </a:p>
          <a:p>
            <a:r>
              <a:rPr lang="en-US" sz="4400" b="1" dirty="0">
                <a:solidFill>
                  <a:schemeClr val="bg1"/>
                </a:solidFill>
              </a:rPr>
              <a:t>Sitecore APIs and Webhooks</a:t>
            </a:r>
          </a:p>
        </p:txBody>
      </p:sp>
    </p:spTree>
    <p:extLst>
      <p:ext uri="{BB962C8B-B14F-4D97-AF65-F5344CB8AC3E}">
        <p14:creationId xmlns:p14="http://schemas.microsoft.com/office/powerpoint/2010/main" val="1714488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7" y="1091944"/>
            <a:ext cx="10907887" cy="3362652"/>
          </a:xfrm>
          <a:prstGeom prst="rect">
            <a:avLst/>
          </a:prstGeom>
          <a:noFill/>
        </p:spPr>
        <p:txBody>
          <a:bodyPr wrap="square" rtlCol="0">
            <a:spAutoFit/>
          </a:bodyPr>
          <a:lstStyle/>
          <a:p>
            <a:pPr marL="342900" lvl="0" indent="-342900" fontAlgn="base">
              <a:lnSpc>
                <a:spcPct val="200000"/>
              </a:lnSpc>
              <a:spcAft>
                <a:spcPts val="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Use Experience Edge API to query an item, layout, or search </a:t>
            </a:r>
          </a:p>
          <a:p>
            <a:pPr marL="342900" lvl="0" indent="-342900" fontAlgn="base">
              <a:lnSpc>
                <a:spcPct val="200000"/>
              </a:lnSpc>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Use </a:t>
            </a:r>
            <a:r>
              <a:rPr lang="en-US" sz="1600" dirty="0" err="1">
                <a:solidFill>
                  <a:prstClr val="black"/>
                </a:solidFill>
                <a:latin typeface="Calibri" panose="020F0502020204030204"/>
              </a:rPr>
              <a:t>GraphQL</a:t>
            </a:r>
            <a:r>
              <a:rPr lang="en-US" sz="1600" dirty="0">
                <a:solidFill>
                  <a:prstClr val="black"/>
                </a:solidFill>
                <a:latin typeface="Calibri" panose="020F0502020204030204"/>
              </a:rPr>
              <a:t> Mutations to create, update, and delete items </a:t>
            </a:r>
          </a:p>
          <a:p>
            <a:pPr marL="342900" lvl="0" indent="-342900" fontAlgn="base">
              <a:lnSpc>
                <a:spcPct val="200000"/>
              </a:lnSpc>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Define and handle webhooks</a:t>
            </a:r>
          </a:p>
          <a:p>
            <a:pPr marL="0" marR="0" lvl="0" indent="0" algn="l" defTabSz="914400" rtl="0" eaLnBrk="1" fontAlgn="base" latinLnBrk="0" hangingPunct="1">
              <a:lnSpc>
                <a:spcPct val="150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Sitecore Experience Edge for XM(opens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Sitecore Authoring and Management </a:t>
            </a:r>
            <a:r>
              <a:rPr lang="en-US" sz="1800" u="sng" kern="0" dirty="0" err="1">
                <a:solidFill>
                  <a:srgbClr val="0000FF"/>
                </a:solidFill>
                <a:effectLst/>
                <a:latin typeface="var(--font-family-body)"/>
                <a:ea typeface="Times New Roman" panose="02020603050405020304" pitchFamily="18" charset="0"/>
                <a:cs typeface="Times New Roman" panose="02020603050405020304" pitchFamily="18" charset="0"/>
                <a:hlinkClick r:id="rId4"/>
              </a:rPr>
              <a:t>GraphQL</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 API(opens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Webhooks(opens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4755001" y="272491"/>
            <a:ext cx="33315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5 (5 questions)</a:t>
            </a:r>
          </a:p>
        </p:txBody>
      </p:sp>
    </p:spTree>
    <p:extLst>
      <p:ext uri="{BB962C8B-B14F-4D97-AF65-F5344CB8AC3E}">
        <p14:creationId xmlns:p14="http://schemas.microsoft.com/office/powerpoint/2010/main" val="1308935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4565974" y="141941"/>
            <a:ext cx="37521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5 - Webhook Types</a:t>
            </a:r>
          </a:p>
        </p:txBody>
      </p:sp>
      <p:sp>
        <p:nvSpPr>
          <p:cNvPr id="5" name="TextBox 4">
            <a:extLst>
              <a:ext uri="{FF2B5EF4-FFF2-40B4-BE49-F238E27FC236}">
                <a16:creationId xmlns:a16="http://schemas.microsoft.com/office/drawing/2014/main" id="{B5A1F0D9-C392-2833-030D-B114DD1471FF}"/>
              </a:ext>
            </a:extLst>
          </p:cNvPr>
          <p:cNvSpPr txBox="1"/>
          <p:nvPr/>
        </p:nvSpPr>
        <p:spPr>
          <a:xfrm>
            <a:off x="2620829" y="6402346"/>
            <a:ext cx="695034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https://doc.sitecore.com/xmc/en/developers/xm-cloud/webhooks.html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C6FC6E3B-5EE2-BD71-D99D-EB5454919007}"/>
              </a:ext>
            </a:extLst>
          </p:cNvPr>
          <p:cNvGraphicFramePr/>
          <p:nvPr>
            <p:extLst>
              <p:ext uri="{D42A27DB-BD31-4B8C-83A1-F6EECF244321}">
                <p14:modId xmlns:p14="http://schemas.microsoft.com/office/powerpoint/2010/main" val="1860900025"/>
              </p:ext>
            </p:extLst>
          </p:nvPr>
        </p:nvGraphicFramePr>
        <p:xfrm>
          <a:off x="498228" y="790277"/>
          <a:ext cx="11071538" cy="5648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24240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6" name="Arrow: Curved Down 25">
            <a:extLst>
              <a:ext uri="{FF2B5EF4-FFF2-40B4-BE49-F238E27FC236}">
                <a16:creationId xmlns:a16="http://schemas.microsoft.com/office/drawing/2014/main" id="{99B7ED0C-8638-EBEC-9504-D216F8A80677}"/>
              </a:ext>
            </a:extLst>
          </p:cNvPr>
          <p:cNvSpPr/>
          <p:nvPr/>
        </p:nvSpPr>
        <p:spPr>
          <a:xfrm>
            <a:off x="1687263" y="1589519"/>
            <a:ext cx="7656309" cy="1738440"/>
          </a:xfrm>
          <a:prstGeom prst="curvedDownArrow">
            <a:avLst/>
          </a:prstGeom>
          <a:gradFill flip="none" rotWithShape="1">
            <a:gsLst>
              <a:gs pos="0">
                <a:srgbClr val="F98007">
                  <a:tint val="66000"/>
                  <a:satMod val="160000"/>
                </a:srgbClr>
              </a:gs>
              <a:gs pos="50000">
                <a:srgbClr val="F98007">
                  <a:tint val="44500"/>
                  <a:satMod val="160000"/>
                </a:srgbClr>
              </a:gs>
              <a:gs pos="100000">
                <a:srgbClr val="F98007">
                  <a:tint val="23500"/>
                  <a:satMod val="160000"/>
                </a:srgbClr>
              </a:gs>
            </a:gsLst>
            <a:lin ang="27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2134195" y="103826"/>
            <a:ext cx="82663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5 - XM Cloud: webhooks, event handler and state-transition</a:t>
            </a:r>
          </a:p>
        </p:txBody>
      </p:sp>
      <p:sp>
        <p:nvSpPr>
          <p:cNvPr id="5" name="TextBox 4">
            <a:extLst>
              <a:ext uri="{FF2B5EF4-FFF2-40B4-BE49-F238E27FC236}">
                <a16:creationId xmlns:a16="http://schemas.microsoft.com/office/drawing/2014/main" id="{B5A1F0D9-C392-2833-030D-B114DD1471FF}"/>
              </a:ext>
            </a:extLst>
          </p:cNvPr>
          <p:cNvSpPr txBox="1"/>
          <p:nvPr/>
        </p:nvSpPr>
        <p:spPr>
          <a:xfrm>
            <a:off x="402505" y="6148739"/>
            <a:ext cx="1168022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Webhook submit action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State-based:- Webhook attached to </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 workflow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state: when the item reaches the state, webhook executes.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Webhook validation action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Command-based:- Webhook attached to command: when the command executes, the webhook executes. This can be used to invalidate state-change.</a:t>
            </a:r>
          </a:p>
        </p:txBody>
      </p:sp>
      <p:sp>
        <p:nvSpPr>
          <p:cNvPr id="2" name="Rectangle: Rounded Corners 1">
            <a:extLst>
              <a:ext uri="{FF2B5EF4-FFF2-40B4-BE49-F238E27FC236}">
                <a16:creationId xmlns:a16="http://schemas.microsoft.com/office/drawing/2014/main" id="{18315793-D3EE-FCAB-A1D8-27D11EB25FDF}"/>
              </a:ext>
            </a:extLst>
          </p:cNvPr>
          <p:cNvSpPr/>
          <p:nvPr/>
        </p:nvSpPr>
        <p:spPr>
          <a:xfrm>
            <a:off x="935524" y="3441906"/>
            <a:ext cx="2122545" cy="1127602"/>
          </a:xfrm>
          <a:prstGeom prst="roundRect">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State-1</a:t>
            </a:r>
          </a:p>
        </p:txBody>
      </p:sp>
      <p:sp>
        <p:nvSpPr>
          <p:cNvPr id="4" name="Rectangle: Rounded Corners 3">
            <a:extLst>
              <a:ext uri="{FF2B5EF4-FFF2-40B4-BE49-F238E27FC236}">
                <a16:creationId xmlns:a16="http://schemas.microsoft.com/office/drawing/2014/main" id="{5F62C11B-3B99-2CAE-4BF2-E68B02BA3962}"/>
              </a:ext>
            </a:extLst>
          </p:cNvPr>
          <p:cNvSpPr/>
          <p:nvPr/>
        </p:nvSpPr>
        <p:spPr>
          <a:xfrm>
            <a:off x="7787997" y="3441906"/>
            <a:ext cx="2122545" cy="1127602"/>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State-2</a:t>
            </a:r>
          </a:p>
        </p:txBody>
      </p:sp>
      <p:sp>
        <p:nvSpPr>
          <p:cNvPr id="7" name="Oval 6">
            <a:extLst>
              <a:ext uri="{FF2B5EF4-FFF2-40B4-BE49-F238E27FC236}">
                <a16:creationId xmlns:a16="http://schemas.microsoft.com/office/drawing/2014/main" id="{ABC95DDB-C8EE-0222-B85A-4FFFE0F23DCD}"/>
              </a:ext>
            </a:extLst>
          </p:cNvPr>
          <p:cNvSpPr/>
          <p:nvPr/>
        </p:nvSpPr>
        <p:spPr>
          <a:xfrm>
            <a:off x="873932" y="1710157"/>
            <a:ext cx="2184137" cy="805430"/>
          </a:xfrm>
          <a:prstGeom prst="ellipse">
            <a:avLst/>
          </a:prstGeom>
          <a:gradFill flip="none" rotWithShape="1">
            <a:gsLst>
              <a:gs pos="0">
                <a:schemeClr val="accent4">
                  <a:lumMod val="50000"/>
                  <a:tint val="66000"/>
                  <a:satMod val="160000"/>
                </a:schemeClr>
              </a:gs>
              <a:gs pos="50000">
                <a:schemeClr val="accent4">
                  <a:lumMod val="50000"/>
                  <a:tint val="44500"/>
                  <a:satMod val="160000"/>
                </a:schemeClr>
              </a:gs>
              <a:gs pos="100000">
                <a:schemeClr val="accent4">
                  <a:lumMod val="50000"/>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Webhook submit action </a:t>
            </a:r>
          </a:p>
        </p:txBody>
      </p:sp>
      <p:sp>
        <p:nvSpPr>
          <p:cNvPr id="9" name="Oval 8">
            <a:extLst>
              <a:ext uri="{FF2B5EF4-FFF2-40B4-BE49-F238E27FC236}">
                <a16:creationId xmlns:a16="http://schemas.microsoft.com/office/drawing/2014/main" id="{AE38A050-DC35-CE74-1C90-BA933FA24B54}"/>
              </a:ext>
            </a:extLst>
          </p:cNvPr>
          <p:cNvSpPr/>
          <p:nvPr/>
        </p:nvSpPr>
        <p:spPr>
          <a:xfrm>
            <a:off x="7744566" y="1705099"/>
            <a:ext cx="2184137" cy="805430"/>
          </a:xfrm>
          <a:prstGeom prst="ellipse">
            <a:avLst/>
          </a:prstGeom>
          <a:gradFill flip="none" rotWithShape="1">
            <a:gsLst>
              <a:gs pos="0">
                <a:srgbClr val="002060">
                  <a:tint val="66000"/>
                  <a:satMod val="160000"/>
                </a:srgbClr>
              </a:gs>
              <a:gs pos="50000">
                <a:srgbClr val="002060">
                  <a:tint val="44500"/>
                  <a:satMod val="160000"/>
                </a:srgbClr>
              </a:gs>
              <a:gs pos="100000">
                <a:srgbClr val="002060">
                  <a:tint val="23500"/>
                  <a:satMod val="160000"/>
                </a:srgbClr>
              </a:gs>
            </a:gsLst>
            <a:lin ang="81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Webhook submit action </a:t>
            </a:r>
          </a:p>
        </p:txBody>
      </p:sp>
      <p:sp>
        <p:nvSpPr>
          <p:cNvPr id="10" name="Oval 9">
            <a:extLst>
              <a:ext uri="{FF2B5EF4-FFF2-40B4-BE49-F238E27FC236}">
                <a16:creationId xmlns:a16="http://schemas.microsoft.com/office/drawing/2014/main" id="{BBBA2FDC-AC8B-F542-C356-A38769915826}"/>
              </a:ext>
            </a:extLst>
          </p:cNvPr>
          <p:cNvSpPr/>
          <p:nvPr/>
        </p:nvSpPr>
        <p:spPr>
          <a:xfrm>
            <a:off x="4131585" y="1971205"/>
            <a:ext cx="2598695" cy="805430"/>
          </a:xfrm>
          <a:prstGeom prst="ellipse">
            <a:avLst/>
          </a:prstGeom>
          <a:gradFill flip="none" rotWithShape="1">
            <a:gsLst>
              <a:gs pos="0">
                <a:srgbClr val="F98007">
                  <a:tint val="66000"/>
                  <a:satMod val="160000"/>
                </a:srgbClr>
              </a:gs>
              <a:gs pos="50000">
                <a:srgbClr val="F98007">
                  <a:tint val="44500"/>
                  <a:satMod val="160000"/>
                </a:srgbClr>
              </a:gs>
              <a:gs pos="100000">
                <a:srgbClr val="F98007">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Webhook validation action </a:t>
            </a:r>
          </a:p>
        </p:txBody>
      </p:sp>
      <p:cxnSp>
        <p:nvCxnSpPr>
          <p:cNvPr id="17" name="Straight Connector 16">
            <a:extLst>
              <a:ext uri="{FF2B5EF4-FFF2-40B4-BE49-F238E27FC236}">
                <a16:creationId xmlns:a16="http://schemas.microsoft.com/office/drawing/2014/main" id="{FACCAF63-55F6-5778-9EDE-20923142263F}"/>
              </a:ext>
            </a:extLst>
          </p:cNvPr>
          <p:cNvCxnSpPr>
            <a:cxnSpLocks/>
          </p:cNvCxnSpPr>
          <p:nvPr/>
        </p:nvCxnSpPr>
        <p:spPr>
          <a:xfrm>
            <a:off x="10014033" y="1386948"/>
            <a:ext cx="25691" cy="4844428"/>
          </a:xfrm>
          <a:prstGeom prst="line">
            <a:avLst/>
          </a:prstGeom>
          <a:ln w="28575">
            <a:solidFill>
              <a:srgbClr val="00B050"/>
            </a:solidFill>
            <a:prstDash val="lgDash"/>
          </a:ln>
        </p:spPr>
        <p:style>
          <a:lnRef idx="1">
            <a:schemeClr val="accent1"/>
          </a:lnRef>
          <a:fillRef idx="0">
            <a:schemeClr val="accent1"/>
          </a:fillRef>
          <a:effectRef idx="0">
            <a:schemeClr val="accent1"/>
          </a:effectRef>
          <a:fontRef idx="minor">
            <a:schemeClr val="tx1"/>
          </a:fontRef>
        </p:style>
      </p:cxnSp>
      <p:sp>
        <p:nvSpPr>
          <p:cNvPr id="27" name="Arrow: Curved Down 26">
            <a:extLst>
              <a:ext uri="{FF2B5EF4-FFF2-40B4-BE49-F238E27FC236}">
                <a16:creationId xmlns:a16="http://schemas.microsoft.com/office/drawing/2014/main" id="{887EFFEF-CCB8-64E5-C815-6F8D54F724EF}"/>
              </a:ext>
            </a:extLst>
          </p:cNvPr>
          <p:cNvSpPr/>
          <p:nvPr/>
        </p:nvSpPr>
        <p:spPr>
          <a:xfrm flipH="1" flipV="1">
            <a:off x="1613031" y="4640013"/>
            <a:ext cx="7504710" cy="1535076"/>
          </a:xfrm>
          <a:prstGeom prst="curvedDownArrow">
            <a:avLst/>
          </a:prstGeom>
          <a:gradFill flip="none" rotWithShape="1">
            <a:gsLst>
              <a:gs pos="0">
                <a:srgbClr val="F98007">
                  <a:tint val="66000"/>
                  <a:satMod val="160000"/>
                </a:srgbClr>
              </a:gs>
              <a:gs pos="50000">
                <a:srgbClr val="F98007">
                  <a:tint val="44500"/>
                  <a:satMod val="160000"/>
                </a:srgbClr>
              </a:gs>
              <a:gs pos="100000">
                <a:srgbClr val="F98007">
                  <a:tint val="23500"/>
                  <a:satMod val="160000"/>
                </a:srgbClr>
              </a:gs>
            </a:gsLst>
            <a:lin ang="54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 name="Straight Connector 11">
            <a:extLst>
              <a:ext uri="{FF2B5EF4-FFF2-40B4-BE49-F238E27FC236}">
                <a16:creationId xmlns:a16="http://schemas.microsoft.com/office/drawing/2014/main" id="{DF142B8C-6738-38EF-D900-541EEC3D672D}"/>
              </a:ext>
            </a:extLst>
          </p:cNvPr>
          <p:cNvCxnSpPr>
            <a:cxnSpLocks/>
          </p:cNvCxnSpPr>
          <p:nvPr/>
        </p:nvCxnSpPr>
        <p:spPr>
          <a:xfrm>
            <a:off x="3148088" y="1385993"/>
            <a:ext cx="0" cy="4789096"/>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32" name="Arrow: Left-Right 31">
            <a:extLst>
              <a:ext uri="{FF2B5EF4-FFF2-40B4-BE49-F238E27FC236}">
                <a16:creationId xmlns:a16="http://schemas.microsoft.com/office/drawing/2014/main" id="{862FB48D-B4BC-C97C-5639-B211DBB9DD7F}"/>
              </a:ext>
            </a:extLst>
          </p:cNvPr>
          <p:cNvSpPr/>
          <p:nvPr/>
        </p:nvSpPr>
        <p:spPr>
          <a:xfrm>
            <a:off x="4166326" y="3603858"/>
            <a:ext cx="2560003" cy="969661"/>
          </a:xfrm>
          <a:prstGeom prst="leftRightArrow">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Command</a:t>
            </a:r>
          </a:p>
        </p:txBody>
      </p:sp>
      <p:sp>
        <p:nvSpPr>
          <p:cNvPr id="33" name="Flowchart: Process 32">
            <a:extLst>
              <a:ext uri="{FF2B5EF4-FFF2-40B4-BE49-F238E27FC236}">
                <a16:creationId xmlns:a16="http://schemas.microsoft.com/office/drawing/2014/main" id="{2377659E-988F-9D7A-689A-DB808F897D05}"/>
              </a:ext>
            </a:extLst>
          </p:cNvPr>
          <p:cNvSpPr/>
          <p:nvPr/>
        </p:nvSpPr>
        <p:spPr>
          <a:xfrm>
            <a:off x="2134194" y="659492"/>
            <a:ext cx="2027788" cy="638208"/>
          </a:xfrm>
          <a:prstGeom prst="flowChartProcess">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Webhook event handler </a:t>
            </a:r>
          </a:p>
        </p:txBody>
      </p:sp>
      <p:sp>
        <p:nvSpPr>
          <p:cNvPr id="34" name="Flowchart: Process 33">
            <a:extLst>
              <a:ext uri="{FF2B5EF4-FFF2-40B4-BE49-F238E27FC236}">
                <a16:creationId xmlns:a16="http://schemas.microsoft.com/office/drawing/2014/main" id="{2174CD02-CAE3-AA98-EC5A-66C6E1E7DC31}"/>
              </a:ext>
            </a:extLst>
          </p:cNvPr>
          <p:cNvSpPr/>
          <p:nvPr/>
        </p:nvSpPr>
        <p:spPr>
          <a:xfrm>
            <a:off x="8896644" y="699891"/>
            <a:ext cx="2027788" cy="638208"/>
          </a:xfrm>
          <a:prstGeom prst="flowChartProcess">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Webhook event handler </a:t>
            </a:r>
          </a:p>
        </p:txBody>
      </p:sp>
      <p:sp>
        <p:nvSpPr>
          <p:cNvPr id="18" name="TextBox 17">
            <a:extLst>
              <a:ext uri="{FF2B5EF4-FFF2-40B4-BE49-F238E27FC236}">
                <a16:creationId xmlns:a16="http://schemas.microsoft.com/office/drawing/2014/main" id="{0F71C575-B23B-B0C0-813A-544B3F9221AB}"/>
              </a:ext>
            </a:extLst>
          </p:cNvPr>
          <p:cNvSpPr txBox="1"/>
          <p:nvPr/>
        </p:nvSpPr>
        <p:spPr>
          <a:xfrm>
            <a:off x="2654034" y="2830935"/>
            <a:ext cx="1144176" cy="369332"/>
          </a:xfrm>
          <a:prstGeom prst="rect">
            <a:avLst/>
          </a:prstGeom>
          <a:noFill/>
        </p:spPr>
        <p:txBody>
          <a:bodyPr wrap="square" rtlCol="0">
            <a:spAutoFit/>
          </a:bodyPr>
          <a:lstStyle/>
          <a:p>
            <a:r>
              <a:rPr lang="en-US" dirty="0"/>
              <a:t>Event-1</a:t>
            </a:r>
          </a:p>
        </p:txBody>
      </p:sp>
      <p:sp>
        <p:nvSpPr>
          <p:cNvPr id="19" name="TextBox 18">
            <a:extLst>
              <a:ext uri="{FF2B5EF4-FFF2-40B4-BE49-F238E27FC236}">
                <a16:creationId xmlns:a16="http://schemas.microsoft.com/office/drawing/2014/main" id="{B3D25A90-ECCC-D59C-0AD3-2DEF04623351}"/>
              </a:ext>
            </a:extLst>
          </p:cNvPr>
          <p:cNvSpPr txBox="1"/>
          <p:nvPr/>
        </p:nvSpPr>
        <p:spPr>
          <a:xfrm>
            <a:off x="9542577" y="2875039"/>
            <a:ext cx="1144176" cy="369332"/>
          </a:xfrm>
          <a:prstGeom prst="rect">
            <a:avLst/>
          </a:prstGeom>
          <a:noFill/>
        </p:spPr>
        <p:txBody>
          <a:bodyPr wrap="square" rtlCol="0">
            <a:spAutoFit/>
          </a:bodyPr>
          <a:lstStyle/>
          <a:p>
            <a:r>
              <a:rPr lang="en-US" dirty="0"/>
              <a:t>Event-2</a:t>
            </a:r>
          </a:p>
        </p:txBody>
      </p:sp>
    </p:spTree>
    <p:extLst>
      <p:ext uri="{BB962C8B-B14F-4D97-AF65-F5344CB8AC3E}">
        <p14:creationId xmlns:p14="http://schemas.microsoft.com/office/powerpoint/2010/main" val="1680812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4720032" y="306515"/>
            <a:ext cx="309523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Experience Edge token API</a:t>
            </a:r>
          </a:p>
        </p:txBody>
      </p:sp>
      <p:sp>
        <p:nvSpPr>
          <p:cNvPr id="2" name="TextBox 1">
            <a:extLst>
              <a:ext uri="{FF2B5EF4-FFF2-40B4-BE49-F238E27FC236}">
                <a16:creationId xmlns:a16="http://schemas.microsoft.com/office/drawing/2014/main" id="{5A6ED2F1-B8FC-4DE5-C7D2-FCECA06696D5}"/>
              </a:ext>
            </a:extLst>
          </p:cNvPr>
          <p:cNvSpPr txBox="1"/>
          <p:nvPr/>
        </p:nvSpPr>
        <p:spPr>
          <a:xfrm>
            <a:off x="7254537" y="1570088"/>
            <a:ext cx="16453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727"/>
                </a:solidFill>
                <a:effectLst/>
                <a:uLnTx/>
                <a:uFillTx/>
                <a:latin typeface="ui-monospace"/>
                <a:ea typeface="+mn-ea"/>
                <a:cs typeface="+mn-cs"/>
              </a:rPr>
              <a:t>Bearer {Token}header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4AF63C-BC65-1CC8-2D09-7FF09730284D}"/>
              </a:ext>
            </a:extLst>
          </p:cNvPr>
          <p:cNvSpPr/>
          <p:nvPr/>
        </p:nvSpPr>
        <p:spPr>
          <a:xfrm>
            <a:off x="5021434" y="1675370"/>
            <a:ext cx="2149131" cy="96681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 JWT Token API</a:t>
            </a:r>
          </a:p>
        </p:txBody>
      </p:sp>
      <p:sp>
        <p:nvSpPr>
          <p:cNvPr id="7" name="Rectangle 6">
            <a:extLst>
              <a:ext uri="{FF2B5EF4-FFF2-40B4-BE49-F238E27FC236}">
                <a16:creationId xmlns:a16="http://schemas.microsoft.com/office/drawing/2014/main" id="{2F60B154-3291-17D1-3BD7-8984835AF149}"/>
              </a:ext>
            </a:extLst>
          </p:cNvPr>
          <p:cNvSpPr/>
          <p:nvPr/>
        </p:nvSpPr>
        <p:spPr>
          <a:xfrm>
            <a:off x="9059552" y="1747571"/>
            <a:ext cx="2149131" cy="96681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Token REST API</a:t>
            </a:r>
          </a:p>
        </p:txBody>
      </p:sp>
      <p:cxnSp>
        <p:nvCxnSpPr>
          <p:cNvPr id="13" name="Straight Arrow Connector 12">
            <a:extLst>
              <a:ext uri="{FF2B5EF4-FFF2-40B4-BE49-F238E27FC236}">
                <a16:creationId xmlns:a16="http://schemas.microsoft.com/office/drawing/2014/main" id="{7D9B50E1-892F-3595-4EB4-2C902C77743F}"/>
              </a:ext>
            </a:extLst>
          </p:cNvPr>
          <p:cNvCxnSpPr>
            <a:cxnSpLocks/>
          </p:cNvCxnSpPr>
          <p:nvPr/>
        </p:nvCxnSpPr>
        <p:spPr>
          <a:xfrm flipV="1">
            <a:off x="7170565" y="2248193"/>
            <a:ext cx="1888986" cy="145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33117F-AB5E-89AC-8F78-55A025B42C60}"/>
              </a:ext>
            </a:extLst>
          </p:cNvPr>
          <p:cNvSpPr txBox="1"/>
          <p:nvPr/>
        </p:nvSpPr>
        <p:spPr>
          <a:xfrm>
            <a:off x="3022989" y="6513274"/>
            <a:ext cx="614602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https://doc.sitecore.com/xmc/en/developers/xm-cloud/admin-api.html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Arrow Connector 21">
            <a:extLst>
              <a:ext uri="{FF2B5EF4-FFF2-40B4-BE49-F238E27FC236}">
                <a16:creationId xmlns:a16="http://schemas.microsoft.com/office/drawing/2014/main" id="{1F207422-5117-65FA-0120-DC91006739E8}"/>
              </a:ext>
            </a:extLst>
          </p:cNvPr>
          <p:cNvCxnSpPr>
            <a:cxnSpLocks/>
          </p:cNvCxnSpPr>
          <p:nvPr/>
        </p:nvCxnSpPr>
        <p:spPr>
          <a:xfrm flipV="1">
            <a:off x="3132448" y="2216419"/>
            <a:ext cx="1888986" cy="145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DBF38DB-D0A9-2E30-DD4A-318780ABB44F}"/>
              </a:ext>
            </a:extLst>
          </p:cNvPr>
          <p:cNvSpPr/>
          <p:nvPr/>
        </p:nvSpPr>
        <p:spPr>
          <a:xfrm>
            <a:off x="983316" y="1740290"/>
            <a:ext cx="2149131" cy="966818"/>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XM Cloud Deploy App: Edge Administration Client</a:t>
            </a:r>
          </a:p>
        </p:txBody>
      </p:sp>
      <p:sp>
        <p:nvSpPr>
          <p:cNvPr id="24" name="TextBox 23">
            <a:extLst>
              <a:ext uri="{FF2B5EF4-FFF2-40B4-BE49-F238E27FC236}">
                <a16:creationId xmlns:a16="http://schemas.microsoft.com/office/drawing/2014/main" id="{52AA28A5-E0B2-C71A-3399-C11A3CBECC8A}"/>
              </a:ext>
            </a:extLst>
          </p:cNvPr>
          <p:cNvSpPr txBox="1"/>
          <p:nvPr/>
        </p:nvSpPr>
        <p:spPr>
          <a:xfrm>
            <a:off x="3168974" y="1892884"/>
            <a:ext cx="16453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727"/>
                </a:solidFill>
                <a:effectLst/>
                <a:uLnTx/>
                <a:uFillTx/>
                <a:latin typeface="ui-monospace"/>
                <a:ea typeface="+mn-ea"/>
                <a:cs typeface="+mn-cs"/>
              </a:rPr>
              <a:t>Client Id, Client Secret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53B57AA-24EC-3E0A-02ED-87F53516D511}"/>
              </a:ext>
            </a:extLst>
          </p:cNvPr>
          <p:cNvSpPr txBox="1"/>
          <p:nvPr/>
        </p:nvSpPr>
        <p:spPr>
          <a:xfrm>
            <a:off x="4924850" y="3393342"/>
            <a:ext cx="276892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XM Cloud Deploy API</a:t>
            </a:r>
          </a:p>
        </p:txBody>
      </p:sp>
      <p:sp>
        <p:nvSpPr>
          <p:cNvPr id="4" name="TextBox 3">
            <a:extLst>
              <a:ext uri="{FF2B5EF4-FFF2-40B4-BE49-F238E27FC236}">
                <a16:creationId xmlns:a16="http://schemas.microsoft.com/office/drawing/2014/main" id="{762CFA8A-E94E-87C2-D293-5541ACF4F815}"/>
              </a:ext>
            </a:extLst>
          </p:cNvPr>
          <p:cNvSpPr txBox="1"/>
          <p:nvPr/>
        </p:nvSpPr>
        <p:spPr>
          <a:xfrm>
            <a:off x="7254537" y="4521739"/>
            <a:ext cx="16453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727"/>
                </a:solidFill>
                <a:effectLst/>
                <a:uLnTx/>
                <a:uFillTx/>
                <a:latin typeface="ui-monospace"/>
                <a:ea typeface="+mn-ea"/>
                <a:cs typeface="+mn-cs"/>
              </a:rPr>
              <a:t>Bearer {Token}header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DFE2A099-4B2B-6BEC-8901-AF08A7ADEB37}"/>
              </a:ext>
            </a:extLst>
          </p:cNvPr>
          <p:cNvSpPr/>
          <p:nvPr/>
        </p:nvSpPr>
        <p:spPr>
          <a:xfrm>
            <a:off x="5021434" y="4627021"/>
            <a:ext cx="2149131" cy="966818"/>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Request JWT Token API</a:t>
            </a:r>
          </a:p>
        </p:txBody>
      </p:sp>
      <p:sp>
        <p:nvSpPr>
          <p:cNvPr id="9" name="Rectangle 8">
            <a:extLst>
              <a:ext uri="{FF2B5EF4-FFF2-40B4-BE49-F238E27FC236}">
                <a16:creationId xmlns:a16="http://schemas.microsoft.com/office/drawing/2014/main" id="{6B715043-1236-FED5-CD75-6D22A83D2846}"/>
              </a:ext>
            </a:extLst>
          </p:cNvPr>
          <p:cNvSpPr/>
          <p:nvPr/>
        </p:nvSpPr>
        <p:spPr>
          <a:xfrm>
            <a:off x="9059552" y="4699222"/>
            <a:ext cx="2149131" cy="966818"/>
          </a:xfrm>
          <a:prstGeom prst="rect">
            <a:avLst/>
          </a:prstGeom>
          <a:solidFill>
            <a:srgbClr val="D762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XM Cloud Deploy API</a:t>
            </a:r>
          </a:p>
        </p:txBody>
      </p:sp>
      <p:cxnSp>
        <p:nvCxnSpPr>
          <p:cNvPr id="10" name="Straight Arrow Connector 9">
            <a:extLst>
              <a:ext uri="{FF2B5EF4-FFF2-40B4-BE49-F238E27FC236}">
                <a16:creationId xmlns:a16="http://schemas.microsoft.com/office/drawing/2014/main" id="{2776B439-BD07-AF3E-0426-2CB52D7AB9D4}"/>
              </a:ext>
            </a:extLst>
          </p:cNvPr>
          <p:cNvCxnSpPr>
            <a:cxnSpLocks/>
          </p:cNvCxnSpPr>
          <p:nvPr/>
        </p:nvCxnSpPr>
        <p:spPr>
          <a:xfrm flipV="1">
            <a:off x="7170565" y="5199844"/>
            <a:ext cx="1888986" cy="145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8EB85E8-A7AB-3E65-984C-33444E7B5A81}"/>
              </a:ext>
            </a:extLst>
          </p:cNvPr>
          <p:cNvCxnSpPr>
            <a:cxnSpLocks/>
          </p:cNvCxnSpPr>
          <p:nvPr/>
        </p:nvCxnSpPr>
        <p:spPr>
          <a:xfrm flipV="1">
            <a:off x="3132448" y="5168070"/>
            <a:ext cx="1888986" cy="14561"/>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489A1BC-A5DA-3F31-E7DF-5A602C95FFBE}"/>
              </a:ext>
            </a:extLst>
          </p:cNvPr>
          <p:cNvSpPr/>
          <p:nvPr/>
        </p:nvSpPr>
        <p:spPr>
          <a:xfrm>
            <a:off x="983316" y="4691941"/>
            <a:ext cx="2149131" cy="966818"/>
          </a:xfrm>
          <a:prstGeom prst="rect">
            <a:avLst/>
          </a:prstGeom>
          <a:solidFill>
            <a:srgbClr val="B544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Generate Organization Automation Client</a:t>
            </a:r>
          </a:p>
        </p:txBody>
      </p:sp>
      <p:sp>
        <p:nvSpPr>
          <p:cNvPr id="14" name="TextBox 13">
            <a:extLst>
              <a:ext uri="{FF2B5EF4-FFF2-40B4-BE49-F238E27FC236}">
                <a16:creationId xmlns:a16="http://schemas.microsoft.com/office/drawing/2014/main" id="{B7DD3E83-EC8E-06C0-8772-96F6E665CE3C}"/>
              </a:ext>
            </a:extLst>
          </p:cNvPr>
          <p:cNvSpPr txBox="1"/>
          <p:nvPr/>
        </p:nvSpPr>
        <p:spPr>
          <a:xfrm>
            <a:off x="3168974" y="4844535"/>
            <a:ext cx="16453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52727"/>
                </a:solidFill>
                <a:effectLst/>
                <a:uLnTx/>
                <a:uFillTx/>
                <a:latin typeface="ui-monospace"/>
                <a:ea typeface="+mn-ea"/>
                <a:cs typeface="+mn-cs"/>
              </a:rPr>
              <a:t>Client Id, Client Secret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7932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31EFD0-D7D1-530E-124A-02CC5245EFAB}"/>
              </a:ext>
            </a:extLst>
          </p:cNvPr>
          <p:cNvSpPr txBox="1"/>
          <p:nvPr/>
        </p:nvSpPr>
        <p:spPr>
          <a:xfrm>
            <a:off x="3108720" y="95942"/>
            <a:ext cx="597455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Different ways to create Edge API Key (aka Edge token)</a:t>
            </a:r>
          </a:p>
        </p:txBody>
      </p:sp>
      <p:sp>
        <p:nvSpPr>
          <p:cNvPr id="60" name="TextBox 59">
            <a:extLst>
              <a:ext uri="{FF2B5EF4-FFF2-40B4-BE49-F238E27FC236}">
                <a16:creationId xmlns:a16="http://schemas.microsoft.com/office/drawing/2014/main" id="{583015C8-C320-7FFC-0C31-FD44B4B804D0}"/>
              </a:ext>
            </a:extLst>
          </p:cNvPr>
          <p:cNvSpPr txBox="1"/>
          <p:nvPr/>
        </p:nvSpPr>
        <p:spPr>
          <a:xfrm>
            <a:off x="2831305" y="6514539"/>
            <a:ext cx="65293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https://doc.sitecore.com/xmc/en/developers/xm-cloud/generate-an-edge-api-key.html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C6065A80-AD6D-BC12-DC96-F4D730736ED4}"/>
              </a:ext>
            </a:extLst>
          </p:cNvPr>
          <p:cNvSpPr/>
          <p:nvPr/>
        </p:nvSpPr>
        <p:spPr>
          <a:xfrm>
            <a:off x="907380" y="1058158"/>
            <a:ext cx="10329861" cy="47625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 Generate an Edge API key using the XM Cloud Deploy REST API</a:t>
            </a:r>
          </a:p>
        </p:txBody>
      </p:sp>
      <p:sp>
        <p:nvSpPr>
          <p:cNvPr id="62" name="Rectangle 61">
            <a:extLst>
              <a:ext uri="{FF2B5EF4-FFF2-40B4-BE49-F238E27FC236}">
                <a16:creationId xmlns:a16="http://schemas.microsoft.com/office/drawing/2014/main" id="{F4D1C799-44B5-B185-2BC2-9D470C79C9FD}"/>
              </a:ext>
            </a:extLst>
          </p:cNvPr>
          <p:cNvSpPr/>
          <p:nvPr/>
        </p:nvSpPr>
        <p:spPr>
          <a:xfrm>
            <a:off x="864516" y="2184818"/>
            <a:ext cx="10372725" cy="47625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 Generate an Edge API key from a site created in the XM Cloud Dashboard</a:t>
            </a:r>
          </a:p>
        </p:txBody>
      </p:sp>
      <p:sp>
        <p:nvSpPr>
          <p:cNvPr id="63" name="Rectangle 62">
            <a:extLst>
              <a:ext uri="{FF2B5EF4-FFF2-40B4-BE49-F238E27FC236}">
                <a16:creationId xmlns:a16="http://schemas.microsoft.com/office/drawing/2014/main" id="{188A58AF-A63F-84D4-CB5E-409A40A14089}"/>
              </a:ext>
            </a:extLst>
          </p:cNvPr>
          <p:cNvSpPr/>
          <p:nvPr/>
        </p:nvSpPr>
        <p:spPr>
          <a:xfrm>
            <a:off x="864517" y="4395227"/>
            <a:ext cx="10267950" cy="47625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 Generate an Edge API key using the Token API</a:t>
            </a:r>
          </a:p>
        </p:txBody>
      </p:sp>
      <p:sp>
        <p:nvSpPr>
          <p:cNvPr id="64" name="Rectangle 63">
            <a:extLst>
              <a:ext uri="{FF2B5EF4-FFF2-40B4-BE49-F238E27FC236}">
                <a16:creationId xmlns:a16="http://schemas.microsoft.com/office/drawing/2014/main" id="{32005BDC-C52F-1C0C-C195-1B8B75E93FF5}"/>
              </a:ext>
            </a:extLst>
          </p:cNvPr>
          <p:cNvSpPr/>
          <p:nvPr/>
        </p:nvSpPr>
        <p:spPr>
          <a:xfrm>
            <a:off x="1312192" y="1577276"/>
            <a:ext cx="9286874" cy="476250"/>
          </a:xfrm>
          <a:prstGeom prst="rect">
            <a:avLst/>
          </a:prstGeom>
          <a:solidFill>
            <a:srgbClr val="0041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The New-EdgeToken.ps1 in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github</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starter kit too invokes above REST API</a:t>
            </a:r>
          </a:p>
        </p:txBody>
      </p:sp>
      <p:sp>
        <p:nvSpPr>
          <p:cNvPr id="3" name="Rectangle 2">
            <a:extLst>
              <a:ext uri="{FF2B5EF4-FFF2-40B4-BE49-F238E27FC236}">
                <a16:creationId xmlns:a16="http://schemas.microsoft.com/office/drawing/2014/main" id="{FD5B2D6D-4EDE-CA97-7004-2E7AD26B133A}"/>
              </a:ext>
            </a:extLst>
          </p:cNvPr>
          <p:cNvSpPr/>
          <p:nvPr/>
        </p:nvSpPr>
        <p:spPr>
          <a:xfrm>
            <a:off x="1312192" y="2712407"/>
            <a:ext cx="9286874" cy="47625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1. Go to</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XM Cloud Deploy app -</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 https://deploy.sitecorecloud.io</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386FC47-B525-7B09-E6CD-2AFB778C394B}"/>
              </a:ext>
            </a:extLst>
          </p:cNvPr>
          <p:cNvSpPr/>
          <p:nvPr/>
        </p:nvSpPr>
        <p:spPr>
          <a:xfrm>
            <a:off x="1312192" y="3228633"/>
            <a:ext cx="9286874" cy="47625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2.2</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Select &lt;Project&gt; then &lt;Environment&gt;</a:t>
            </a:r>
          </a:p>
        </p:txBody>
      </p:sp>
      <p:sp>
        <p:nvSpPr>
          <p:cNvPr id="6" name="Rectangle 5">
            <a:extLst>
              <a:ext uri="{FF2B5EF4-FFF2-40B4-BE49-F238E27FC236}">
                <a16:creationId xmlns:a16="http://schemas.microsoft.com/office/drawing/2014/main" id="{71BF9D2D-A259-3304-9FF7-3372A1AC477A}"/>
              </a:ext>
            </a:extLst>
          </p:cNvPr>
          <p:cNvSpPr/>
          <p:nvPr/>
        </p:nvSpPr>
        <p:spPr>
          <a:xfrm>
            <a:off x="1312192" y="3744859"/>
            <a:ext cx="9286875" cy="47625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2.3</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Click Details tab and click “Generate token” button</a:t>
            </a:r>
          </a:p>
        </p:txBody>
      </p:sp>
      <p:sp>
        <p:nvSpPr>
          <p:cNvPr id="9" name="TextBox 8">
            <a:extLst>
              <a:ext uri="{FF2B5EF4-FFF2-40B4-BE49-F238E27FC236}">
                <a16:creationId xmlns:a16="http://schemas.microsoft.com/office/drawing/2014/main" id="{E677712D-A197-F43D-8334-599F0CCB2B6D}"/>
              </a:ext>
            </a:extLst>
          </p:cNvPr>
          <p:cNvSpPr txBox="1"/>
          <p:nvPr/>
        </p:nvSpPr>
        <p:spPr>
          <a:xfrm>
            <a:off x="864516" y="583664"/>
            <a:ext cx="53149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Three different ways to generate Edge API Key / token:</a:t>
            </a:r>
          </a:p>
        </p:txBody>
      </p:sp>
      <p:sp>
        <p:nvSpPr>
          <p:cNvPr id="10" name="Rectangle 9">
            <a:extLst>
              <a:ext uri="{FF2B5EF4-FFF2-40B4-BE49-F238E27FC236}">
                <a16:creationId xmlns:a16="http://schemas.microsoft.com/office/drawing/2014/main" id="{224B735C-446C-887C-9E4C-212C8DB7FF4E}"/>
              </a:ext>
            </a:extLst>
          </p:cNvPr>
          <p:cNvSpPr/>
          <p:nvPr/>
        </p:nvSpPr>
        <p:spPr>
          <a:xfrm>
            <a:off x="1312192" y="4918225"/>
            <a:ext cx="9329737" cy="476250"/>
          </a:xfrm>
          <a:prstGeom prst="rect">
            <a:avLst/>
          </a:prstGeom>
          <a:solidFill>
            <a:srgbClr val="B17E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3.</a:t>
            </a:r>
            <a:r>
              <a:rPr kumimoji="0" lang="pl-PL" sz="1600" b="0" i="0" u="none" strike="noStrike" kern="1200" cap="none" spc="0" normalizeH="0" baseline="0" noProof="0" dirty="0">
                <a:ln>
                  <a:noFill/>
                </a:ln>
                <a:solidFill>
                  <a:prstClr val="white"/>
                </a:solidFill>
                <a:effectLst/>
                <a:uLnTx/>
                <a:uFillTx/>
                <a:latin typeface="Calibri" panose="020F0502020204030204"/>
                <a:ea typeface="+mn-ea"/>
                <a:cs typeface="+mn-cs"/>
              </a:rPr>
              <a:t>1.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 XM Cloud Deploy App, under Credentials, create Edge administration client and get Client id and secret</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 name="Rectangle 10">
            <a:extLst>
              <a:ext uri="{FF2B5EF4-FFF2-40B4-BE49-F238E27FC236}">
                <a16:creationId xmlns:a16="http://schemas.microsoft.com/office/drawing/2014/main" id="{12251E8A-9152-C3AC-AB97-399A4CB509C9}"/>
              </a:ext>
            </a:extLst>
          </p:cNvPr>
          <p:cNvSpPr/>
          <p:nvPr/>
        </p:nvSpPr>
        <p:spPr>
          <a:xfrm>
            <a:off x="1312193" y="5434451"/>
            <a:ext cx="9329736" cy="476250"/>
          </a:xfrm>
          <a:prstGeom prst="rect">
            <a:avLst/>
          </a:prstGeom>
          <a:solidFill>
            <a:srgbClr val="B17E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3.2</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Generate JWT by POSTing to https://auth.sitecorecloud.io/oauth/token </a:t>
            </a:r>
          </a:p>
        </p:txBody>
      </p:sp>
      <p:sp>
        <p:nvSpPr>
          <p:cNvPr id="12" name="Rectangle 11">
            <a:extLst>
              <a:ext uri="{FF2B5EF4-FFF2-40B4-BE49-F238E27FC236}">
                <a16:creationId xmlns:a16="http://schemas.microsoft.com/office/drawing/2014/main" id="{3D3D9D35-C08D-23DD-861A-3FD9DD12E15B}"/>
              </a:ext>
            </a:extLst>
          </p:cNvPr>
          <p:cNvSpPr/>
          <p:nvPr/>
        </p:nvSpPr>
        <p:spPr>
          <a:xfrm>
            <a:off x="1312192" y="5950677"/>
            <a:ext cx="9329736" cy="476250"/>
          </a:xfrm>
          <a:prstGeom prst="rect">
            <a:avLst/>
          </a:prstGeom>
          <a:solidFill>
            <a:srgbClr val="B17ED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3.3</a:t>
            </a:r>
            <a:r>
              <a:rPr kumimoji="0" lang="pl-PL" sz="18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POST https://edge.sitecorecloud.io/api/apikey/v1 with JWT bearer token to generate edge token</a:t>
            </a: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83356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467745" y="158878"/>
            <a:ext cx="19712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XM Cloud APIs</a:t>
            </a:r>
          </a:p>
        </p:txBody>
      </p:sp>
      <p:graphicFrame>
        <p:nvGraphicFramePr>
          <p:cNvPr id="3" name="Table 5">
            <a:extLst>
              <a:ext uri="{FF2B5EF4-FFF2-40B4-BE49-F238E27FC236}">
                <a16:creationId xmlns:a16="http://schemas.microsoft.com/office/drawing/2014/main" id="{8860945D-457B-1068-1E93-EE4BBDE98286}"/>
              </a:ext>
            </a:extLst>
          </p:cNvPr>
          <p:cNvGraphicFramePr>
            <a:graphicFrameLocks noGrp="1"/>
          </p:cNvGraphicFramePr>
          <p:nvPr/>
        </p:nvGraphicFramePr>
        <p:xfrm>
          <a:off x="175906" y="893814"/>
          <a:ext cx="11583922" cy="4800479"/>
        </p:xfrm>
        <a:graphic>
          <a:graphicData uri="http://schemas.openxmlformats.org/drawingml/2006/table">
            <a:tbl>
              <a:tblPr firstRow="1" bandRow="1">
                <a:tableStyleId>{00A15C55-8517-42AA-B614-E9B94910E393}</a:tableStyleId>
              </a:tblPr>
              <a:tblGrid>
                <a:gridCol w="3315007">
                  <a:extLst>
                    <a:ext uri="{9D8B030D-6E8A-4147-A177-3AD203B41FA5}">
                      <a16:colId xmlns:a16="http://schemas.microsoft.com/office/drawing/2014/main" val="1429671237"/>
                    </a:ext>
                  </a:extLst>
                </a:gridCol>
                <a:gridCol w="6062662">
                  <a:extLst>
                    <a:ext uri="{9D8B030D-6E8A-4147-A177-3AD203B41FA5}">
                      <a16:colId xmlns:a16="http://schemas.microsoft.com/office/drawing/2014/main" val="1849953394"/>
                    </a:ext>
                  </a:extLst>
                </a:gridCol>
                <a:gridCol w="2206253">
                  <a:extLst>
                    <a:ext uri="{9D8B030D-6E8A-4147-A177-3AD203B41FA5}">
                      <a16:colId xmlns:a16="http://schemas.microsoft.com/office/drawing/2014/main" val="1295926097"/>
                    </a:ext>
                  </a:extLst>
                </a:gridCol>
              </a:tblGrid>
              <a:tr h="342634">
                <a:tc>
                  <a:txBody>
                    <a:bodyPr/>
                    <a:lstStyle/>
                    <a:p>
                      <a:r>
                        <a:rPr lang="en-US" dirty="0"/>
                        <a:t>API type</a:t>
                      </a:r>
                    </a:p>
                  </a:txBody>
                  <a:tcPr/>
                </a:tc>
                <a:tc>
                  <a:txBody>
                    <a:bodyPr/>
                    <a:lstStyle/>
                    <a:p>
                      <a:r>
                        <a:rPr lang="en-US" dirty="0"/>
                        <a:t>Base URL</a:t>
                      </a:r>
                    </a:p>
                  </a:txBody>
                  <a:tcPr/>
                </a:tc>
                <a:tc>
                  <a:txBody>
                    <a:bodyPr/>
                    <a:lstStyle/>
                    <a:p>
                      <a:r>
                        <a:rPr lang="en-US" dirty="0"/>
                        <a:t>Format</a:t>
                      </a:r>
                    </a:p>
                  </a:txBody>
                  <a:tcPr/>
                </a:tc>
                <a:extLst>
                  <a:ext uri="{0D108BD9-81ED-4DB2-BD59-A6C34878D82A}">
                    <a16:rowId xmlns:a16="http://schemas.microsoft.com/office/drawing/2014/main" val="3918006028"/>
                  </a:ext>
                </a:extLst>
              </a:tr>
              <a:tr h="566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Delivery API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https://edge.sitecorecloud.io/api/graphql</a:t>
                      </a:r>
                      <a:endParaRPr lang="en-US" dirty="0"/>
                    </a:p>
                  </a:txBody>
                  <a:tcPr/>
                </a:tc>
                <a:tc>
                  <a:txBody>
                    <a:bodyPr/>
                    <a:lstStyle/>
                    <a:p>
                      <a:r>
                        <a:rPr lang="en-US" dirty="0"/>
                        <a:t>GraphQL</a:t>
                      </a:r>
                    </a:p>
                  </a:txBody>
                  <a:tcPr/>
                </a:tc>
                <a:extLst>
                  <a:ext uri="{0D108BD9-81ED-4DB2-BD59-A6C34878D82A}">
                    <a16:rowId xmlns:a16="http://schemas.microsoft.com/office/drawing/2014/main" val="3328493733"/>
                  </a:ext>
                </a:extLst>
              </a:tr>
              <a:tr h="652310">
                <a:tc>
                  <a:txBody>
                    <a:bodyPr/>
                    <a:lstStyle/>
                    <a:p>
                      <a:r>
                        <a:rPr lang="en-US" b="0" dirty="0"/>
                        <a:t>Token API</a:t>
                      </a:r>
                    </a:p>
                  </a:txBody>
                  <a:tcPr/>
                </a:tc>
                <a:tc>
                  <a:txBody>
                    <a:bodyPr/>
                    <a:lstStyle/>
                    <a:p>
                      <a:r>
                        <a:rPr lang="en-US" sz="1800" b="1" i="0" kern="1200" dirty="0">
                          <a:solidFill>
                            <a:schemeClr val="dk1"/>
                          </a:solidFill>
                          <a:effectLst/>
                          <a:latin typeface="+mn-lt"/>
                          <a:ea typeface="+mn-ea"/>
                          <a:cs typeface="+mn-cs"/>
                        </a:rPr>
                        <a:t>https://edge.sitecorecloud.io/api/apikey/v1</a:t>
                      </a:r>
                      <a:endParaRPr lang="en-US" b="0" dirty="0"/>
                    </a:p>
                  </a:txBody>
                  <a:tcPr/>
                </a:tc>
                <a:tc>
                  <a:txBody>
                    <a:bodyPr/>
                    <a:lstStyle/>
                    <a:p>
                      <a:r>
                        <a:rPr lang="en-US" dirty="0"/>
                        <a:t>REST</a:t>
                      </a:r>
                    </a:p>
                  </a:txBody>
                  <a:tcPr/>
                </a:tc>
                <a:extLst>
                  <a:ext uri="{0D108BD9-81ED-4DB2-BD59-A6C34878D82A}">
                    <a16:rowId xmlns:a16="http://schemas.microsoft.com/office/drawing/2014/main" val="1126535823"/>
                  </a:ext>
                </a:extLst>
              </a:tr>
              <a:tr h="643130">
                <a:tc>
                  <a:txBody>
                    <a:bodyPr/>
                    <a:lstStyle/>
                    <a:p>
                      <a:r>
                        <a:rPr lang="en-US" b="0" dirty="0"/>
                        <a:t>Admin API</a:t>
                      </a:r>
                    </a:p>
                  </a:txBody>
                  <a:tcPr/>
                </a:tc>
                <a:tc>
                  <a:txBody>
                    <a:bodyPr/>
                    <a:lstStyle/>
                    <a:p>
                      <a:r>
                        <a:rPr lang="en-US" sz="1800" b="1" i="0" kern="1200" dirty="0">
                          <a:solidFill>
                            <a:schemeClr val="dk1"/>
                          </a:solidFill>
                          <a:effectLst/>
                          <a:latin typeface="+mn-lt"/>
                          <a:ea typeface="+mn-ea"/>
                          <a:cs typeface="+mn-cs"/>
                        </a:rPr>
                        <a:t>https://edge.sitecorecloud.io/api/admin/v1</a:t>
                      </a:r>
                      <a:endParaRPr lang="en-US" b="0" dirty="0"/>
                    </a:p>
                  </a:txBody>
                  <a:tcPr/>
                </a:tc>
                <a:tc>
                  <a:txBody>
                    <a:bodyPr/>
                    <a:lstStyle/>
                    <a:p>
                      <a:r>
                        <a:rPr lang="en-US" dirty="0"/>
                        <a:t>REST</a:t>
                      </a:r>
                    </a:p>
                  </a:txBody>
                  <a:tcPr/>
                </a:tc>
                <a:extLst>
                  <a:ext uri="{0D108BD9-81ED-4DB2-BD59-A6C34878D82A}">
                    <a16:rowId xmlns:a16="http://schemas.microsoft.com/office/drawing/2014/main" val="1819555947"/>
                  </a:ext>
                </a:extLst>
              </a:tr>
              <a:tr h="643130">
                <a:tc>
                  <a:txBody>
                    <a:bodyPr/>
                    <a:lstStyle/>
                    <a:p>
                      <a:r>
                        <a:rPr lang="en-US" b="0" dirty="0"/>
                        <a:t>Request JWT Token using OAUTH</a:t>
                      </a:r>
                    </a:p>
                  </a:txBody>
                  <a:tcPr/>
                </a:tc>
                <a:tc>
                  <a:txBody>
                    <a:bodyPr/>
                    <a:lstStyle/>
                    <a:p>
                      <a:r>
                        <a:rPr lang="nn-NO" b="1" dirty="0"/>
                        <a:t>POST https://auth.sitecorecloud.io/oauth/token</a:t>
                      </a:r>
                      <a:endParaRPr lang="en-US" b="1" dirty="0"/>
                    </a:p>
                  </a:txBody>
                  <a:tcPr/>
                </a:tc>
                <a:tc>
                  <a:txBody>
                    <a:bodyPr/>
                    <a:lstStyle/>
                    <a:p>
                      <a:r>
                        <a:rPr lang="en-US" dirty="0"/>
                        <a:t>REST</a:t>
                      </a:r>
                    </a:p>
                  </a:txBody>
                  <a:tcPr/>
                </a:tc>
                <a:extLst>
                  <a:ext uri="{0D108BD9-81ED-4DB2-BD59-A6C34878D82A}">
                    <a16:rowId xmlns:a16="http://schemas.microsoft.com/office/drawing/2014/main" val="1273812741"/>
                  </a:ext>
                </a:extLst>
              </a:tr>
              <a:tr h="643130">
                <a:tc>
                  <a:txBody>
                    <a:bodyPr/>
                    <a:lstStyle/>
                    <a:p>
                      <a:r>
                        <a:rPr lang="en-US" b="0" dirty="0"/>
                        <a:t>Preview API</a:t>
                      </a:r>
                    </a:p>
                  </a:txBody>
                  <a:tcPr/>
                </a:tc>
                <a:tc>
                  <a:txBody>
                    <a:bodyPr/>
                    <a:lstStyle/>
                    <a:p>
                      <a:r>
                        <a:rPr lang="en-US" b="1" dirty="0"/>
                        <a:t>https://&lt;xm cloud inst&gt;/sitecore/api/graph/edge</a:t>
                      </a:r>
                    </a:p>
                  </a:txBody>
                  <a:tcPr/>
                </a:tc>
                <a:tc>
                  <a:txBody>
                    <a:bodyPr/>
                    <a:lstStyle/>
                    <a:p>
                      <a:r>
                        <a:rPr lang="en-US" dirty="0"/>
                        <a:t>GraphQL</a:t>
                      </a:r>
                    </a:p>
                  </a:txBody>
                  <a:tcPr/>
                </a:tc>
                <a:extLst>
                  <a:ext uri="{0D108BD9-81ED-4DB2-BD59-A6C34878D82A}">
                    <a16:rowId xmlns:a16="http://schemas.microsoft.com/office/drawing/2014/main" val="3954693718"/>
                  </a:ext>
                </a:extLst>
              </a:tr>
              <a:tr h="643130">
                <a:tc>
                  <a:txBody>
                    <a:bodyPr/>
                    <a:lstStyle/>
                    <a:p>
                      <a:r>
                        <a:rPr lang="en-US" b="0" dirty="0"/>
                        <a:t>Authoring API</a:t>
                      </a:r>
                    </a:p>
                  </a:txBody>
                  <a:tcPr/>
                </a:tc>
                <a:tc>
                  <a:txBody>
                    <a:bodyPr/>
                    <a:lstStyle/>
                    <a:p>
                      <a:r>
                        <a:rPr lang="en-US" b="1" dirty="0"/>
                        <a:t>https://&lt;xm cloud inst&gt;/sitecore/api/authoring/</a:t>
                      </a:r>
                      <a:r>
                        <a:rPr lang="en-US" b="1" dirty="0" err="1"/>
                        <a:t>graphql</a:t>
                      </a:r>
                      <a:r>
                        <a:rPr lang="en-US" b="1" dirty="0"/>
                        <a:t>/v1/</a:t>
                      </a:r>
                    </a:p>
                  </a:txBody>
                  <a:tcPr/>
                </a:tc>
                <a:tc>
                  <a:txBody>
                    <a:bodyPr/>
                    <a:lstStyle/>
                    <a:p>
                      <a:r>
                        <a:rPr lang="en-US" dirty="0"/>
                        <a:t>GraphQL</a:t>
                      </a:r>
                    </a:p>
                  </a:txBody>
                  <a:tcPr/>
                </a:tc>
                <a:extLst>
                  <a:ext uri="{0D108BD9-81ED-4DB2-BD59-A6C34878D82A}">
                    <a16:rowId xmlns:a16="http://schemas.microsoft.com/office/drawing/2014/main" val="1867457596"/>
                  </a:ext>
                </a:extLst>
              </a:tr>
              <a:tr h="643130">
                <a:tc>
                  <a:txBody>
                    <a:bodyPr/>
                    <a:lstStyle/>
                    <a:p>
                      <a:r>
                        <a:rPr lang="en-US" b="0" dirty="0"/>
                        <a:t>XM Cloud Deploy API</a:t>
                      </a:r>
                    </a:p>
                  </a:txBody>
                  <a:tcPr/>
                </a:tc>
                <a:tc>
                  <a:txBody>
                    <a:bodyPr/>
                    <a:lstStyle/>
                    <a:p>
                      <a:r>
                        <a:rPr lang="nn-NO" b="1" dirty="0"/>
                        <a:t>https://xmclouddeploy-api.sitecorecloud.io/</a:t>
                      </a:r>
                      <a:endParaRPr lang="en-US" b="1" dirty="0"/>
                    </a:p>
                  </a:txBody>
                  <a:tcPr/>
                </a:tc>
                <a:tc>
                  <a:txBody>
                    <a:bodyPr/>
                    <a:lstStyle/>
                    <a:p>
                      <a:r>
                        <a:rPr lang="en-US" dirty="0"/>
                        <a:t>REST</a:t>
                      </a:r>
                    </a:p>
                  </a:txBody>
                  <a:tcPr/>
                </a:tc>
                <a:extLst>
                  <a:ext uri="{0D108BD9-81ED-4DB2-BD59-A6C34878D82A}">
                    <a16:rowId xmlns:a16="http://schemas.microsoft.com/office/drawing/2014/main" val="642774011"/>
                  </a:ext>
                </a:extLst>
              </a:tr>
            </a:tbl>
          </a:graphicData>
        </a:graphic>
      </p:graphicFrame>
    </p:spTree>
    <p:extLst>
      <p:ext uri="{BB962C8B-B14F-4D97-AF65-F5344CB8AC3E}">
        <p14:creationId xmlns:p14="http://schemas.microsoft.com/office/powerpoint/2010/main" val="570353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73B99ED8-CFB8-6235-747A-D3AA80FD2C3A}"/>
              </a:ext>
            </a:extLst>
          </p:cNvPr>
          <p:cNvSpPr/>
          <p:nvPr/>
        </p:nvSpPr>
        <p:spPr>
          <a:xfrm>
            <a:off x="4131228" y="501459"/>
            <a:ext cx="7784547" cy="536809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35B57BF-6AF9-D5F9-B741-A2978562DBC6}"/>
              </a:ext>
            </a:extLst>
          </p:cNvPr>
          <p:cNvSpPr/>
          <p:nvPr/>
        </p:nvSpPr>
        <p:spPr>
          <a:xfrm>
            <a:off x="457859" y="463404"/>
            <a:ext cx="3635875" cy="5368092"/>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4385841" y="36177"/>
            <a:ext cx="39116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Access Delivery GraphQL API /  IDE</a:t>
            </a:r>
          </a:p>
        </p:txBody>
      </p:sp>
      <p:cxnSp>
        <p:nvCxnSpPr>
          <p:cNvPr id="13" name="Straight Connector 12">
            <a:extLst>
              <a:ext uri="{FF2B5EF4-FFF2-40B4-BE49-F238E27FC236}">
                <a16:creationId xmlns:a16="http://schemas.microsoft.com/office/drawing/2014/main" id="{1A5993F3-D489-7CAF-A1D6-3F0CC83DD850}"/>
              </a:ext>
            </a:extLst>
          </p:cNvPr>
          <p:cNvCxnSpPr>
            <a:cxnSpLocks/>
          </p:cNvCxnSpPr>
          <p:nvPr/>
        </p:nvCxnSpPr>
        <p:spPr>
          <a:xfrm>
            <a:off x="9366897" y="468900"/>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A4FF57C0-EAC1-1189-946B-37CE4CEBF830}"/>
              </a:ext>
            </a:extLst>
          </p:cNvPr>
          <p:cNvSpPr txBox="1"/>
          <p:nvPr/>
        </p:nvSpPr>
        <p:spPr>
          <a:xfrm>
            <a:off x="489490" y="6203898"/>
            <a:ext cx="115966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https://doc.sitecore.com/xmc/en/developers/xm-cloud/delivery-api.html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https://doc.sitecore.com/xp/en/developers/101/developer-tools/token-api.html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https://doc.sitecore.com/xmc/en/developers/xm-cloud/manage-client-credentials-for-an-xm-cloud-organization-or-environment.html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63ADC38-99B1-E588-096D-AA53D26849CB}"/>
              </a:ext>
            </a:extLst>
          </p:cNvPr>
          <p:cNvSpPr txBox="1"/>
          <p:nvPr/>
        </p:nvSpPr>
        <p:spPr>
          <a:xfrm>
            <a:off x="376290" y="5900046"/>
            <a:ext cx="188318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XM Cloud Deploy App</a:t>
            </a:r>
          </a:p>
        </p:txBody>
      </p:sp>
      <p:sp>
        <p:nvSpPr>
          <p:cNvPr id="38" name="TextBox 37">
            <a:extLst>
              <a:ext uri="{FF2B5EF4-FFF2-40B4-BE49-F238E27FC236}">
                <a16:creationId xmlns:a16="http://schemas.microsoft.com/office/drawing/2014/main" id="{6B8030FA-C81B-7F4E-18DA-56846F6878C5}"/>
              </a:ext>
            </a:extLst>
          </p:cNvPr>
          <p:cNvSpPr txBox="1"/>
          <p:nvPr/>
        </p:nvSpPr>
        <p:spPr>
          <a:xfrm>
            <a:off x="8869132" y="5902110"/>
            <a:ext cx="12824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Endpoint</a:t>
            </a:r>
          </a:p>
        </p:txBody>
      </p:sp>
      <p:cxnSp>
        <p:nvCxnSpPr>
          <p:cNvPr id="39" name="Straight Arrow Connector 38">
            <a:extLst>
              <a:ext uri="{FF2B5EF4-FFF2-40B4-BE49-F238E27FC236}">
                <a16:creationId xmlns:a16="http://schemas.microsoft.com/office/drawing/2014/main" id="{4082F457-D899-D863-A20D-4A418C11F65B}"/>
              </a:ext>
            </a:extLst>
          </p:cNvPr>
          <p:cNvCxnSpPr>
            <a:cxnSpLocks/>
          </p:cNvCxnSpPr>
          <p:nvPr/>
        </p:nvCxnSpPr>
        <p:spPr>
          <a:xfrm>
            <a:off x="489490" y="1916771"/>
            <a:ext cx="36417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0164734-589D-C171-0051-0D7CBC18B31C}"/>
              </a:ext>
            </a:extLst>
          </p:cNvPr>
          <p:cNvSpPr txBox="1"/>
          <p:nvPr/>
        </p:nvSpPr>
        <p:spPr>
          <a:xfrm>
            <a:off x="1480944" y="873873"/>
            <a:ext cx="26352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Create edge administration client</a:t>
            </a:r>
          </a:p>
        </p:txBody>
      </p:sp>
      <p:cxnSp>
        <p:nvCxnSpPr>
          <p:cNvPr id="42" name="Straight Arrow Connector 41">
            <a:extLst>
              <a:ext uri="{FF2B5EF4-FFF2-40B4-BE49-F238E27FC236}">
                <a16:creationId xmlns:a16="http://schemas.microsoft.com/office/drawing/2014/main" id="{5006AFC7-FAA1-167B-8C92-217099239877}"/>
              </a:ext>
            </a:extLst>
          </p:cNvPr>
          <p:cNvCxnSpPr>
            <a:cxnSpLocks/>
          </p:cNvCxnSpPr>
          <p:nvPr/>
        </p:nvCxnSpPr>
        <p:spPr>
          <a:xfrm flipH="1">
            <a:off x="4092978" y="2787577"/>
            <a:ext cx="5273919" cy="29353"/>
          </a:xfrm>
          <a:prstGeom prst="straightConnector1">
            <a:avLst/>
          </a:prstGeom>
          <a:ln w="34925">
            <a:solidFill>
              <a:srgbClr val="F98007"/>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9FC9336-42B4-C9F1-F8E8-0F0D834560E1}"/>
              </a:ext>
            </a:extLst>
          </p:cNvPr>
          <p:cNvSpPr txBox="1"/>
          <p:nvPr/>
        </p:nvSpPr>
        <p:spPr>
          <a:xfrm>
            <a:off x="4509878" y="995333"/>
            <a:ext cx="463388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curl --request POST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"https://auth.sitecorecloud.io/oauth/token" --header "content-type: application/x-www-form-</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urlencoded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--data audience=https://api.sitecorecloud.io --data grant_type=</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client_credentials</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--data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client_id</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&lt;Client Id&gt; --data client_secret &lt;Client Secret&gt;</a:t>
            </a:r>
          </a:p>
        </p:txBody>
      </p:sp>
      <p:cxnSp>
        <p:nvCxnSpPr>
          <p:cNvPr id="48" name="Straight Arrow Connector 47">
            <a:extLst>
              <a:ext uri="{FF2B5EF4-FFF2-40B4-BE49-F238E27FC236}">
                <a16:creationId xmlns:a16="http://schemas.microsoft.com/office/drawing/2014/main" id="{6B59735D-AA0E-78C7-FC8A-D878573AE832}"/>
              </a:ext>
            </a:extLst>
          </p:cNvPr>
          <p:cNvCxnSpPr>
            <a:cxnSpLocks/>
          </p:cNvCxnSpPr>
          <p:nvPr/>
        </p:nvCxnSpPr>
        <p:spPr>
          <a:xfrm flipV="1">
            <a:off x="4137091" y="2105023"/>
            <a:ext cx="5210139" cy="13928"/>
          </a:xfrm>
          <a:prstGeom prst="straightConnector1">
            <a:avLst/>
          </a:prstGeom>
          <a:ln w="28575">
            <a:solidFill>
              <a:srgbClr val="F98007"/>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6705ED7D-DCD0-252F-320A-A3013A94E943}"/>
              </a:ext>
            </a:extLst>
          </p:cNvPr>
          <p:cNvSpPr txBox="1"/>
          <p:nvPr/>
        </p:nvSpPr>
        <p:spPr>
          <a:xfrm>
            <a:off x="1311079" y="1550171"/>
            <a:ext cx="21764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&lt;Client Id&gt; , &lt;Client Secret&gt;</a:t>
            </a:r>
          </a:p>
        </p:txBody>
      </p:sp>
      <p:sp>
        <p:nvSpPr>
          <p:cNvPr id="55" name="TextBox 54">
            <a:extLst>
              <a:ext uri="{FF2B5EF4-FFF2-40B4-BE49-F238E27FC236}">
                <a16:creationId xmlns:a16="http://schemas.microsoft.com/office/drawing/2014/main" id="{8204F366-545C-480D-2CF6-3CFCD528E4B7}"/>
              </a:ext>
            </a:extLst>
          </p:cNvPr>
          <p:cNvSpPr txBox="1"/>
          <p:nvPr/>
        </p:nvSpPr>
        <p:spPr>
          <a:xfrm>
            <a:off x="6369922" y="2509153"/>
            <a:ext cx="13014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&lt;JWT token&gt;</a:t>
            </a:r>
          </a:p>
        </p:txBody>
      </p:sp>
      <p:cxnSp>
        <p:nvCxnSpPr>
          <p:cNvPr id="56" name="Straight Arrow Connector 55">
            <a:extLst>
              <a:ext uri="{FF2B5EF4-FFF2-40B4-BE49-F238E27FC236}">
                <a16:creationId xmlns:a16="http://schemas.microsoft.com/office/drawing/2014/main" id="{B83CDE36-C56C-CD36-73B3-FAC6F622A719}"/>
              </a:ext>
            </a:extLst>
          </p:cNvPr>
          <p:cNvCxnSpPr>
            <a:cxnSpLocks/>
          </p:cNvCxnSpPr>
          <p:nvPr/>
        </p:nvCxnSpPr>
        <p:spPr>
          <a:xfrm flipH="1">
            <a:off x="441929" y="1388128"/>
            <a:ext cx="3651049"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FF797B4-7406-A08E-8C33-E3912BF8239D}"/>
              </a:ext>
            </a:extLst>
          </p:cNvPr>
          <p:cNvSpPr txBox="1"/>
          <p:nvPr/>
        </p:nvSpPr>
        <p:spPr>
          <a:xfrm>
            <a:off x="4494773" y="2927787"/>
            <a:ext cx="463388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curl --request POST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url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"https://edge.sitecorecloud.io/api/apikey/v1" --header "content-type: application/json" --header "Authorization: Bearer &lt;JWT token&gt;" --data "{ \"CreatedBy\":\“</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navan</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\"Label\":\“Delivery API access token\", \"Scopes\": [\"content-#everything#\", \"audience-delivery\"] }"</a:t>
            </a:r>
          </a:p>
        </p:txBody>
      </p:sp>
      <p:cxnSp>
        <p:nvCxnSpPr>
          <p:cNvPr id="58" name="Straight Arrow Connector 57">
            <a:extLst>
              <a:ext uri="{FF2B5EF4-FFF2-40B4-BE49-F238E27FC236}">
                <a16:creationId xmlns:a16="http://schemas.microsoft.com/office/drawing/2014/main" id="{F985E287-45CF-634B-5CCC-E2B21DB0D875}"/>
              </a:ext>
            </a:extLst>
          </p:cNvPr>
          <p:cNvCxnSpPr>
            <a:cxnSpLocks/>
          </p:cNvCxnSpPr>
          <p:nvPr/>
        </p:nvCxnSpPr>
        <p:spPr>
          <a:xfrm flipV="1">
            <a:off x="4150853" y="4022444"/>
            <a:ext cx="5229806" cy="5372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9EB9727-FCB0-F2CB-3026-C6532BA70773}"/>
              </a:ext>
            </a:extLst>
          </p:cNvPr>
          <p:cNvCxnSpPr>
            <a:cxnSpLocks/>
          </p:cNvCxnSpPr>
          <p:nvPr/>
        </p:nvCxnSpPr>
        <p:spPr>
          <a:xfrm flipH="1">
            <a:off x="4131228" y="4685731"/>
            <a:ext cx="5216002" cy="0"/>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F5FEE4CE-5664-5B8B-5C4B-289D4851794D}"/>
              </a:ext>
            </a:extLst>
          </p:cNvPr>
          <p:cNvSpPr txBox="1"/>
          <p:nvPr/>
        </p:nvSpPr>
        <p:spPr>
          <a:xfrm>
            <a:off x="6346322" y="4377954"/>
            <a:ext cx="13014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&lt;token value&gt;</a:t>
            </a:r>
          </a:p>
        </p:txBody>
      </p:sp>
      <p:cxnSp>
        <p:nvCxnSpPr>
          <p:cNvPr id="62" name="Straight Arrow Connector 61">
            <a:extLst>
              <a:ext uri="{FF2B5EF4-FFF2-40B4-BE49-F238E27FC236}">
                <a16:creationId xmlns:a16="http://schemas.microsoft.com/office/drawing/2014/main" id="{72BA1E70-03C0-BB3C-C9CD-0F1D61D771EF}"/>
              </a:ext>
            </a:extLst>
          </p:cNvPr>
          <p:cNvCxnSpPr>
            <a:cxnSpLocks/>
          </p:cNvCxnSpPr>
          <p:nvPr/>
        </p:nvCxnSpPr>
        <p:spPr>
          <a:xfrm flipV="1">
            <a:off x="4181104" y="5096543"/>
            <a:ext cx="5169830" cy="197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CADC679-A5F4-7CEE-1D5C-A650A1F83C29}"/>
              </a:ext>
            </a:extLst>
          </p:cNvPr>
          <p:cNvCxnSpPr>
            <a:cxnSpLocks/>
          </p:cNvCxnSpPr>
          <p:nvPr/>
        </p:nvCxnSpPr>
        <p:spPr>
          <a:xfrm flipH="1">
            <a:off x="4146213" y="5676808"/>
            <a:ext cx="5165476" cy="16254"/>
          </a:xfrm>
          <a:prstGeom prst="straightConnector1">
            <a:avLst/>
          </a:prstGeom>
          <a:ln w="3492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4197011-9419-6431-AA9E-7B3153684641}"/>
              </a:ext>
            </a:extLst>
          </p:cNvPr>
          <p:cNvSpPr txBox="1"/>
          <p:nvPr/>
        </p:nvSpPr>
        <p:spPr>
          <a:xfrm>
            <a:off x="6341680" y="5397684"/>
            <a:ext cx="130145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&lt;Results&gt;</a:t>
            </a:r>
          </a:p>
        </p:txBody>
      </p:sp>
      <p:sp>
        <p:nvSpPr>
          <p:cNvPr id="68" name="TextBox 67">
            <a:extLst>
              <a:ext uri="{FF2B5EF4-FFF2-40B4-BE49-F238E27FC236}">
                <a16:creationId xmlns:a16="http://schemas.microsoft.com/office/drawing/2014/main" id="{9FBCC571-8826-E15D-09BE-7667AEEE40AD}"/>
              </a:ext>
            </a:extLst>
          </p:cNvPr>
          <p:cNvSpPr txBox="1"/>
          <p:nvPr/>
        </p:nvSpPr>
        <p:spPr>
          <a:xfrm>
            <a:off x="5314561" y="4814867"/>
            <a:ext cx="364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C3E3E"/>
                </a:solidFill>
                <a:effectLst/>
                <a:uLnTx/>
                <a:uFillTx/>
                <a:latin typeface="ui-monospace"/>
                <a:ea typeface="+mn-ea"/>
                <a:cs typeface="+mn-cs"/>
              </a:rPr>
              <a:t>https://edge.sitecorecloud.io/api/graphql/ide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B76CB798-E727-7E2A-67E1-BE121AD49EF9}"/>
              </a:ext>
            </a:extLst>
          </p:cNvPr>
          <p:cNvSpPr/>
          <p:nvPr/>
        </p:nvSpPr>
        <p:spPr>
          <a:xfrm>
            <a:off x="9510367" y="678107"/>
            <a:ext cx="2265248" cy="2115974"/>
          </a:xfrm>
          <a:prstGeom prst="rect">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Request JWT Token (REST)</a:t>
            </a:r>
          </a:p>
        </p:txBody>
      </p:sp>
      <p:sp>
        <p:nvSpPr>
          <p:cNvPr id="89" name="Rectangle 88">
            <a:extLst>
              <a:ext uri="{FF2B5EF4-FFF2-40B4-BE49-F238E27FC236}">
                <a16:creationId xmlns:a16="http://schemas.microsoft.com/office/drawing/2014/main" id="{80323F92-FDD9-F147-EE17-C44DC9D21DF0}"/>
              </a:ext>
            </a:extLst>
          </p:cNvPr>
          <p:cNvSpPr/>
          <p:nvPr/>
        </p:nvSpPr>
        <p:spPr>
          <a:xfrm>
            <a:off x="9510367" y="2970728"/>
            <a:ext cx="2265248" cy="1715003"/>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Token API (REST)</a:t>
            </a:r>
          </a:p>
        </p:txBody>
      </p:sp>
      <p:sp>
        <p:nvSpPr>
          <p:cNvPr id="90" name="Rectangle 89">
            <a:extLst>
              <a:ext uri="{FF2B5EF4-FFF2-40B4-BE49-F238E27FC236}">
                <a16:creationId xmlns:a16="http://schemas.microsoft.com/office/drawing/2014/main" id="{916F5E5A-83AF-02E1-038C-17125C713FF7}"/>
              </a:ext>
            </a:extLst>
          </p:cNvPr>
          <p:cNvSpPr/>
          <p:nvPr/>
        </p:nvSpPr>
        <p:spPr>
          <a:xfrm>
            <a:off x="9510367" y="4877658"/>
            <a:ext cx="2265248" cy="85210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Delivery API GraphQL call with sc_apikey as header</a:t>
            </a:r>
          </a:p>
        </p:txBody>
      </p:sp>
      <p:sp>
        <p:nvSpPr>
          <p:cNvPr id="92" name="TextBox 91">
            <a:extLst>
              <a:ext uri="{FF2B5EF4-FFF2-40B4-BE49-F238E27FC236}">
                <a16:creationId xmlns:a16="http://schemas.microsoft.com/office/drawing/2014/main" id="{963A9D5F-1225-1EF2-7805-F614E9040F33}"/>
              </a:ext>
            </a:extLst>
          </p:cNvPr>
          <p:cNvSpPr txBox="1"/>
          <p:nvPr/>
        </p:nvSpPr>
        <p:spPr>
          <a:xfrm>
            <a:off x="4157318" y="4790425"/>
            <a:ext cx="8417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&lt;query&gt;</a:t>
            </a:r>
          </a:p>
        </p:txBody>
      </p:sp>
      <p:sp>
        <p:nvSpPr>
          <p:cNvPr id="5" name="TextBox 4">
            <a:extLst>
              <a:ext uri="{FF2B5EF4-FFF2-40B4-BE49-F238E27FC236}">
                <a16:creationId xmlns:a16="http://schemas.microsoft.com/office/drawing/2014/main" id="{D2DBE9CD-A674-5559-FEDF-3AD3D444C656}"/>
              </a:ext>
            </a:extLst>
          </p:cNvPr>
          <p:cNvSpPr txBox="1"/>
          <p:nvPr/>
        </p:nvSpPr>
        <p:spPr>
          <a:xfrm>
            <a:off x="3911360" y="5832950"/>
            <a:ext cx="6143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User</a:t>
            </a:r>
          </a:p>
        </p:txBody>
      </p:sp>
      <p:sp>
        <p:nvSpPr>
          <p:cNvPr id="102" name="Oval 101">
            <a:extLst>
              <a:ext uri="{FF2B5EF4-FFF2-40B4-BE49-F238E27FC236}">
                <a16:creationId xmlns:a16="http://schemas.microsoft.com/office/drawing/2014/main" id="{6A5ACDBA-F951-2A1D-19DA-E39E8E02AA31}"/>
              </a:ext>
            </a:extLst>
          </p:cNvPr>
          <p:cNvSpPr/>
          <p:nvPr/>
        </p:nvSpPr>
        <p:spPr>
          <a:xfrm>
            <a:off x="922241" y="704916"/>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04" name="Oval 103">
            <a:extLst>
              <a:ext uri="{FF2B5EF4-FFF2-40B4-BE49-F238E27FC236}">
                <a16:creationId xmlns:a16="http://schemas.microsoft.com/office/drawing/2014/main" id="{5DDEEE40-543F-2D80-94FB-FE59EF301194}"/>
              </a:ext>
            </a:extLst>
          </p:cNvPr>
          <p:cNvSpPr/>
          <p:nvPr/>
        </p:nvSpPr>
        <p:spPr>
          <a:xfrm>
            <a:off x="10337471" y="811032"/>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105" name="Oval 104">
            <a:extLst>
              <a:ext uri="{FF2B5EF4-FFF2-40B4-BE49-F238E27FC236}">
                <a16:creationId xmlns:a16="http://schemas.microsoft.com/office/drawing/2014/main" id="{EF06007D-6517-E3C6-5118-BC697F6927E1}"/>
              </a:ext>
            </a:extLst>
          </p:cNvPr>
          <p:cNvSpPr/>
          <p:nvPr/>
        </p:nvSpPr>
        <p:spPr>
          <a:xfrm>
            <a:off x="10350467" y="3095869"/>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06" name="Oval 105">
            <a:extLst>
              <a:ext uri="{FF2B5EF4-FFF2-40B4-BE49-F238E27FC236}">
                <a16:creationId xmlns:a16="http://schemas.microsoft.com/office/drawing/2014/main" id="{D156EC56-D0E1-3F26-25B8-FA5DF20D62D7}"/>
              </a:ext>
            </a:extLst>
          </p:cNvPr>
          <p:cNvSpPr/>
          <p:nvPr/>
        </p:nvSpPr>
        <p:spPr>
          <a:xfrm>
            <a:off x="10337471" y="4415162"/>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cxnSp>
        <p:nvCxnSpPr>
          <p:cNvPr id="2" name="Straight Connector 1">
            <a:extLst>
              <a:ext uri="{FF2B5EF4-FFF2-40B4-BE49-F238E27FC236}">
                <a16:creationId xmlns:a16="http://schemas.microsoft.com/office/drawing/2014/main" id="{96F4FD16-5736-BAFB-6DB2-93D522DA036C}"/>
              </a:ext>
            </a:extLst>
          </p:cNvPr>
          <p:cNvCxnSpPr>
            <a:cxnSpLocks/>
          </p:cNvCxnSpPr>
          <p:nvPr/>
        </p:nvCxnSpPr>
        <p:spPr>
          <a:xfrm>
            <a:off x="4100375" y="516139"/>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cxnSp>
        <p:nvCxnSpPr>
          <p:cNvPr id="3" name="Straight Connector 2">
            <a:extLst>
              <a:ext uri="{FF2B5EF4-FFF2-40B4-BE49-F238E27FC236}">
                <a16:creationId xmlns:a16="http://schemas.microsoft.com/office/drawing/2014/main" id="{34791CF0-D708-17F8-8B35-F3D109E2243D}"/>
              </a:ext>
            </a:extLst>
          </p:cNvPr>
          <p:cNvCxnSpPr>
            <a:cxnSpLocks/>
          </p:cNvCxnSpPr>
          <p:nvPr/>
        </p:nvCxnSpPr>
        <p:spPr>
          <a:xfrm>
            <a:off x="449516" y="516138"/>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99CE5DAE-6EBB-5719-7A28-BFD64399E597}"/>
              </a:ext>
            </a:extLst>
          </p:cNvPr>
          <p:cNvCxnSpPr>
            <a:cxnSpLocks/>
          </p:cNvCxnSpPr>
          <p:nvPr/>
        </p:nvCxnSpPr>
        <p:spPr>
          <a:xfrm flipV="1">
            <a:off x="4189786" y="5373799"/>
            <a:ext cx="5169830" cy="19784"/>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F40866-DB52-6478-61EC-966F35902844}"/>
              </a:ext>
            </a:extLst>
          </p:cNvPr>
          <p:cNvSpPr txBox="1"/>
          <p:nvPr/>
        </p:nvSpPr>
        <p:spPr>
          <a:xfrm>
            <a:off x="5122989" y="5137301"/>
            <a:ext cx="431564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E3E"/>
                </a:solidFill>
                <a:effectLst/>
                <a:uLnTx/>
                <a:uFillTx/>
                <a:latin typeface="ui-monospace"/>
                <a:ea typeface="+mn-ea"/>
                <a:cs typeface="+mn-cs"/>
              </a:rPr>
              <a:t>“sc_Apikey" : “&lt;token value&gt;“ or "X-GQL-Token" : “&lt;token value&gt;“ </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5336798-D6B5-77F0-25A9-648D5438EAC5}"/>
              </a:ext>
            </a:extLst>
          </p:cNvPr>
          <p:cNvSpPr txBox="1"/>
          <p:nvPr/>
        </p:nvSpPr>
        <p:spPr>
          <a:xfrm>
            <a:off x="4137602" y="5107417"/>
            <a:ext cx="121177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Http Header</a:t>
            </a:r>
          </a:p>
        </p:txBody>
      </p:sp>
    </p:spTree>
    <p:extLst>
      <p:ext uri="{BB962C8B-B14F-4D97-AF65-F5344CB8AC3E}">
        <p14:creationId xmlns:p14="http://schemas.microsoft.com/office/powerpoint/2010/main" val="3085683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579C38-9626-1D81-2D49-0A0DFB4EFE65}"/>
              </a:ext>
            </a:extLst>
          </p:cNvPr>
          <p:cNvPicPr>
            <a:picLocks noChangeAspect="1"/>
          </p:cNvPicPr>
          <p:nvPr/>
        </p:nvPicPr>
        <p:blipFill>
          <a:blip r:embed="rId2"/>
          <a:stretch>
            <a:fillRect/>
          </a:stretch>
        </p:blipFill>
        <p:spPr>
          <a:xfrm>
            <a:off x="3485183" y="669784"/>
            <a:ext cx="5839367" cy="5937776"/>
          </a:xfrm>
          <a:prstGeom prst="rect">
            <a:avLst/>
          </a:prstGeom>
        </p:spPr>
      </p:pic>
      <p:sp>
        <p:nvSpPr>
          <p:cNvPr id="5" name="TextBox 4">
            <a:extLst>
              <a:ext uri="{FF2B5EF4-FFF2-40B4-BE49-F238E27FC236}">
                <a16:creationId xmlns:a16="http://schemas.microsoft.com/office/drawing/2014/main" id="{6A2CDE78-65FD-AD62-4265-94B22FD43F27}"/>
              </a:ext>
            </a:extLst>
          </p:cNvPr>
          <p:cNvSpPr txBox="1"/>
          <p:nvPr/>
        </p:nvSpPr>
        <p:spPr>
          <a:xfrm>
            <a:off x="5339523" y="145605"/>
            <a:ext cx="2546449" cy="400110"/>
          </a:xfrm>
          <a:prstGeom prst="rect">
            <a:avLst/>
          </a:prstGeom>
          <a:noFill/>
        </p:spPr>
        <p:txBody>
          <a:bodyPr wrap="square" rtlCol="0">
            <a:spAutoFit/>
          </a:bodyPr>
          <a:lstStyle/>
          <a:p>
            <a:r>
              <a:rPr lang="en-US" sz="2000" b="1" dirty="0"/>
              <a:t>Exam Competencies</a:t>
            </a:r>
          </a:p>
        </p:txBody>
      </p:sp>
    </p:spTree>
    <p:extLst>
      <p:ext uri="{BB962C8B-B14F-4D97-AF65-F5344CB8AC3E}">
        <p14:creationId xmlns:p14="http://schemas.microsoft.com/office/powerpoint/2010/main" val="12286623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356EF8-6216-830A-A839-F79F864F8A3D}"/>
              </a:ext>
            </a:extLst>
          </p:cNvPr>
          <p:cNvSpPr/>
          <p:nvPr/>
        </p:nvSpPr>
        <p:spPr>
          <a:xfrm>
            <a:off x="5461163" y="566737"/>
            <a:ext cx="3988136" cy="5358907"/>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08B88F09-D654-8EC4-AEEC-905F64971723}"/>
              </a:ext>
            </a:extLst>
          </p:cNvPr>
          <p:cNvSpPr/>
          <p:nvPr/>
        </p:nvSpPr>
        <p:spPr>
          <a:xfrm>
            <a:off x="753043" y="563800"/>
            <a:ext cx="4690440" cy="5338309"/>
          </a:xfrm>
          <a:prstGeom prst="rect">
            <a:avLst/>
          </a:prstGeom>
          <a:gradFill flip="none" rotWithShape="1">
            <a:gsLst>
              <a:gs pos="0">
                <a:srgbClr val="C00000">
                  <a:tint val="66000"/>
                  <a:satMod val="160000"/>
                </a:srgbClr>
              </a:gs>
              <a:gs pos="50000">
                <a:srgbClr val="C00000">
                  <a:tint val="44500"/>
                  <a:satMod val="160000"/>
                </a:srgbClr>
              </a:gs>
              <a:gs pos="100000">
                <a:srgbClr val="C00000">
                  <a:tint val="23500"/>
                  <a:satMod val="160000"/>
                </a:srgb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1831EFD0-D7D1-530E-124A-02CC5245EFAB}"/>
              </a:ext>
            </a:extLst>
          </p:cNvPr>
          <p:cNvSpPr txBox="1"/>
          <p:nvPr/>
        </p:nvSpPr>
        <p:spPr>
          <a:xfrm>
            <a:off x="4131228" y="57167"/>
            <a:ext cx="39116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Access Preview GraphQL API /  IDE</a:t>
            </a:r>
          </a:p>
        </p:txBody>
      </p:sp>
      <p:sp>
        <p:nvSpPr>
          <p:cNvPr id="7" name="TextBox 6">
            <a:extLst>
              <a:ext uri="{FF2B5EF4-FFF2-40B4-BE49-F238E27FC236}">
                <a16:creationId xmlns:a16="http://schemas.microsoft.com/office/drawing/2014/main" id="{85192842-EC4E-5FA9-11A8-088F2E7FC24F}"/>
              </a:ext>
            </a:extLst>
          </p:cNvPr>
          <p:cNvSpPr txBox="1"/>
          <p:nvPr/>
        </p:nvSpPr>
        <p:spPr>
          <a:xfrm>
            <a:off x="1871715" y="6276067"/>
            <a:ext cx="892010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https://doc.sitecore.com/xmc/en/developers/xm-cloud/set-up-the-graphql-playgrounds-to-test-published-content.html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https://doc.sitecore.com/xp/en/developers/hd/21/sitecore-headless-development/create-the-api-key.html</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84D8D5F-555C-7976-D2AF-EF248F36EDCE}"/>
              </a:ext>
            </a:extLst>
          </p:cNvPr>
          <p:cNvSpPr txBox="1"/>
          <p:nvPr/>
        </p:nvSpPr>
        <p:spPr>
          <a:xfrm>
            <a:off x="617712" y="5908334"/>
            <a:ext cx="140012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XM Cloud Content Editor</a:t>
            </a:r>
          </a:p>
        </p:txBody>
      </p:sp>
      <p:sp>
        <p:nvSpPr>
          <p:cNvPr id="9" name="TextBox 8">
            <a:extLst>
              <a:ext uri="{FF2B5EF4-FFF2-40B4-BE49-F238E27FC236}">
                <a16:creationId xmlns:a16="http://schemas.microsoft.com/office/drawing/2014/main" id="{7B9727F8-031E-E233-E65B-ADEA94748A17}"/>
              </a:ext>
            </a:extLst>
          </p:cNvPr>
          <p:cNvSpPr txBox="1"/>
          <p:nvPr/>
        </p:nvSpPr>
        <p:spPr>
          <a:xfrm>
            <a:off x="8869132" y="5902110"/>
            <a:ext cx="128247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Endpoint</a:t>
            </a:r>
          </a:p>
        </p:txBody>
      </p:sp>
      <p:cxnSp>
        <p:nvCxnSpPr>
          <p:cNvPr id="10" name="Straight Arrow Connector 9">
            <a:extLst>
              <a:ext uri="{FF2B5EF4-FFF2-40B4-BE49-F238E27FC236}">
                <a16:creationId xmlns:a16="http://schemas.microsoft.com/office/drawing/2014/main" id="{3DEB8D27-F18B-5E48-C5F9-7F0385C6007F}"/>
              </a:ext>
            </a:extLst>
          </p:cNvPr>
          <p:cNvCxnSpPr>
            <a:cxnSpLocks/>
          </p:cNvCxnSpPr>
          <p:nvPr/>
        </p:nvCxnSpPr>
        <p:spPr>
          <a:xfrm flipV="1">
            <a:off x="729871" y="1971012"/>
            <a:ext cx="4736783" cy="154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37D4F03-BD89-8563-D381-262A7E57B8A0}"/>
              </a:ext>
            </a:extLst>
          </p:cNvPr>
          <p:cNvSpPr txBox="1"/>
          <p:nvPr/>
        </p:nvSpPr>
        <p:spPr>
          <a:xfrm>
            <a:off x="766969" y="1131613"/>
            <a:ext cx="474840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E3E"/>
                </a:solidFill>
                <a:effectLst/>
                <a:uLnTx/>
                <a:uFillTx/>
                <a:latin typeface="ui-monospace"/>
                <a:ea typeface="+mn-ea"/>
                <a:cs typeface="+mn-cs"/>
              </a:rPr>
              <a:t>Navigate to /sitecore/system/Settings/Services/API Keys/xmcloudpreview</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E189EB90-5327-5B42-4E04-E38D8B212B23}"/>
              </a:ext>
            </a:extLst>
          </p:cNvPr>
          <p:cNvSpPr txBox="1"/>
          <p:nvPr/>
        </p:nvSpPr>
        <p:spPr>
          <a:xfrm>
            <a:off x="2582540" y="1663235"/>
            <a:ext cx="121317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Get &lt;Item Id&gt;</a:t>
            </a:r>
          </a:p>
        </p:txBody>
      </p:sp>
      <p:cxnSp>
        <p:nvCxnSpPr>
          <p:cNvPr id="13" name="Straight Arrow Connector 12">
            <a:extLst>
              <a:ext uri="{FF2B5EF4-FFF2-40B4-BE49-F238E27FC236}">
                <a16:creationId xmlns:a16="http://schemas.microsoft.com/office/drawing/2014/main" id="{8F05999C-FCF3-E236-87D5-ABFBF8F9487C}"/>
              </a:ext>
            </a:extLst>
          </p:cNvPr>
          <p:cNvCxnSpPr>
            <a:cxnSpLocks/>
          </p:cNvCxnSpPr>
          <p:nvPr/>
        </p:nvCxnSpPr>
        <p:spPr>
          <a:xfrm flipH="1">
            <a:off x="729871" y="1408612"/>
            <a:ext cx="4713612" cy="1150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4DFFC6F-91DB-FDD0-F7EC-9947BF5001C2}"/>
              </a:ext>
            </a:extLst>
          </p:cNvPr>
          <p:cNvSpPr/>
          <p:nvPr/>
        </p:nvSpPr>
        <p:spPr>
          <a:xfrm>
            <a:off x="9510367" y="578200"/>
            <a:ext cx="2265248" cy="1588737"/>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Create API Key and get Item Id in XM Cloud Environment Content Editor</a:t>
            </a:r>
          </a:p>
        </p:txBody>
      </p:sp>
      <p:sp>
        <p:nvSpPr>
          <p:cNvPr id="15" name="Rectangle 14">
            <a:extLst>
              <a:ext uri="{FF2B5EF4-FFF2-40B4-BE49-F238E27FC236}">
                <a16:creationId xmlns:a16="http://schemas.microsoft.com/office/drawing/2014/main" id="{EA05BDC3-CED1-C8AC-62C7-728E35935A00}"/>
              </a:ext>
            </a:extLst>
          </p:cNvPr>
          <p:cNvSpPr/>
          <p:nvPr/>
        </p:nvSpPr>
        <p:spPr>
          <a:xfrm>
            <a:off x="9517218" y="2605516"/>
            <a:ext cx="2265248" cy="178074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In the XM Cloud Environment GraphQL playground, pass &lt;Item id&gt; as sc_apikey http header</a:t>
            </a:r>
          </a:p>
        </p:txBody>
      </p:sp>
      <p:sp>
        <p:nvSpPr>
          <p:cNvPr id="16" name="Rectangle 15">
            <a:extLst>
              <a:ext uri="{FF2B5EF4-FFF2-40B4-BE49-F238E27FC236}">
                <a16:creationId xmlns:a16="http://schemas.microsoft.com/office/drawing/2014/main" id="{BED72F7B-21F9-E8FA-ED4D-104D711F9B61}"/>
              </a:ext>
            </a:extLst>
          </p:cNvPr>
          <p:cNvSpPr/>
          <p:nvPr/>
        </p:nvSpPr>
        <p:spPr>
          <a:xfrm>
            <a:off x="9517218" y="4657043"/>
            <a:ext cx="2265248" cy="1135456"/>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Execute GraphQL queries</a:t>
            </a:r>
          </a:p>
        </p:txBody>
      </p:sp>
      <p:sp>
        <p:nvSpPr>
          <p:cNvPr id="17" name="TextBox 16">
            <a:extLst>
              <a:ext uri="{FF2B5EF4-FFF2-40B4-BE49-F238E27FC236}">
                <a16:creationId xmlns:a16="http://schemas.microsoft.com/office/drawing/2014/main" id="{A5D3B6B2-50EE-15B1-7E2A-CE0E1DC8AE72}"/>
              </a:ext>
            </a:extLst>
          </p:cNvPr>
          <p:cNvSpPr txBox="1"/>
          <p:nvPr/>
        </p:nvSpPr>
        <p:spPr>
          <a:xfrm>
            <a:off x="5136302" y="5949179"/>
            <a:ext cx="6143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User</a:t>
            </a:r>
          </a:p>
        </p:txBody>
      </p:sp>
      <p:sp>
        <p:nvSpPr>
          <p:cNvPr id="18" name="Oval 17">
            <a:extLst>
              <a:ext uri="{FF2B5EF4-FFF2-40B4-BE49-F238E27FC236}">
                <a16:creationId xmlns:a16="http://schemas.microsoft.com/office/drawing/2014/main" id="{07476D39-4A7B-4D1E-E190-260D3C995F16}"/>
              </a:ext>
            </a:extLst>
          </p:cNvPr>
          <p:cNvSpPr/>
          <p:nvPr/>
        </p:nvSpPr>
        <p:spPr>
          <a:xfrm>
            <a:off x="10294731" y="252817"/>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19" name="Oval 18">
            <a:extLst>
              <a:ext uri="{FF2B5EF4-FFF2-40B4-BE49-F238E27FC236}">
                <a16:creationId xmlns:a16="http://schemas.microsoft.com/office/drawing/2014/main" id="{F830DE17-B247-F86A-BDD5-AB52865C9BE4}"/>
              </a:ext>
            </a:extLst>
          </p:cNvPr>
          <p:cNvSpPr/>
          <p:nvPr/>
        </p:nvSpPr>
        <p:spPr>
          <a:xfrm>
            <a:off x="10294731" y="2283851"/>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20" name="Oval 19">
            <a:extLst>
              <a:ext uri="{FF2B5EF4-FFF2-40B4-BE49-F238E27FC236}">
                <a16:creationId xmlns:a16="http://schemas.microsoft.com/office/drawing/2014/main" id="{0D31BBFF-DBF6-542F-35FA-6841D61ED6D3}"/>
              </a:ext>
            </a:extLst>
          </p:cNvPr>
          <p:cNvSpPr/>
          <p:nvPr/>
        </p:nvSpPr>
        <p:spPr>
          <a:xfrm>
            <a:off x="10294731" y="4443233"/>
            <a:ext cx="581738" cy="5670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cxnSp>
        <p:nvCxnSpPr>
          <p:cNvPr id="21" name="Straight Connector 20">
            <a:extLst>
              <a:ext uri="{FF2B5EF4-FFF2-40B4-BE49-F238E27FC236}">
                <a16:creationId xmlns:a16="http://schemas.microsoft.com/office/drawing/2014/main" id="{30650E02-2511-7998-124C-7B02D944E0D9}"/>
              </a:ext>
            </a:extLst>
          </p:cNvPr>
          <p:cNvCxnSpPr>
            <a:cxnSpLocks/>
          </p:cNvCxnSpPr>
          <p:nvPr/>
        </p:nvCxnSpPr>
        <p:spPr>
          <a:xfrm>
            <a:off x="5443485" y="569213"/>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cxnSp>
        <p:nvCxnSpPr>
          <p:cNvPr id="22" name="Straight Connector 21">
            <a:extLst>
              <a:ext uri="{FF2B5EF4-FFF2-40B4-BE49-F238E27FC236}">
                <a16:creationId xmlns:a16="http://schemas.microsoft.com/office/drawing/2014/main" id="{00DC5329-B549-76FB-1114-9807FE251A9C}"/>
              </a:ext>
            </a:extLst>
          </p:cNvPr>
          <p:cNvCxnSpPr>
            <a:cxnSpLocks/>
          </p:cNvCxnSpPr>
          <p:nvPr/>
        </p:nvCxnSpPr>
        <p:spPr>
          <a:xfrm>
            <a:off x="729871" y="554007"/>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07DDFB1D-188E-3318-F139-CF4F7D6D18EA}"/>
              </a:ext>
            </a:extLst>
          </p:cNvPr>
          <p:cNvSpPr txBox="1"/>
          <p:nvPr/>
        </p:nvSpPr>
        <p:spPr>
          <a:xfrm>
            <a:off x="5442071" y="2885624"/>
            <a:ext cx="402631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3E3E"/>
                </a:solidFill>
                <a:effectLst/>
                <a:uLnTx/>
                <a:uFillTx/>
                <a:latin typeface="ui-monospace"/>
                <a:ea typeface="+mn-ea"/>
                <a:cs typeface="+mn-cs"/>
              </a:rPr>
              <a:t>https://&lt;xm cloud instance host&gt;/sitecore/api/graph/edge/ui</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3A199CC5-8D9F-AF66-05B1-74BE36A19451}"/>
              </a:ext>
            </a:extLst>
          </p:cNvPr>
          <p:cNvCxnSpPr>
            <a:cxnSpLocks/>
          </p:cNvCxnSpPr>
          <p:nvPr/>
        </p:nvCxnSpPr>
        <p:spPr>
          <a:xfrm>
            <a:off x="5418396" y="3201104"/>
            <a:ext cx="402082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6E3ACA7-E4AD-14E4-9C86-DEEAC7C98DFF}"/>
              </a:ext>
            </a:extLst>
          </p:cNvPr>
          <p:cNvCxnSpPr>
            <a:cxnSpLocks/>
          </p:cNvCxnSpPr>
          <p:nvPr/>
        </p:nvCxnSpPr>
        <p:spPr>
          <a:xfrm>
            <a:off x="9439221" y="578200"/>
            <a:ext cx="0" cy="5400651"/>
          </a:xfrm>
          <a:prstGeom prst="line">
            <a:avLst/>
          </a:prstGeom>
          <a:ln w="19050">
            <a:prstDash val="solid"/>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05780A29-9A6B-31D9-EE5C-8265FD9A5D1C}"/>
              </a:ext>
            </a:extLst>
          </p:cNvPr>
          <p:cNvCxnSpPr>
            <a:cxnSpLocks/>
          </p:cNvCxnSpPr>
          <p:nvPr/>
        </p:nvCxnSpPr>
        <p:spPr>
          <a:xfrm>
            <a:off x="5399806" y="3993982"/>
            <a:ext cx="40494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258C40D-5387-EFAD-865F-BA7E10A25F51}"/>
              </a:ext>
            </a:extLst>
          </p:cNvPr>
          <p:cNvSpPr txBox="1"/>
          <p:nvPr/>
        </p:nvSpPr>
        <p:spPr>
          <a:xfrm>
            <a:off x="5845899" y="3663936"/>
            <a:ext cx="31184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Pass &lt;Item Id&gt; as sc_apikey http header </a:t>
            </a:r>
          </a:p>
        </p:txBody>
      </p:sp>
      <p:cxnSp>
        <p:nvCxnSpPr>
          <p:cNvPr id="28" name="Straight Arrow Connector 27">
            <a:extLst>
              <a:ext uri="{FF2B5EF4-FFF2-40B4-BE49-F238E27FC236}">
                <a16:creationId xmlns:a16="http://schemas.microsoft.com/office/drawing/2014/main" id="{7B85726E-459C-C910-D17F-3AD8F5FEA659}"/>
              </a:ext>
            </a:extLst>
          </p:cNvPr>
          <p:cNvCxnSpPr>
            <a:cxnSpLocks/>
          </p:cNvCxnSpPr>
          <p:nvPr/>
        </p:nvCxnSpPr>
        <p:spPr>
          <a:xfrm>
            <a:off x="5404211" y="4883525"/>
            <a:ext cx="404508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C3D9C16-1BA8-7D16-6D44-3E463E41C9A4}"/>
              </a:ext>
            </a:extLst>
          </p:cNvPr>
          <p:cNvSpPr txBox="1"/>
          <p:nvPr/>
        </p:nvSpPr>
        <p:spPr>
          <a:xfrm>
            <a:off x="6557836" y="4547590"/>
            <a:ext cx="19276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Execute GraphQL query </a:t>
            </a:r>
          </a:p>
        </p:txBody>
      </p:sp>
      <p:cxnSp>
        <p:nvCxnSpPr>
          <p:cNvPr id="30" name="Straight Arrow Connector 29">
            <a:extLst>
              <a:ext uri="{FF2B5EF4-FFF2-40B4-BE49-F238E27FC236}">
                <a16:creationId xmlns:a16="http://schemas.microsoft.com/office/drawing/2014/main" id="{1AFD2476-98B4-9861-A7A5-B50E3AB5FD81}"/>
              </a:ext>
            </a:extLst>
          </p:cNvPr>
          <p:cNvCxnSpPr>
            <a:cxnSpLocks/>
          </p:cNvCxnSpPr>
          <p:nvPr/>
        </p:nvCxnSpPr>
        <p:spPr>
          <a:xfrm flipH="1">
            <a:off x="5427385" y="5578534"/>
            <a:ext cx="4021911"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BAA696-03FB-753C-DFB2-F5A3F721F26A}"/>
              </a:ext>
            </a:extLst>
          </p:cNvPr>
          <p:cNvSpPr txBox="1"/>
          <p:nvPr/>
        </p:nvSpPr>
        <p:spPr>
          <a:xfrm>
            <a:off x="6987198" y="5270757"/>
            <a:ext cx="96509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&lt;Results&gt;</a:t>
            </a:r>
          </a:p>
        </p:txBody>
      </p:sp>
    </p:spTree>
    <p:extLst>
      <p:ext uri="{BB962C8B-B14F-4D97-AF65-F5344CB8AC3E}">
        <p14:creationId xmlns:p14="http://schemas.microsoft.com/office/powerpoint/2010/main" val="17553460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4592BF-B6BB-47AA-AAFC-B68B80C068C9}"/>
              </a:ext>
            </a:extLst>
          </p:cNvPr>
          <p:cNvPicPr>
            <a:picLocks noChangeAspect="1"/>
          </p:cNvPicPr>
          <p:nvPr/>
        </p:nvPicPr>
        <p:blipFill>
          <a:blip r:embed="rId2"/>
          <a:stretch>
            <a:fillRect/>
          </a:stretch>
        </p:blipFill>
        <p:spPr>
          <a:xfrm>
            <a:off x="354648" y="366307"/>
            <a:ext cx="5410238" cy="2648051"/>
          </a:xfrm>
          <a:prstGeom prst="rect">
            <a:avLst/>
          </a:prstGeom>
        </p:spPr>
      </p:pic>
      <p:sp>
        <p:nvSpPr>
          <p:cNvPr id="4" name="TextBox 3">
            <a:extLst>
              <a:ext uri="{FF2B5EF4-FFF2-40B4-BE49-F238E27FC236}">
                <a16:creationId xmlns:a16="http://schemas.microsoft.com/office/drawing/2014/main" id="{1831EFD0-D7D1-530E-124A-02CC5245EFAB}"/>
              </a:ext>
            </a:extLst>
          </p:cNvPr>
          <p:cNvSpPr txBox="1"/>
          <p:nvPr/>
        </p:nvSpPr>
        <p:spPr>
          <a:xfrm>
            <a:off x="3349752" y="5445"/>
            <a:ext cx="55911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Connect Local rendering host to XM Cloud Content </a:t>
            </a:r>
          </a:p>
        </p:txBody>
      </p:sp>
      <p:cxnSp>
        <p:nvCxnSpPr>
          <p:cNvPr id="6" name="Straight Connector 5">
            <a:extLst>
              <a:ext uri="{FF2B5EF4-FFF2-40B4-BE49-F238E27FC236}">
                <a16:creationId xmlns:a16="http://schemas.microsoft.com/office/drawing/2014/main" id="{F4D980BD-1AFC-BBF0-0CC3-AA2042EB8652}"/>
              </a:ext>
            </a:extLst>
          </p:cNvPr>
          <p:cNvCxnSpPr>
            <a:cxnSpLocks/>
          </p:cNvCxnSpPr>
          <p:nvPr/>
        </p:nvCxnSpPr>
        <p:spPr>
          <a:xfrm>
            <a:off x="6096000" y="566738"/>
            <a:ext cx="0" cy="56245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0C528DC9-88AA-5998-0976-42732F9C6687}"/>
              </a:ext>
            </a:extLst>
          </p:cNvPr>
          <p:cNvPicPr>
            <a:picLocks noChangeAspect="1"/>
          </p:cNvPicPr>
          <p:nvPr/>
        </p:nvPicPr>
        <p:blipFill>
          <a:blip r:embed="rId3"/>
          <a:stretch>
            <a:fillRect/>
          </a:stretch>
        </p:blipFill>
        <p:spPr>
          <a:xfrm>
            <a:off x="6909808" y="400141"/>
            <a:ext cx="4481512" cy="2499234"/>
          </a:xfrm>
          <a:prstGeom prst="rect">
            <a:avLst/>
          </a:prstGeom>
        </p:spPr>
      </p:pic>
      <p:sp>
        <p:nvSpPr>
          <p:cNvPr id="36" name="Arrow: Down 35">
            <a:extLst>
              <a:ext uri="{FF2B5EF4-FFF2-40B4-BE49-F238E27FC236}">
                <a16:creationId xmlns:a16="http://schemas.microsoft.com/office/drawing/2014/main" id="{22FA7D28-FF62-ECF6-EF79-0E6973824D2F}"/>
              </a:ext>
            </a:extLst>
          </p:cNvPr>
          <p:cNvSpPr/>
          <p:nvPr/>
        </p:nvSpPr>
        <p:spPr>
          <a:xfrm>
            <a:off x="2667000" y="3057525"/>
            <a:ext cx="671513" cy="561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row: Down 36">
            <a:extLst>
              <a:ext uri="{FF2B5EF4-FFF2-40B4-BE49-F238E27FC236}">
                <a16:creationId xmlns:a16="http://schemas.microsoft.com/office/drawing/2014/main" id="{6E482597-EFCA-39CA-7BF4-D12C7C59A4DC}"/>
              </a:ext>
            </a:extLst>
          </p:cNvPr>
          <p:cNvSpPr/>
          <p:nvPr/>
        </p:nvSpPr>
        <p:spPr>
          <a:xfrm>
            <a:off x="8853487" y="3022878"/>
            <a:ext cx="671513" cy="5619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Rounded Corners 37">
            <a:extLst>
              <a:ext uri="{FF2B5EF4-FFF2-40B4-BE49-F238E27FC236}">
                <a16:creationId xmlns:a16="http://schemas.microsoft.com/office/drawing/2014/main" id="{AC6DFB11-1673-96D8-C4E0-17C948646CB5}"/>
              </a:ext>
            </a:extLst>
          </p:cNvPr>
          <p:cNvSpPr/>
          <p:nvPr/>
        </p:nvSpPr>
        <p:spPr>
          <a:xfrm>
            <a:off x="276226" y="3919538"/>
            <a:ext cx="5629274" cy="1109662"/>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F3AF9705-0C2A-E25C-0EE9-85D81A41DD40}"/>
              </a:ext>
            </a:extLst>
          </p:cNvPr>
          <p:cNvSpPr txBox="1"/>
          <p:nvPr/>
        </p:nvSpPr>
        <p:spPr>
          <a:xfrm>
            <a:off x="2483644" y="3584853"/>
            <a:ext cx="10834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.env.local</a:t>
            </a:r>
          </a:p>
        </p:txBody>
      </p:sp>
      <p:sp>
        <p:nvSpPr>
          <p:cNvPr id="40" name="TextBox 39">
            <a:extLst>
              <a:ext uri="{FF2B5EF4-FFF2-40B4-BE49-F238E27FC236}">
                <a16:creationId xmlns:a16="http://schemas.microsoft.com/office/drawing/2014/main" id="{C00D57FC-7FAA-A56D-8186-0BDBE6C4FDA2}"/>
              </a:ext>
            </a:extLst>
          </p:cNvPr>
          <p:cNvSpPr txBox="1"/>
          <p:nvPr/>
        </p:nvSpPr>
        <p:spPr>
          <a:xfrm>
            <a:off x="366713" y="4092801"/>
            <a:ext cx="54102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Sitecore_API_Key</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 &lt;token value&gt;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Graph_QL_Endpoint =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https://edge.sitecorecloud.io/api/graphql/</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v1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JSS_APP_NAME = &lt;site name&gt;</a:t>
            </a:r>
          </a:p>
        </p:txBody>
      </p:sp>
      <p:sp>
        <p:nvSpPr>
          <p:cNvPr id="42" name="Rectangle: Rounded Corners 41">
            <a:extLst>
              <a:ext uri="{FF2B5EF4-FFF2-40B4-BE49-F238E27FC236}">
                <a16:creationId xmlns:a16="http://schemas.microsoft.com/office/drawing/2014/main" id="{CC5DB4CE-E9EF-9437-80F0-40343C4364B2}"/>
              </a:ext>
            </a:extLst>
          </p:cNvPr>
          <p:cNvSpPr/>
          <p:nvPr/>
        </p:nvSpPr>
        <p:spPr>
          <a:xfrm>
            <a:off x="6282927" y="3886200"/>
            <a:ext cx="5751910" cy="1109662"/>
          </a:xfrm>
          <a:prstGeom prst="round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white"/>
                </a:solidFill>
                <a:effectLst/>
                <a:uLnTx/>
                <a:uFillTx/>
                <a:latin typeface="Calibri" panose="020F0502020204030204"/>
                <a:ea typeface="+mn-ea"/>
                <a:cs typeface="+mn-cs"/>
              </a:rPr>
              <a:t>Sitecore_API_Key</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 &lt;sc_apikey value&gt;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Graph_QL_Endpoint =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https://&lt;xm cloud instance host&gt;/api/graph/edge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JSS_APP_NAME = &lt;site name&gt;</a:t>
            </a:r>
          </a:p>
        </p:txBody>
      </p:sp>
      <p:sp>
        <p:nvSpPr>
          <p:cNvPr id="43" name="TextBox 42">
            <a:extLst>
              <a:ext uri="{FF2B5EF4-FFF2-40B4-BE49-F238E27FC236}">
                <a16:creationId xmlns:a16="http://schemas.microsoft.com/office/drawing/2014/main" id="{BC1B6C00-D3AE-1AE8-355A-D4C12AA0C6D8}"/>
              </a:ext>
            </a:extLst>
          </p:cNvPr>
          <p:cNvSpPr txBox="1"/>
          <p:nvPr/>
        </p:nvSpPr>
        <p:spPr>
          <a:xfrm>
            <a:off x="8646318" y="3584853"/>
            <a:ext cx="108346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.env.local</a:t>
            </a:r>
          </a:p>
        </p:txBody>
      </p:sp>
      <p:sp>
        <p:nvSpPr>
          <p:cNvPr id="49" name="TextBox 48">
            <a:extLst>
              <a:ext uri="{FF2B5EF4-FFF2-40B4-BE49-F238E27FC236}">
                <a16:creationId xmlns:a16="http://schemas.microsoft.com/office/drawing/2014/main" id="{6BFDF80B-0BB8-EE43-B4ED-C6721750926F}"/>
              </a:ext>
            </a:extLst>
          </p:cNvPr>
          <p:cNvSpPr txBox="1"/>
          <p:nvPr/>
        </p:nvSpPr>
        <p:spPr>
          <a:xfrm>
            <a:off x="156499" y="5167816"/>
            <a:ext cx="119776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Now, in the rendering host root directory, execute npm install followed by npm run start:connected to see following end-result</a:t>
            </a:r>
          </a:p>
        </p:txBody>
      </p:sp>
      <p:sp>
        <p:nvSpPr>
          <p:cNvPr id="51" name="Rectangle 50">
            <a:extLst>
              <a:ext uri="{FF2B5EF4-FFF2-40B4-BE49-F238E27FC236}">
                <a16:creationId xmlns:a16="http://schemas.microsoft.com/office/drawing/2014/main" id="{F788EE7C-EC9F-B4EF-7442-60A3578C4CD6}"/>
              </a:ext>
            </a:extLst>
          </p:cNvPr>
          <p:cNvSpPr/>
          <p:nvPr/>
        </p:nvSpPr>
        <p:spPr>
          <a:xfrm>
            <a:off x="252128" y="5698331"/>
            <a:ext cx="2428875" cy="47625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Local rendering host</a:t>
            </a:r>
          </a:p>
        </p:txBody>
      </p:sp>
      <p:sp>
        <p:nvSpPr>
          <p:cNvPr id="52" name="Rectangle 51">
            <a:extLst>
              <a:ext uri="{FF2B5EF4-FFF2-40B4-BE49-F238E27FC236}">
                <a16:creationId xmlns:a16="http://schemas.microsoft.com/office/drawing/2014/main" id="{0052F683-D8F3-DACC-3253-74D1C9355824}"/>
              </a:ext>
            </a:extLst>
          </p:cNvPr>
          <p:cNvSpPr/>
          <p:nvPr/>
        </p:nvSpPr>
        <p:spPr>
          <a:xfrm>
            <a:off x="6424612" y="5684043"/>
            <a:ext cx="2428875" cy="47625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Local rendering host</a:t>
            </a:r>
          </a:p>
        </p:txBody>
      </p:sp>
      <p:sp>
        <p:nvSpPr>
          <p:cNvPr id="53" name="Rectangle: Rounded Corners 52">
            <a:extLst>
              <a:ext uri="{FF2B5EF4-FFF2-40B4-BE49-F238E27FC236}">
                <a16:creationId xmlns:a16="http://schemas.microsoft.com/office/drawing/2014/main" id="{1994571C-E51F-575D-3EFE-B668CCEDDE23}"/>
              </a:ext>
            </a:extLst>
          </p:cNvPr>
          <p:cNvSpPr/>
          <p:nvPr/>
        </p:nvSpPr>
        <p:spPr>
          <a:xfrm>
            <a:off x="3438532" y="5681662"/>
            <a:ext cx="2466968" cy="509588"/>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Delivery API endpoint</a:t>
            </a:r>
          </a:p>
        </p:txBody>
      </p:sp>
      <p:sp>
        <p:nvSpPr>
          <p:cNvPr id="54" name="Rectangle: Rounded Corners 53">
            <a:extLst>
              <a:ext uri="{FF2B5EF4-FFF2-40B4-BE49-F238E27FC236}">
                <a16:creationId xmlns:a16="http://schemas.microsoft.com/office/drawing/2014/main" id="{7C69A4DF-30F9-86AD-74DE-4F6A3A408F40}"/>
              </a:ext>
            </a:extLst>
          </p:cNvPr>
          <p:cNvSpPr/>
          <p:nvPr/>
        </p:nvSpPr>
        <p:spPr>
          <a:xfrm>
            <a:off x="9472904" y="5667374"/>
            <a:ext cx="2466968" cy="509588"/>
          </a:xfrm>
          <a:prstGeom prst="roundRect">
            <a:avLst/>
          </a:prstGeom>
          <a:solidFill>
            <a:srgbClr val="F980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Preview API endpoint</a:t>
            </a:r>
          </a:p>
        </p:txBody>
      </p:sp>
      <p:sp>
        <p:nvSpPr>
          <p:cNvPr id="55" name="Arrow: Right 54">
            <a:extLst>
              <a:ext uri="{FF2B5EF4-FFF2-40B4-BE49-F238E27FC236}">
                <a16:creationId xmlns:a16="http://schemas.microsoft.com/office/drawing/2014/main" id="{0CAAE1E1-052C-35E4-3CBE-6D06D7292252}"/>
              </a:ext>
            </a:extLst>
          </p:cNvPr>
          <p:cNvSpPr/>
          <p:nvPr/>
        </p:nvSpPr>
        <p:spPr>
          <a:xfrm>
            <a:off x="2848882" y="5766197"/>
            <a:ext cx="421770" cy="3405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Right 55">
            <a:extLst>
              <a:ext uri="{FF2B5EF4-FFF2-40B4-BE49-F238E27FC236}">
                <a16:creationId xmlns:a16="http://schemas.microsoft.com/office/drawing/2014/main" id="{360B5DF0-4BCA-6217-D1DE-D4A93EF7D706}"/>
              </a:ext>
            </a:extLst>
          </p:cNvPr>
          <p:cNvSpPr/>
          <p:nvPr/>
        </p:nvSpPr>
        <p:spPr>
          <a:xfrm>
            <a:off x="8929687" y="5766197"/>
            <a:ext cx="421770" cy="3405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177421BB-E678-3FD5-79AD-F90FF4A82D2C}"/>
              </a:ext>
            </a:extLst>
          </p:cNvPr>
          <p:cNvSpPr txBox="1"/>
          <p:nvPr/>
        </p:nvSpPr>
        <p:spPr>
          <a:xfrm rot="20076669">
            <a:off x="1524034" y="1397306"/>
            <a:ext cx="2957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Delivery API Configuration</a:t>
            </a:r>
          </a:p>
        </p:txBody>
      </p:sp>
      <p:sp>
        <p:nvSpPr>
          <p:cNvPr id="58" name="TextBox 57">
            <a:extLst>
              <a:ext uri="{FF2B5EF4-FFF2-40B4-BE49-F238E27FC236}">
                <a16:creationId xmlns:a16="http://schemas.microsoft.com/office/drawing/2014/main" id="{B9277FAF-0971-6696-D7AE-CED7B405CD4E}"/>
              </a:ext>
            </a:extLst>
          </p:cNvPr>
          <p:cNvSpPr txBox="1"/>
          <p:nvPr/>
        </p:nvSpPr>
        <p:spPr>
          <a:xfrm rot="20076669">
            <a:off x="7661851" y="1448773"/>
            <a:ext cx="29574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Preview API Configuration</a:t>
            </a:r>
          </a:p>
        </p:txBody>
      </p:sp>
      <p:sp>
        <p:nvSpPr>
          <p:cNvPr id="3" name="TextBox 2">
            <a:extLst>
              <a:ext uri="{FF2B5EF4-FFF2-40B4-BE49-F238E27FC236}">
                <a16:creationId xmlns:a16="http://schemas.microsoft.com/office/drawing/2014/main" id="{2CF298FA-70FB-6549-3849-0438327CD7C2}"/>
              </a:ext>
            </a:extLst>
          </p:cNvPr>
          <p:cNvSpPr txBox="1"/>
          <p:nvPr/>
        </p:nvSpPr>
        <p:spPr>
          <a:xfrm>
            <a:off x="252128" y="6234417"/>
            <a:ext cx="1192872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https://www.youtube.com/watch?v=wdyIkUb8uDY&amp;t=623s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https://doc.sitecore.com/xmc/en/developers/xm-cloud/walkthrough--connecting-the-next-js-application-directly-to-the-experience-edge-endpoint.html</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https://github.com/sitecorelabs/xmcloud-foundation-head/blob/main/src/sxastarter/.env</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512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4973631" y="185653"/>
            <a:ext cx="259343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XM Cloud Deploy APIs</a:t>
            </a: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TextBox 14">
            <a:extLst>
              <a:ext uri="{FF2B5EF4-FFF2-40B4-BE49-F238E27FC236}">
                <a16:creationId xmlns:a16="http://schemas.microsoft.com/office/drawing/2014/main" id="{8D307A36-81EF-1CDA-348C-DE2CB6EBFBF8}"/>
              </a:ext>
            </a:extLst>
          </p:cNvPr>
          <p:cNvSpPr txBox="1"/>
          <p:nvPr/>
        </p:nvSpPr>
        <p:spPr>
          <a:xfrm>
            <a:off x="3457933" y="6413480"/>
            <a:ext cx="547057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https://xmclouddeploy-api.sitecorecloud.io/swagger/index.html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62473221-6601-0030-F8F0-15F9347860A6}"/>
              </a:ext>
            </a:extLst>
          </p:cNvPr>
          <p:cNvSpPr/>
          <p:nvPr/>
        </p:nvSpPr>
        <p:spPr>
          <a:xfrm>
            <a:off x="534856" y="4842687"/>
            <a:ext cx="3112851" cy="1395919"/>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Clients</a:t>
            </a:r>
          </a:p>
        </p:txBody>
      </p:sp>
      <p:sp>
        <p:nvSpPr>
          <p:cNvPr id="18" name="Oval 17">
            <a:extLst>
              <a:ext uri="{FF2B5EF4-FFF2-40B4-BE49-F238E27FC236}">
                <a16:creationId xmlns:a16="http://schemas.microsoft.com/office/drawing/2014/main" id="{9A68A0D0-0A27-FD57-AE6F-3090FDEE8DE5}"/>
              </a:ext>
            </a:extLst>
          </p:cNvPr>
          <p:cNvSpPr/>
          <p:nvPr/>
        </p:nvSpPr>
        <p:spPr>
          <a:xfrm>
            <a:off x="4193580" y="1227801"/>
            <a:ext cx="3112851" cy="1395919"/>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Deployments</a:t>
            </a:r>
          </a:p>
        </p:txBody>
      </p:sp>
      <p:sp>
        <p:nvSpPr>
          <p:cNvPr id="19" name="Oval 18">
            <a:extLst>
              <a:ext uri="{FF2B5EF4-FFF2-40B4-BE49-F238E27FC236}">
                <a16:creationId xmlns:a16="http://schemas.microsoft.com/office/drawing/2014/main" id="{7A503788-D75C-D923-F784-BB1F812C198C}"/>
              </a:ext>
            </a:extLst>
          </p:cNvPr>
          <p:cNvSpPr/>
          <p:nvPr/>
        </p:nvSpPr>
        <p:spPr>
          <a:xfrm>
            <a:off x="8017987" y="1227801"/>
            <a:ext cx="3112851" cy="1395919"/>
          </a:xfrm>
          <a:prstGeom prst="ellips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Environments</a:t>
            </a:r>
          </a:p>
        </p:txBody>
      </p:sp>
      <p:sp>
        <p:nvSpPr>
          <p:cNvPr id="27" name="Oval 26">
            <a:extLst>
              <a:ext uri="{FF2B5EF4-FFF2-40B4-BE49-F238E27FC236}">
                <a16:creationId xmlns:a16="http://schemas.microsoft.com/office/drawing/2014/main" id="{820FE006-63F0-E4E4-DAB7-DB31861307E9}"/>
              </a:ext>
            </a:extLst>
          </p:cNvPr>
          <p:cNvSpPr/>
          <p:nvPr/>
        </p:nvSpPr>
        <p:spPr>
          <a:xfrm>
            <a:off x="534857" y="3034274"/>
            <a:ext cx="3112851" cy="1395919"/>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Hosting</a:t>
            </a:r>
          </a:p>
        </p:txBody>
      </p:sp>
      <p:sp>
        <p:nvSpPr>
          <p:cNvPr id="28" name="Oval 27">
            <a:extLst>
              <a:ext uri="{FF2B5EF4-FFF2-40B4-BE49-F238E27FC236}">
                <a16:creationId xmlns:a16="http://schemas.microsoft.com/office/drawing/2014/main" id="{5A3EF492-EB15-6405-A788-36DFA9C3EA1C}"/>
              </a:ext>
            </a:extLst>
          </p:cNvPr>
          <p:cNvSpPr/>
          <p:nvPr/>
        </p:nvSpPr>
        <p:spPr>
          <a:xfrm>
            <a:off x="4292592" y="3119722"/>
            <a:ext cx="3112851" cy="1395919"/>
          </a:xfrm>
          <a:prstGeom prst="ellipse">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Hosts</a:t>
            </a:r>
          </a:p>
        </p:txBody>
      </p:sp>
      <p:sp>
        <p:nvSpPr>
          <p:cNvPr id="29" name="Oval 28">
            <a:extLst>
              <a:ext uri="{FF2B5EF4-FFF2-40B4-BE49-F238E27FC236}">
                <a16:creationId xmlns:a16="http://schemas.microsoft.com/office/drawing/2014/main" id="{84BE7A7B-F839-21EE-3FF3-266EDE93412F}"/>
              </a:ext>
            </a:extLst>
          </p:cNvPr>
          <p:cNvSpPr/>
          <p:nvPr/>
        </p:nvSpPr>
        <p:spPr>
          <a:xfrm>
            <a:off x="8102592" y="3119722"/>
            <a:ext cx="3112851" cy="1395919"/>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Organizations</a:t>
            </a:r>
          </a:p>
        </p:txBody>
      </p:sp>
      <p:sp>
        <p:nvSpPr>
          <p:cNvPr id="31" name="Oval 30">
            <a:extLst>
              <a:ext uri="{FF2B5EF4-FFF2-40B4-BE49-F238E27FC236}">
                <a16:creationId xmlns:a16="http://schemas.microsoft.com/office/drawing/2014/main" id="{8550513D-759D-00BF-D0BA-5C2AEFDA19FA}"/>
              </a:ext>
            </a:extLst>
          </p:cNvPr>
          <p:cNvSpPr/>
          <p:nvPr/>
        </p:nvSpPr>
        <p:spPr>
          <a:xfrm>
            <a:off x="8147091" y="4927166"/>
            <a:ext cx="3112851" cy="1395919"/>
          </a:xfrm>
          <a:prstGeom prst="ellipse">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Projects</a:t>
            </a:r>
          </a:p>
        </p:txBody>
      </p:sp>
      <p:sp>
        <p:nvSpPr>
          <p:cNvPr id="32" name="Oval 31">
            <a:extLst>
              <a:ext uri="{FF2B5EF4-FFF2-40B4-BE49-F238E27FC236}">
                <a16:creationId xmlns:a16="http://schemas.microsoft.com/office/drawing/2014/main" id="{34D038A9-AB2B-26CD-F00A-E318953E2AD2}"/>
              </a:ext>
            </a:extLst>
          </p:cNvPr>
          <p:cNvSpPr/>
          <p:nvPr/>
        </p:nvSpPr>
        <p:spPr>
          <a:xfrm>
            <a:off x="4292591" y="4842688"/>
            <a:ext cx="3112851" cy="1395919"/>
          </a:xfrm>
          <a:prstGeom prst="ellipse">
            <a:avLst/>
          </a:prstGeom>
          <a:solidFill>
            <a:schemeClr val="accent4">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Source Control</a:t>
            </a:r>
          </a:p>
        </p:txBody>
      </p:sp>
      <p:sp>
        <p:nvSpPr>
          <p:cNvPr id="34" name="Oval 33">
            <a:extLst>
              <a:ext uri="{FF2B5EF4-FFF2-40B4-BE49-F238E27FC236}">
                <a16:creationId xmlns:a16="http://schemas.microsoft.com/office/drawing/2014/main" id="{2B9A144C-9E7B-9E70-4DA6-AF545CA8D44E}"/>
              </a:ext>
            </a:extLst>
          </p:cNvPr>
          <p:cNvSpPr/>
          <p:nvPr/>
        </p:nvSpPr>
        <p:spPr>
          <a:xfrm>
            <a:off x="534855" y="1227800"/>
            <a:ext cx="3112851" cy="1395919"/>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Base Images</a:t>
            </a:r>
          </a:p>
        </p:txBody>
      </p:sp>
      <p:sp>
        <p:nvSpPr>
          <p:cNvPr id="35" name="TextBox 34">
            <a:extLst>
              <a:ext uri="{FF2B5EF4-FFF2-40B4-BE49-F238E27FC236}">
                <a16:creationId xmlns:a16="http://schemas.microsoft.com/office/drawing/2014/main" id="{41CD906A-0127-6877-8338-D4859C5751E4}"/>
              </a:ext>
            </a:extLst>
          </p:cNvPr>
          <p:cNvSpPr txBox="1"/>
          <p:nvPr/>
        </p:nvSpPr>
        <p:spPr>
          <a:xfrm>
            <a:off x="880250" y="681655"/>
            <a:ext cx="93761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CRUD operations at following entity-levels + associated schemas as per Swagger documentation:</a:t>
            </a:r>
          </a:p>
        </p:txBody>
      </p:sp>
    </p:spTree>
    <p:extLst>
      <p:ext uri="{BB962C8B-B14F-4D97-AF65-F5344CB8AC3E}">
        <p14:creationId xmlns:p14="http://schemas.microsoft.com/office/powerpoint/2010/main" val="2932050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E75BEC-5E26-0598-8BED-1F6014E6A016}"/>
              </a:ext>
            </a:extLst>
          </p:cNvPr>
          <p:cNvSpPr/>
          <p:nvPr/>
        </p:nvSpPr>
        <p:spPr>
          <a:xfrm>
            <a:off x="809625" y="770440"/>
            <a:ext cx="10787063" cy="3882558"/>
          </a:xfrm>
          <a:prstGeom prst="rect">
            <a:avLst/>
          </a:prstGeom>
          <a:gradFill flip="none" rotWithShape="1">
            <a:gsLst>
              <a:gs pos="0">
                <a:schemeClr val="accent2">
                  <a:lumMod val="60000"/>
                  <a:lumOff val="40000"/>
                </a:schemeClr>
              </a:gs>
              <a:gs pos="50000">
                <a:schemeClr val="accent2">
                  <a:lumMod val="40000"/>
                  <a:lumOff val="60000"/>
                </a:schemeClr>
              </a:gs>
              <a:gs pos="100000">
                <a:schemeClr val="bg2"/>
              </a:gs>
            </a:gsLst>
            <a:lin ang="135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3763788" y="171460"/>
            <a:ext cx="54195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solidFill>
                  <a:prstClr val="black"/>
                </a:solidFill>
                <a:latin typeface="Calibri" panose="020F0502020204030204"/>
              </a:rPr>
              <a:t>Competency 5 -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GraphQL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Queries and Mutations</a:t>
            </a:r>
          </a:p>
        </p:txBody>
      </p:sp>
      <p:sp>
        <p:nvSpPr>
          <p:cNvPr id="35" name="TextBox 34">
            <a:extLst>
              <a:ext uri="{FF2B5EF4-FFF2-40B4-BE49-F238E27FC236}">
                <a16:creationId xmlns:a16="http://schemas.microsoft.com/office/drawing/2014/main" id="{D806F30B-CD06-9EC1-D493-84EDF01ED434}"/>
              </a:ext>
            </a:extLst>
          </p:cNvPr>
          <p:cNvSpPr txBox="1"/>
          <p:nvPr/>
        </p:nvSpPr>
        <p:spPr>
          <a:xfrm>
            <a:off x="1057276" y="6452319"/>
            <a:ext cx="106251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https://doc.sitecore.com/xmc/en/developers/xm-cloud/query-examples-for-management-operations.html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Oval 1">
            <a:extLst>
              <a:ext uri="{FF2B5EF4-FFF2-40B4-BE49-F238E27FC236}">
                <a16:creationId xmlns:a16="http://schemas.microsoft.com/office/drawing/2014/main" id="{77141168-00F5-DE19-4876-68A323616EFB}"/>
              </a:ext>
            </a:extLst>
          </p:cNvPr>
          <p:cNvSpPr/>
          <p:nvPr/>
        </p:nvSpPr>
        <p:spPr>
          <a:xfrm>
            <a:off x="1212411" y="1128204"/>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Archiving</a:t>
            </a:r>
          </a:p>
        </p:txBody>
      </p:sp>
      <p:sp>
        <p:nvSpPr>
          <p:cNvPr id="4" name="Oval 3">
            <a:extLst>
              <a:ext uri="{FF2B5EF4-FFF2-40B4-BE49-F238E27FC236}">
                <a16:creationId xmlns:a16="http://schemas.microsoft.com/office/drawing/2014/main" id="{F4F0AD56-FDA2-E274-A77C-6662EAA34B85}"/>
              </a:ext>
            </a:extLst>
          </p:cNvPr>
          <p:cNvSpPr/>
          <p:nvPr/>
        </p:nvSpPr>
        <p:spPr>
          <a:xfrm>
            <a:off x="4317307" y="1079091"/>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Database</a:t>
            </a:r>
          </a:p>
        </p:txBody>
      </p:sp>
      <p:sp>
        <p:nvSpPr>
          <p:cNvPr id="5" name="Oval 4">
            <a:extLst>
              <a:ext uri="{FF2B5EF4-FFF2-40B4-BE49-F238E27FC236}">
                <a16:creationId xmlns:a16="http://schemas.microsoft.com/office/drawing/2014/main" id="{590280A4-4978-DAD7-0AD3-F676F35E85F8}"/>
              </a:ext>
            </a:extLst>
          </p:cNvPr>
          <p:cNvSpPr/>
          <p:nvPr/>
        </p:nvSpPr>
        <p:spPr>
          <a:xfrm>
            <a:off x="7451792" y="1098579"/>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Indexing</a:t>
            </a:r>
          </a:p>
        </p:txBody>
      </p:sp>
      <p:sp>
        <p:nvSpPr>
          <p:cNvPr id="7" name="Oval 6">
            <a:extLst>
              <a:ext uri="{FF2B5EF4-FFF2-40B4-BE49-F238E27FC236}">
                <a16:creationId xmlns:a16="http://schemas.microsoft.com/office/drawing/2014/main" id="{C26886C5-C8C7-285C-2090-88D3211924BE}"/>
              </a:ext>
            </a:extLst>
          </p:cNvPr>
          <p:cNvSpPr/>
          <p:nvPr/>
        </p:nvSpPr>
        <p:spPr>
          <a:xfrm>
            <a:off x="1190119" y="2316608"/>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Job</a:t>
            </a:r>
          </a:p>
        </p:txBody>
      </p:sp>
      <p:sp>
        <p:nvSpPr>
          <p:cNvPr id="8" name="Oval 7">
            <a:extLst>
              <a:ext uri="{FF2B5EF4-FFF2-40B4-BE49-F238E27FC236}">
                <a16:creationId xmlns:a16="http://schemas.microsoft.com/office/drawing/2014/main" id="{0F3294C7-66E5-12B7-95A9-5BA404A1CE30}"/>
              </a:ext>
            </a:extLst>
          </p:cNvPr>
          <p:cNvSpPr/>
          <p:nvPr/>
        </p:nvSpPr>
        <p:spPr>
          <a:xfrm>
            <a:off x="4402273" y="2283819"/>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Language</a:t>
            </a:r>
          </a:p>
        </p:txBody>
      </p:sp>
      <p:sp>
        <p:nvSpPr>
          <p:cNvPr id="9" name="Oval 8">
            <a:extLst>
              <a:ext uri="{FF2B5EF4-FFF2-40B4-BE49-F238E27FC236}">
                <a16:creationId xmlns:a16="http://schemas.microsoft.com/office/drawing/2014/main" id="{A2039883-2931-32E5-FBF6-176CA73E2F53}"/>
              </a:ext>
            </a:extLst>
          </p:cNvPr>
          <p:cNvSpPr/>
          <p:nvPr/>
        </p:nvSpPr>
        <p:spPr>
          <a:xfrm>
            <a:off x="7543293" y="2283818"/>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Publishing</a:t>
            </a:r>
          </a:p>
        </p:txBody>
      </p:sp>
      <p:sp>
        <p:nvSpPr>
          <p:cNvPr id="10" name="Oval 9">
            <a:extLst>
              <a:ext uri="{FF2B5EF4-FFF2-40B4-BE49-F238E27FC236}">
                <a16:creationId xmlns:a16="http://schemas.microsoft.com/office/drawing/2014/main" id="{136F8C7C-37F0-6025-3D15-DE14A7688B51}"/>
              </a:ext>
            </a:extLst>
          </p:cNvPr>
          <p:cNvSpPr/>
          <p:nvPr/>
        </p:nvSpPr>
        <p:spPr>
          <a:xfrm>
            <a:off x="1212410" y="3424848"/>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Security</a:t>
            </a:r>
          </a:p>
        </p:txBody>
      </p:sp>
      <p:sp>
        <p:nvSpPr>
          <p:cNvPr id="11" name="Oval 10">
            <a:extLst>
              <a:ext uri="{FF2B5EF4-FFF2-40B4-BE49-F238E27FC236}">
                <a16:creationId xmlns:a16="http://schemas.microsoft.com/office/drawing/2014/main" id="{8E23C8B4-BB3A-F500-8168-0B31CB62BE98}"/>
              </a:ext>
            </a:extLst>
          </p:cNvPr>
          <p:cNvSpPr/>
          <p:nvPr/>
        </p:nvSpPr>
        <p:spPr>
          <a:xfrm>
            <a:off x="4434396" y="3432265"/>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Workflow</a:t>
            </a:r>
          </a:p>
        </p:txBody>
      </p:sp>
      <p:sp>
        <p:nvSpPr>
          <p:cNvPr id="12" name="Oval 11">
            <a:extLst>
              <a:ext uri="{FF2B5EF4-FFF2-40B4-BE49-F238E27FC236}">
                <a16:creationId xmlns:a16="http://schemas.microsoft.com/office/drawing/2014/main" id="{5C3B3647-927F-C92E-5044-9E0404FEB61A}"/>
              </a:ext>
            </a:extLst>
          </p:cNvPr>
          <p:cNvSpPr/>
          <p:nvPr/>
        </p:nvSpPr>
        <p:spPr>
          <a:xfrm>
            <a:off x="7624003" y="3507509"/>
            <a:ext cx="2791839" cy="958175"/>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Rules</a:t>
            </a:r>
          </a:p>
        </p:txBody>
      </p:sp>
      <p:sp>
        <p:nvSpPr>
          <p:cNvPr id="15" name="TextBox 14">
            <a:extLst>
              <a:ext uri="{FF2B5EF4-FFF2-40B4-BE49-F238E27FC236}">
                <a16:creationId xmlns:a16="http://schemas.microsoft.com/office/drawing/2014/main" id="{935456D8-7C0C-6C45-3E82-4F8FC88F4CC6}"/>
              </a:ext>
            </a:extLst>
          </p:cNvPr>
          <p:cNvSpPr txBox="1"/>
          <p:nvPr/>
        </p:nvSpPr>
        <p:spPr>
          <a:xfrm>
            <a:off x="10048875" y="796075"/>
            <a:ext cx="1633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Management operations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AC861711-5E11-0A7C-22D7-89BDD81B1842}"/>
              </a:ext>
            </a:extLst>
          </p:cNvPr>
          <p:cNvSpPr/>
          <p:nvPr/>
        </p:nvSpPr>
        <p:spPr>
          <a:xfrm>
            <a:off x="809625" y="4732389"/>
            <a:ext cx="10787063" cy="1635557"/>
          </a:xfrm>
          <a:prstGeom prst="rect">
            <a:avLst/>
          </a:prstGeom>
          <a:gradFill flip="none" rotWithShape="1">
            <a:gsLst>
              <a:gs pos="0">
                <a:schemeClr val="bg1"/>
              </a:gs>
              <a:gs pos="50000">
                <a:schemeClr val="bg2">
                  <a:lumMod val="25000"/>
                </a:schemeClr>
              </a:gs>
              <a:gs pos="100000">
                <a:schemeClr val="bg1">
                  <a:lumMod val="75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6DA8DD92-7FDF-9F3E-5238-E958884DD5F9}"/>
              </a:ext>
            </a:extLst>
          </p:cNvPr>
          <p:cNvSpPr txBox="1"/>
          <p:nvPr/>
        </p:nvSpPr>
        <p:spPr>
          <a:xfrm>
            <a:off x="10048875" y="4869161"/>
            <a:ext cx="163353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7E6E6"/>
                </a:solidFill>
                <a:effectLst/>
                <a:uLnTx/>
                <a:uFillTx/>
                <a:latin typeface="Calibri" panose="020F0502020204030204"/>
                <a:ea typeface="+mn-ea"/>
                <a:cs typeface="+mn-cs"/>
              </a:rPr>
              <a:t>Authoring operations</a:t>
            </a:r>
            <a:endParaRPr kumimoji="0" lang="en-US" sz="18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37867342-3664-1283-04B7-9B049EBCF353}"/>
              </a:ext>
            </a:extLst>
          </p:cNvPr>
          <p:cNvSpPr/>
          <p:nvPr/>
        </p:nvSpPr>
        <p:spPr>
          <a:xfrm>
            <a:off x="1155262" y="5129385"/>
            <a:ext cx="1473640" cy="95817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Item</a:t>
            </a:r>
          </a:p>
        </p:txBody>
      </p:sp>
      <p:sp>
        <p:nvSpPr>
          <p:cNvPr id="19" name="Oval 18">
            <a:extLst>
              <a:ext uri="{FF2B5EF4-FFF2-40B4-BE49-F238E27FC236}">
                <a16:creationId xmlns:a16="http://schemas.microsoft.com/office/drawing/2014/main" id="{2A4571F2-2E33-8071-1E46-7367E34EA359}"/>
              </a:ext>
            </a:extLst>
          </p:cNvPr>
          <p:cNvSpPr/>
          <p:nvPr/>
        </p:nvSpPr>
        <p:spPr>
          <a:xfrm>
            <a:off x="2860237" y="5158878"/>
            <a:ext cx="1499934" cy="95817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Media</a:t>
            </a:r>
          </a:p>
        </p:txBody>
      </p:sp>
      <p:sp>
        <p:nvSpPr>
          <p:cNvPr id="20" name="Oval 19">
            <a:extLst>
              <a:ext uri="{FF2B5EF4-FFF2-40B4-BE49-F238E27FC236}">
                <a16:creationId xmlns:a16="http://schemas.microsoft.com/office/drawing/2014/main" id="{C73A8C86-8FC5-D0AE-DD0B-5FE0C96D11DE}"/>
              </a:ext>
            </a:extLst>
          </p:cNvPr>
          <p:cNvSpPr/>
          <p:nvPr/>
        </p:nvSpPr>
        <p:spPr>
          <a:xfrm>
            <a:off x="4591506" y="5158877"/>
            <a:ext cx="1499934" cy="95817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Search</a:t>
            </a:r>
          </a:p>
        </p:txBody>
      </p:sp>
      <p:sp>
        <p:nvSpPr>
          <p:cNvPr id="21" name="Oval 20">
            <a:extLst>
              <a:ext uri="{FF2B5EF4-FFF2-40B4-BE49-F238E27FC236}">
                <a16:creationId xmlns:a16="http://schemas.microsoft.com/office/drawing/2014/main" id="{7A99F2E6-2265-0EAE-DB97-E748B900A94B}"/>
              </a:ext>
            </a:extLst>
          </p:cNvPr>
          <p:cNvSpPr/>
          <p:nvPr/>
        </p:nvSpPr>
        <p:spPr>
          <a:xfrm>
            <a:off x="6322775" y="5158876"/>
            <a:ext cx="1499934" cy="95817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a:t>
            </a:r>
          </a:p>
        </p:txBody>
      </p:sp>
      <p:sp>
        <p:nvSpPr>
          <p:cNvPr id="22" name="Oval 21">
            <a:extLst>
              <a:ext uri="{FF2B5EF4-FFF2-40B4-BE49-F238E27FC236}">
                <a16:creationId xmlns:a16="http://schemas.microsoft.com/office/drawing/2014/main" id="{2A0AF981-CA78-CEDD-1FBC-88CFA847DA53}"/>
              </a:ext>
            </a:extLst>
          </p:cNvPr>
          <p:cNvSpPr/>
          <p:nvPr/>
        </p:nvSpPr>
        <p:spPr>
          <a:xfrm>
            <a:off x="8115528" y="5156466"/>
            <a:ext cx="1499934" cy="958175"/>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Template</a:t>
            </a:r>
          </a:p>
        </p:txBody>
      </p:sp>
    </p:spTree>
    <p:extLst>
      <p:ext uri="{BB962C8B-B14F-4D97-AF65-F5344CB8AC3E}">
        <p14:creationId xmlns:p14="http://schemas.microsoft.com/office/powerpoint/2010/main" val="5318323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315345" y="230315"/>
            <a:ext cx="23760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GraphQL Reference</a:t>
            </a:r>
          </a:p>
        </p:txBody>
      </p:sp>
      <p:graphicFrame>
        <p:nvGraphicFramePr>
          <p:cNvPr id="3" name="Table 5">
            <a:extLst>
              <a:ext uri="{FF2B5EF4-FFF2-40B4-BE49-F238E27FC236}">
                <a16:creationId xmlns:a16="http://schemas.microsoft.com/office/drawing/2014/main" id="{8860945D-457B-1068-1E93-EE4BBDE98286}"/>
              </a:ext>
            </a:extLst>
          </p:cNvPr>
          <p:cNvGraphicFramePr>
            <a:graphicFrameLocks noGrp="1"/>
          </p:cNvGraphicFramePr>
          <p:nvPr/>
        </p:nvGraphicFramePr>
        <p:xfrm>
          <a:off x="301403" y="1985004"/>
          <a:ext cx="11358563" cy="3566160"/>
        </p:xfrm>
        <a:graphic>
          <a:graphicData uri="http://schemas.openxmlformats.org/drawingml/2006/table">
            <a:tbl>
              <a:tblPr firstRow="1" bandRow="1">
                <a:tableStyleId>{00A15C55-8517-42AA-B614-E9B94910E393}</a:tableStyleId>
              </a:tblPr>
              <a:tblGrid>
                <a:gridCol w="7253288">
                  <a:extLst>
                    <a:ext uri="{9D8B030D-6E8A-4147-A177-3AD203B41FA5}">
                      <a16:colId xmlns:a16="http://schemas.microsoft.com/office/drawing/2014/main" val="1429671237"/>
                    </a:ext>
                  </a:extLst>
                </a:gridCol>
                <a:gridCol w="4105275">
                  <a:extLst>
                    <a:ext uri="{9D8B030D-6E8A-4147-A177-3AD203B41FA5}">
                      <a16:colId xmlns:a16="http://schemas.microsoft.com/office/drawing/2014/main" val="1295926097"/>
                    </a:ext>
                  </a:extLst>
                </a:gridCol>
              </a:tblGrid>
              <a:tr h="342634">
                <a:tc>
                  <a:txBody>
                    <a:bodyPr/>
                    <a:lstStyle/>
                    <a:p>
                      <a:r>
                        <a:rPr lang="en-US" dirty="0"/>
                        <a:t>Example</a:t>
                      </a:r>
                    </a:p>
                  </a:txBody>
                  <a:tcPr/>
                </a:tc>
                <a:tc>
                  <a:txBody>
                    <a:bodyPr/>
                    <a:lstStyle/>
                    <a:p>
                      <a:r>
                        <a:rPr lang="en-US" dirty="0"/>
                        <a:t>Explanation</a:t>
                      </a:r>
                    </a:p>
                  </a:txBody>
                  <a:tcPr/>
                </a:tc>
                <a:extLst>
                  <a:ext uri="{0D108BD9-81ED-4DB2-BD59-A6C34878D82A}">
                    <a16:rowId xmlns:a16="http://schemas.microsoft.com/office/drawing/2014/main" val="3918006028"/>
                  </a:ext>
                </a:extLst>
              </a:tr>
              <a:tr h="566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query { </a:t>
                      </a:r>
                      <a:r>
                        <a:rPr lang="en-US" sz="1800" b="1" i="0" kern="1200" dirty="0">
                          <a:solidFill>
                            <a:schemeClr val="dk1"/>
                          </a:solidFill>
                          <a:effectLst/>
                          <a:latin typeface="+mn-lt"/>
                          <a:ea typeface="+mn-ea"/>
                          <a:cs typeface="+mn-cs"/>
                        </a:rPr>
                        <a:t>layout</a:t>
                      </a:r>
                      <a:r>
                        <a:rPr lang="en-US" sz="1800" b="0" i="0" kern="1200" dirty="0">
                          <a:solidFill>
                            <a:schemeClr val="dk1"/>
                          </a:solidFill>
                          <a:effectLst/>
                          <a:latin typeface="+mn-lt"/>
                          <a:ea typeface="+mn-ea"/>
                          <a:cs typeface="+mn-cs"/>
                        </a:rPr>
                        <a:t>(</a:t>
                      </a:r>
                      <a:r>
                        <a:rPr lang="en-US" sz="1800" b="0" i="1" kern="1200" dirty="0">
                          <a:solidFill>
                            <a:schemeClr val="dk1"/>
                          </a:solidFill>
                          <a:effectLst/>
                          <a:latin typeface="+mn-lt"/>
                          <a:ea typeface="+mn-ea"/>
                          <a:cs typeface="+mn-cs"/>
                        </a:rPr>
                        <a:t>language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a:t>
                      </a:r>
                      <a:r>
                        <a:rPr lang="en-US" sz="1800" b="0" i="1" kern="1200" dirty="0" err="1">
                          <a:solidFill>
                            <a:schemeClr val="dk1"/>
                          </a:solidFill>
                          <a:effectLst/>
                          <a:latin typeface="+mn-lt"/>
                          <a:ea typeface="+mn-ea"/>
                          <a:cs typeface="+mn-cs"/>
                        </a:rPr>
                        <a:t>routePath</a:t>
                      </a:r>
                      <a:r>
                        <a:rPr lang="en-US" sz="1800" b="0" i="0" kern="1200" dirty="0">
                          <a:solidFill>
                            <a:schemeClr val="dk1"/>
                          </a:solidFill>
                          <a:effectLst/>
                          <a:latin typeface="+mn-lt"/>
                          <a:ea typeface="+mn-ea"/>
                          <a:cs typeface="+mn-cs"/>
                        </a:rPr>
                        <a:t>: "/", </a:t>
                      </a:r>
                      <a:r>
                        <a:rPr lang="en-US" sz="1800" b="0" i="1" kern="1200" dirty="0">
                          <a:solidFill>
                            <a:schemeClr val="dk1"/>
                          </a:solidFill>
                          <a:effectLst/>
                          <a:latin typeface="+mn-lt"/>
                          <a:ea typeface="+mn-ea"/>
                          <a:cs typeface="+mn-cs"/>
                        </a:rPr>
                        <a:t>site</a:t>
                      </a:r>
                      <a:r>
                        <a:rPr lang="en-US" sz="1800" b="0" i="0" kern="1200" dirty="0">
                          <a:solidFill>
                            <a:schemeClr val="dk1"/>
                          </a:solidFill>
                          <a:effectLst/>
                          <a:latin typeface="+mn-lt"/>
                          <a:ea typeface="+mn-ea"/>
                          <a:cs typeface="+mn-cs"/>
                        </a:rPr>
                        <a:t>: "site1") { item { </a:t>
                      </a:r>
                      <a:r>
                        <a:rPr lang="en-US" sz="1800" b="1" i="0" kern="1200" dirty="0">
                          <a:solidFill>
                            <a:schemeClr val="dk1"/>
                          </a:solidFill>
                          <a:effectLst/>
                          <a:latin typeface="+mn-lt"/>
                          <a:ea typeface="+mn-ea"/>
                          <a:cs typeface="+mn-cs"/>
                        </a:rPr>
                        <a:t>rendered</a:t>
                      </a:r>
                      <a:r>
                        <a:rPr lang="en-US" sz="1800" b="0" i="0" kern="1200" dirty="0">
                          <a:solidFill>
                            <a:schemeClr val="dk1"/>
                          </a:solidFill>
                          <a:effectLst/>
                          <a:latin typeface="+mn-lt"/>
                          <a:ea typeface="+mn-ea"/>
                          <a:cs typeface="+mn-cs"/>
                        </a:rPr>
                        <a:t> } } site { </a:t>
                      </a:r>
                      <a:r>
                        <a:rPr lang="en-US" sz="1800" b="0" i="0" kern="1200" dirty="0" err="1">
                          <a:solidFill>
                            <a:schemeClr val="dk1"/>
                          </a:solidFill>
                          <a:effectLst/>
                          <a:latin typeface="+mn-lt"/>
                          <a:ea typeface="+mn-ea"/>
                          <a:cs typeface="+mn-cs"/>
                        </a:rPr>
                        <a:t>siteInfoCollection</a:t>
                      </a:r>
                      <a:r>
                        <a:rPr lang="en-US" sz="1800" b="0" i="0" kern="1200" dirty="0">
                          <a:solidFill>
                            <a:schemeClr val="dk1"/>
                          </a:solidFill>
                          <a:effectLst/>
                          <a:latin typeface="+mn-lt"/>
                          <a:ea typeface="+mn-ea"/>
                          <a:cs typeface="+mn-cs"/>
                        </a:rPr>
                        <a:t> { name routes(</a:t>
                      </a:r>
                      <a:r>
                        <a:rPr lang="en-US" sz="1800" b="1" i="1" kern="1200" dirty="0">
                          <a:solidFill>
                            <a:schemeClr val="dk1"/>
                          </a:solidFill>
                          <a:effectLst/>
                          <a:latin typeface="+mn-lt"/>
                          <a:ea typeface="+mn-ea"/>
                          <a:cs typeface="+mn-cs"/>
                        </a:rPr>
                        <a:t>first</a:t>
                      </a:r>
                      <a:r>
                        <a:rPr lang="en-US" sz="1800" b="1" i="0" kern="1200" dirty="0">
                          <a:solidFill>
                            <a:schemeClr val="dk1"/>
                          </a:solidFill>
                          <a:effectLst/>
                          <a:latin typeface="+mn-lt"/>
                          <a:ea typeface="+mn-ea"/>
                          <a:cs typeface="+mn-cs"/>
                        </a:rPr>
                        <a:t>: 10</a:t>
                      </a:r>
                      <a:r>
                        <a:rPr lang="en-US" sz="1800" b="0" i="0" kern="1200" dirty="0">
                          <a:solidFill>
                            <a:schemeClr val="dk1"/>
                          </a:solidFill>
                          <a:effectLst/>
                          <a:latin typeface="+mn-lt"/>
                          <a:ea typeface="+mn-ea"/>
                          <a:cs typeface="+mn-cs"/>
                        </a:rPr>
                        <a:t>, </a:t>
                      </a:r>
                      <a:r>
                        <a:rPr lang="en-US" sz="1800" b="0" i="1" kern="1200" dirty="0">
                          <a:solidFill>
                            <a:schemeClr val="dk1"/>
                          </a:solidFill>
                          <a:effectLst/>
                          <a:latin typeface="+mn-lt"/>
                          <a:ea typeface="+mn-ea"/>
                          <a:cs typeface="+mn-cs"/>
                        </a:rPr>
                        <a:t>language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 results { </a:t>
                      </a:r>
                      <a:r>
                        <a:rPr lang="en-US" sz="1800" b="1" i="0" kern="1200" dirty="0" err="1">
                          <a:solidFill>
                            <a:schemeClr val="dk1"/>
                          </a:solidFill>
                          <a:effectLst/>
                          <a:latin typeface="+mn-lt"/>
                          <a:ea typeface="+mn-ea"/>
                          <a:cs typeface="+mn-cs"/>
                        </a:rPr>
                        <a:t>routePath</a:t>
                      </a:r>
                      <a:r>
                        <a:rPr lang="en-US" sz="1800" b="0" i="0" kern="1200" dirty="0">
                          <a:solidFill>
                            <a:schemeClr val="dk1"/>
                          </a:solidFill>
                          <a:effectLst/>
                          <a:latin typeface="+mn-lt"/>
                          <a:ea typeface="+mn-ea"/>
                          <a:cs typeface="+mn-cs"/>
                        </a:rPr>
                        <a:t> route { </a:t>
                      </a:r>
                      <a:r>
                        <a:rPr lang="en-US" sz="1800" b="1" i="0" kern="1200" dirty="0">
                          <a:solidFill>
                            <a:schemeClr val="dk1"/>
                          </a:solidFill>
                          <a:effectLst/>
                          <a:latin typeface="+mn-lt"/>
                          <a:ea typeface="+mn-ea"/>
                          <a:cs typeface="+mn-cs"/>
                        </a:rPr>
                        <a:t>id</a:t>
                      </a:r>
                      <a:r>
                        <a:rPr lang="en-US" sz="1800" b="0" i="0" kern="1200" dirty="0">
                          <a:solidFill>
                            <a:schemeClr val="dk1"/>
                          </a:solidFill>
                          <a:effectLst/>
                          <a:latin typeface="+mn-lt"/>
                          <a:ea typeface="+mn-ea"/>
                          <a:cs typeface="+mn-cs"/>
                        </a:rPr>
                        <a:t> } } } } } } </a:t>
                      </a:r>
                      <a:endParaRPr lang="en-US" dirty="0"/>
                    </a:p>
                  </a:txBody>
                  <a:tcPr/>
                </a:tc>
                <a:tc>
                  <a:txBody>
                    <a:bodyPr/>
                    <a:lstStyle/>
                    <a:p>
                      <a:r>
                        <a:rPr lang="en-US" sz="1800" b="0" i="0" kern="1200" dirty="0">
                          <a:solidFill>
                            <a:schemeClr val="dk1"/>
                          </a:solidFill>
                          <a:effectLst/>
                          <a:latin typeface="+mn-lt"/>
                          <a:ea typeface="+mn-ea"/>
                          <a:cs typeface="+mn-cs"/>
                        </a:rPr>
                        <a:t>Query that returns the first 10 pages (routes) in English of "site1", with their paths and item IDs</a:t>
                      </a:r>
                      <a:endParaRPr lang="en-US" dirty="0"/>
                    </a:p>
                  </a:txBody>
                  <a:tcPr/>
                </a:tc>
                <a:extLst>
                  <a:ext uri="{0D108BD9-81ED-4DB2-BD59-A6C34878D82A}">
                    <a16:rowId xmlns:a16="http://schemas.microsoft.com/office/drawing/2014/main" val="3328493733"/>
                  </a:ext>
                </a:extLst>
              </a:tr>
              <a:tr h="652310">
                <a:tc>
                  <a:txBody>
                    <a:bodyPr/>
                    <a:lstStyle/>
                    <a:p>
                      <a:r>
                        <a:rPr lang="en-US" sz="1800" b="1" i="0" kern="1200" dirty="0">
                          <a:solidFill>
                            <a:schemeClr val="dk1"/>
                          </a:solidFill>
                          <a:effectLst/>
                          <a:latin typeface="+mn-lt"/>
                          <a:ea typeface="+mn-ea"/>
                          <a:cs typeface="+mn-cs"/>
                        </a:rPr>
                        <a:t>mutation</a:t>
                      </a:r>
                      <a:r>
                        <a:rPr lang="en-US" sz="1800" b="0" i="0" kern="1200" dirty="0">
                          <a:solidFill>
                            <a:schemeClr val="dk1"/>
                          </a:solidFill>
                          <a:effectLst/>
                          <a:latin typeface="+mn-lt"/>
                          <a:ea typeface="+mn-ea"/>
                          <a:cs typeface="+mn-cs"/>
                        </a:rPr>
                        <a:t> {  </a:t>
                      </a:r>
                      <a:r>
                        <a:rPr lang="en-US" sz="1800" b="1" i="0" kern="1200" dirty="0" err="1">
                          <a:solidFill>
                            <a:schemeClr val="dk1"/>
                          </a:solidFill>
                          <a:effectLst/>
                          <a:latin typeface="+mn-lt"/>
                          <a:ea typeface="+mn-ea"/>
                          <a:cs typeface="+mn-cs"/>
                        </a:rPr>
                        <a:t>createItem</a:t>
                      </a:r>
                      <a:r>
                        <a:rPr lang="en-US" sz="1800" b="0" i="0" kern="1200" dirty="0">
                          <a:solidFill>
                            <a:schemeClr val="dk1"/>
                          </a:solidFill>
                          <a:effectLst/>
                          <a:latin typeface="+mn-lt"/>
                          <a:ea typeface="+mn-ea"/>
                          <a:cs typeface="+mn-cs"/>
                        </a:rPr>
                        <a:t>(    </a:t>
                      </a:r>
                      <a:r>
                        <a:rPr lang="en-US" sz="1800" b="0" i="1" kern="1200" dirty="0">
                          <a:solidFill>
                            <a:schemeClr val="dk1"/>
                          </a:solidFill>
                          <a:effectLst/>
                          <a:latin typeface="+mn-lt"/>
                          <a:ea typeface="+mn-ea"/>
                          <a:cs typeface="+mn-cs"/>
                        </a:rPr>
                        <a:t>input</a:t>
                      </a:r>
                      <a:r>
                        <a:rPr lang="en-US" sz="1800" b="0" i="0" kern="1200" dirty="0">
                          <a:solidFill>
                            <a:schemeClr val="dk1"/>
                          </a:solidFill>
                          <a:effectLst/>
                          <a:latin typeface="+mn-lt"/>
                          <a:ea typeface="+mn-ea"/>
                          <a:cs typeface="+mn-cs"/>
                        </a:rPr>
                        <a:t>: {      name: "Sitecore Authoring and Management API"      </a:t>
                      </a:r>
                      <a:r>
                        <a:rPr lang="en-US" sz="1800" b="0" i="0" kern="1200" dirty="0" err="1">
                          <a:solidFill>
                            <a:schemeClr val="dk1"/>
                          </a:solidFill>
                          <a:effectLst/>
                          <a:latin typeface="+mn-lt"/>
                          <a:ea typeface="+mn-ea"/>
                          <a:cs typeface="+mn-cs"/>
                        </a:rPr>
                        <a:t>templateId</a:t>
                      </a:r>
                      <a:r>
                        <a:rPr lang="en-US" sz="1800" b="0" i="0" kern="1200" dirty="0">
                          <a:solidFill>
                            <a:schemeClr val="dk1"/>
                          </a:solidFill>
                          <a:effectLst/>
                          <a:latin typeface="+mn-lt"/>
                          <a:ea typeface="+mn-ea"/>
                          <a:cs typeface="+mn-cs"/>
                        </a:rPr>
                        <a:t>: "{76036F5E-CBCE-46D1-AF0A-4143F9B557AA}"      parent: "{110D559F-DEA5-42EA-9C1C-8A5DF7E70EF9}"      language: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fields: [        { name: "title", value: "Welcome to Sitecore" }        { name: "text", value: "Welcome to Sitecore" }      ]    }  ) {    item {      </a:t>
                      </a:r>
                      <a:r>
                        <a:rPr lang="en-US" sz="1800" b="0" i="0" kern="1200" dirty="0" err="1">
                          <a:solidFill>
                            <a:schemeClr val="dk1"/>
                          </a:solidFill>
                          <a:effectLst/>
                          <a:latin typeface="+mn-lt"/>
                          <a:ea typeface="+mn-ea"/>
                          <a:cs typeface="+mn-cs"/>
                        </a:rPr>
                        <a:t>itemId</a:t>
                      </a:r>
                      <a:r>
                        <a:rPr lang="en-US" sz="1800" b="0" i="0" kern="1200" dirty="0">
                          <a:solidFill>
                            <a:schemeClr val="dk1"/>
                          </a:solidFill>
                          <a:effectLst/>
                          <a:latin typeface="+mn-lt"/>
                          <a:ea typeface="+mn-ea"/>
                          <a:cs typeface="+mn-cs"/>
                        </a:rPr>
                        <a:t>      name      path      fields(</a:t>
                      </a:r>
                      <a:r>
                        <a:rPr lang="en-US" sz="1800" b="0" i="1" kern="1200" dirty="0" err="1">
                          <a:solidFill>
                            <a:schemeClr val="dk1"/>
                          </a:solidFill>
                          <a:effectLst/>
                          <a:latin typeface="+mn-lt"/>
                          <a:ea typeface="+mn-ea"/>
                          <a:cs typeface="+mn-cs"/>
                        </a:rPr>
                        <a:t>ownFields</a:t>
                      </a:r>
                      <a:r>
                        <a:rPr lang="en-US" sz="1800" b="0" i="0" kern="1200" dirty="0">
                          <a:solidFill>
                            <a:schemeClr val="dk1"/>
                          </a:solidFill>
                          <a:effectLst/>
                          <a:latin typeface="+mn-lt"/>
                          <a:ea typeface="+mn-ea"/>
                          <a:cs typeface="+mn-cs"/>
                        </a:rPr>
                        <a:t>: true, </a:t>
                      </a:r>
                      <a:r>
                        <a:rPr lang="en-US" sz="1800" b="0" i="1" kern="1200" dirty="0" err="1">
                          <a:solidFill>
                            <a:schemeClr val="dk1"/>
                          </a:solidFill>
                          <a:effectLst/>
                          <a:latin typeface="+mn-lt"/>
                          <a:ea typeface="+mn-ea"/>
                          <a:cs typeface="+mn-cs"/>
                        </a:rPr>
                        <a:t>excludeStandardFields</a:t>
                      </a:r>
                      <a:r>
                        <a:rPr lang="en-US" sz="1800" b="0" i="0" kern="1200" dirty="0">
                          <a:solidFill>
                            <a:schemeClr val="dk1"/>
                          </a:solidFill>
                          <a:effectLst/>
                          <a:latin typeface="+mn-lt"/>
                          <a:ea typeface="+mn-ea"/>
                          <a:cs typeface="+mn-cs"/>
                        </a:rPr>
                        <a:t>: true) {        nodes {          name          value        }      }    }  }}</a:t>
                      </a:r>
                      <a:endParaRPr lang="en-US" b="0" dirty="0"/>
                    </a:p>
                  </a:txBody>
                  <a:tcPr/>
                </a:tc>
                <a:tc>
                  <a:txBody>
                    <a:bodyPr/>
                    <a:lstStyle/>
                    <a:p>
                      <a:r>
                        <a:rPr lang="en-US" dirty="0"/>
                        <a:t>Mutation that creates an item passing item/template details and returns the created item id, name and path</a:t>
                      </a:r>
                    </a:p>
                  </a:txBody>
                  <a:tcPr/>
                </a:tc>
                <a:extLst>
                  <a:ext uri="{0D108BD9-81ED-4DB2-BD59-A6C34878D82A}">
                    <a16:rowId xmlns:a16="http://schemas.microsoft.com/office/drawing/2014/main" val="1126535823"/>
                  </a:ext>
                </a:extLst>
              </a:tr>
            </a:tbl>
          </a:graphicData>
        </a:graphic>
      </p:graphicFrame>
      <p:sp>
        <p:nvSpPr>
          <p:cNvPr id="35" name="TextBox 34">
            <a:extLst>
              <a:ext uri="{FF2B5EF4-FFF2-40B4-BE49-F238E27FC236}">
                <a16:creationId xmlns:a16="http://schemas.microsoft.com/office/drawing/2014/main" id="{D806F30B-CD06-9EC1-D493-84EDF01ED434}"/>
              </a:ext>
            </a:extLst>
          </p:cNvPr>
          <p:cNvSpPr txBox="1"/>
          <p:nvPr/>
        </p:nvSpPr>
        <p:spPr>
          <a:xfrm>
            <a:off x="1067970" y="6258353"/>
            <a:ext cx="98254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https://doc.sitecore.com/xmc/en/developers/xm-cloud/query-examples-for-authoring-operations.html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F3EB823-C84B-C5E1-148D-5F1C5C3CAD48}"/>
              </a:ext>
            </a:extLst>
          </p:cNvPr>
          <p:cNvSpPr txBox="1"/>
          <p:nvPr/>
        </p:nvSpPr>
        <p:spPr>
          <a:xfrm>
            <a:off x="301405" y="707550"/>
            <a:ext cx="1116790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Mutations have “mutation” and “input” keywords while queries have “query” and an optional “result” keyword else two flower braces representing each respectively. Another syntax  is to include the result fields in a nested brace within the query braces itself. </a:t>
            </a:r>
          </a:p>
        </p:txBody>
      </p:sp>
    </p:spTree>
    <p:extLst>
      <p:ext uri="{BB962C8B-B14F-4D97-AF65-F5344CB8AC3E}">
        <p14:creationId xmlns:p14="http://schemas.microsoft.com/office/powerpoint/2010/main" val="23196664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3982065" y="204819"/>
            <a:ext cx="44821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5 - </a:t>
            </a: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GraphQL</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Reference</a:t>
            </a:r>
          </a:p>
        </p:txBody>
      </p:sp>
      <p:graphicFrame>
        <p:nvGraphicFramePr>
          <p:cNvPr id="3" name="Table 5">
            <a:extLst>
              <a:ext uri="{FF2B5EF4-FFF2-40B4-BE49-F238E27FC236}">
                <a16:creationId xmlns:a16="http://schemas.microsoft.com/office/drawing/2014/main" id="{8860945D-457B-1068-1E93-EE4BBDE98286}"/>
              </a:ext>
            </a:extLst>
          </p:cNvPr>
          <p:cNvGraphicFramePr>
            <a:graphicFrameLocks noGrp="1"/>
          </p:cNvGraphicFramePr>
          <p:nvPr>
            <p:extLst>
              <p:ext uri="{D42A27DB-BD31-4B8C-83A1-F6EECF244321}">
                <p14:modId xmlns:p14="http://schemas.microsoft.com/office/powerpoint/2010/main" val="641609753"/>
              </p:ext>
            </p:extLst>
          </p:nvPr>
        </p:nvGraphicFramePr>
        <p:xfrm>
          <a:off x="323850" y="681432"/>
          <a:ext cx="11336118" cy="5104481"/>
        </p:xfrm>
        <a:graphic>
          <a:graphicData uri="http://schemas.openxmlformats.org/drawingml/2006/table">
            <a:tbl>
              <a:tblPr firstRow="1" bandRow="1">
                <a:tableStyleId>{00A15C55-8517-42AA-B614-E9B94910E393}</a:tableStyleId>
              </a:tblPr>
              <a:tblGrid>
                <a:gridCol w="7230843">
                  <a:extLst>
                    <a:ext uri="{9D8B030D-6E8A-4147-A177-3AD203B41FA5}">
                      <a16:colId xmlns:a16="http://schemas.microsoft.com/office/drawing/2014/main" val="1429671237"/>
                    </a:ext>
                  </a:extLst>
                </a:gridCol>
                <a:gridCol w="4105275">
                  <a:extLst>
                    <a:ext uri="{9D8B030D-6E8A-4147-A177-3AD203B41FA5}">
                      <a16:colId xmlns:a16="http://schemas.microsoft.com/office/drawing/2014/main" val="1295926097"/>
                    </a:ext>
                  </a:extLst>
                </a:gridCol>
              </a:tblGrid>
              <a:tr h="428405">
                <a:tc>
                  <a:txBody>
                    <a:bodyPr/>
                    <a:lstStyle/>
                    <a:p>
                      <a:r>
                        <a:rPr lang="en-US" dirty="0"/>
                        <a:t>Example</a:t>
                      </a:r>
                    </a:p>
                  </a:txBody>
                  <a:tcPr/>
                </a:tc>
                <a:tc>
                  <a:txBody>
                    <a:bodyPr/>
                    <a:lstStyle/>
                    <a:p>
                      <a:r>
                        <a:rPr lang="en-US" dirty="0"/>
                        <a:t>Explanation</a:t>
                      </a:r>
                    </a:p>
                  </a:txBody>
                  <a:tcPr/>
                </a:tc>
                <a:extLst>
                  <a:ext uri="{0D108BD9-81ED-4DB2-BD59-A6C34878D82A}">
                    <a16:rowId xmlns:a16="http://schemas.microsoft.com/office/drawing/2014/main" val="3918006028"/>
                  </a:ext>
                </a:extLst>
              </a:tr>
              <a:tr h="1071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query { </a:t>
                      </a:r>
                      <a:r>
                        <a:rPr lang="en-US" sz="1800" b="1" i="0" kern="1200" dirty="0">
                          <a:solidFill>
                            <a:schemeClr val="dk1"/>
                          </a:solidFill>
                          <a:effectLst/>
                          <a:latin typeface="+mn-lt"/>
                          <a:ea typeface="+mn-ea"/>
                          <a:cs typeface="+mn-cs"/>
                        </a:rPr>
                        <a:t>layout</a:t>
                      </a:r>
                      <a:r>
                        <a:rPr lang="en-US" sz="1800" b="0" i="0" kern="1200" dirty="0">
                          <a:solidFill>
                            <a:schemeClr val="dk1"/>
                          </a:solidFill>
                          <a:effectLst/>
                          <a:latin typeface="+mn-lt"/>
                          <a:ea typeface="+mn-ea"/>
                          <a:cs typeface="+mn-cs"/>
                        </a:rPr>
                        <a:t>(</a:t>
                      </a:r>
                      <a:r>
                        <a:rPr lang="en-US" sz="1800" b="0" i="1" kern="1200" dirty="0">
                          <a:solidFill>
                            <a:schemeClr val="dk1"/>
                          </a:solidFill>
                          <a:effectLst/>
                          <a:latin typeface="+mn-lt"/>
                          <a:ea typeface="+mn-ea"/>
                          <a:cs typeface="+mn-cs"/>
                        </a:rPr>
                        <a:t>site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experienceedge</a:t>
                      </a:r>
                      <a:r>
                        <a:rPr lang="en-US" sz="1800" b="0" i="0" kern="1200" dirty="0">
                          <a:solidFill>
                            <a:schemeClr val="dk1"/>
                          </a:solidFill>
                          <a:effectLst/>
                          <a:latin typeface="+mn-lt"/>
                          <a:ea typeface="+mn-ea"/>
                          <a:cs typeface="+mn-cs"/>
                        </a:rPr>
                        <a:t>", </a:t>
                      </a:r>
                      <a:r>
                        <a:rPr lang="en-US" sz="1800" b="0" i="1" kern="1200" dirty="0" err="1">
                          <a:solidFill>
                            <a:schemeClr val="dk1"/>
                          </a:solidFill>
                          <a:effectLst/>
                          <a:latin typeface="+mn-lt"/>
                          <a:ea typeface="+mn-ea"/>
                          <a:cs typeface="+mn-cs"/>
                        </a:rPr>
                        <a:t>routePath</a:t>
                      </a:r>
                      <a:r>
                        <a:rPr lang="en-US" sz="1800" b="0" i="0" kern="1200" dirty="0">
                          <a:solidFill>
                            <a:schemeClr val="dk1"/>
                          </a:solidFill>
                          <a:effectLst/>
                          <a:latin typeface="+mn-lt"/>
                          <a:ea typeface="+mn-ea"/>
                          <a:cs typeface="+mn-cs"/>
                        </a:rPr>
                        <a:t>: "/", </a:t>
                      </a:r>
                      <a:r>
                        <a:rPr lang="en-US" sz="1800" b="0" i="1" kern="1200" dirty="0">
                          <a:solidFill>
                            <a:schemeClr val="dk1"/>
                          </a:solidFill>
                          <a:effectLst/>
                          <a:latin typeface="+mn-lt"/>
                          <a:ea typeface="+mn-ea"/>
                          <a:cs typeface="+mn-cs"/>
                        </a:rPr>
                        <a:t>language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 item { </a:t>
                      </a:r>
                      <a:r>
                        <a:rPr lang="en-US" sz="1800" b="0" i="0" kern="1200" dirty="0" err="1">
                          <a:solidFill>
                            <a:schemeClr val="dk1"/>
                          </a:solidFill>
                          <a:effectLst/>
                          <a:latin typeface="+mn-lt"/>
                          <a:ea typeface="+mn-ea"/>
                          <a:cs typeface="+mn-cs"/>
                        </a:rPr>
                        <a:t>homeItemPath</a:t>
                      </a:r>
                      <a:r>
                        <a:rPr lang="en-US" sz="1800" b="0" i="0" kern="1200" dirty="0">
                          <a:solidFill>
                            <a:schemeClr val="dk1"/>
                          </a:solidFill>
                          <a:effectLst/>
                          <a:latin typeface="+mn-lt"/>
                          <a:ea typeface="+mn-ea"/>
                          <a:cs typeface="+mn-cs"/>
                        </a:rPr>
                        <a:t>: path </a:t>
                      </a:r>
                      <a:r>
                        <a:rPr lang="en-US" sz="1800" b="0" i="0" kern="1200" dirty="0" err="1">
                          <a:solidFill>
                            <a:schemeClr val="dk1"/>
                          </a:solidFill>
                          <a:effectLst/>
                          <a:latin typeface="+mn-lt"/>
                          <a:ea typeface="+mn-ea"/>
                          <a:cs typeface="+mn-cs"/>
                        </a:rPr>
                        <a:t>contentRoot</a:t>
                      </a:r>
                      <a:r>
                        <a:rPr lang="en-US" sz="1800" b="0" i="0" kern="1200" dirty="0">
                          <a:solidFill>
                            <a:schemeClr val="dk1"/>
                          </a:solidFill>
                          <a:effectLst/>
                          <a:latin typeface="+mn-lt"/>
                          <a:ea typeface="+mn-ea"/>
                          <a:cs typeface="+mn-cs"/>
                        </a:rPr>
                        <a:t>: parent { id path } } }}</a:t>
                      </a:r>
                      <a:endParaRPr lang="en-US" dirty="0"/>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Get the root item of a site</a:t>
                      </a:r>
                      <a:r>
                        <a:rPr lang="en-US" sz="1800" b="0" i="0" kern="1200" dirty="0">
                          <a:solidFill>
                            <a:schemeClr val="dk1"/>
                          </a:solidFill>
                          <a:effectLst/>
                          <a:latin typeface="+mn-lt"/>
                          <a:ea typeface="+mn-ea"/>
                          <a:cs typeface="+mn-cs"/>
                        </a:rPr>
                        <a:t>: </a:t>
                      </a:r>
                    </a:p>
                    <a:p>
                      <a:r>
                        <a:rPr lang="en-US" sz="1800" b="0" i="0" kern="1200" dirty="0">
                          <a:solidFill>
                            <a:schemeClr val="dk1"/>
                          </a:solidFill>
                          <a:effectLst/>
                          <a:latin typeface="+mn-lt"/>
                          <a:ea typeface="+mn-ea"/>
                          <a:cs typeface="+mn-cs"/>
                        </a:rPr>
                        <a:t>Using layout query</a:t>
                      </a:r>
                      <a:endParaRPr lang="en-US" dirty="0"/>
                    </a:p>
                  </a:txBody>
                  <a:tcPr>
                    <a:solidFill>
                      <a:srgbClr val="00B050"/>
                    </a:solidFill>
                  </a:tcPr>
                </a:tc>
                <a:extLst>
                  <a:ext uri="{0D108BD9-81ED-4DB2-BD59-A6C34878D82A}">
                    <a16:rowId xmlns:a16="http://schemas.microsoft.com/office/drawing/2014/main" val="3328493733"/>
                  </a:ext>
                </a:extLst>
              </a:tr>
              <a:tr h="10710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query { </a:t>
                      </a:r>
                      <a:r>
                        <a:rPr lang="en-US" sz="1800" b="1" i="0" kern="1200" dirty="0">
                          <a:solidFill>
                            <a:schemeClr val="dk1"/>
                          </a:solidFill>
                          <a:effectLst/>
                          <a:latin typeface="+mn-lt"/>
                          <a:ea typeface="+mn-ea"/>
                          <a:cs typeface="+mn-cs"/>
                        </a:rPr>
                        <a:t>site</a:t>
                      </a:r>
                      <a:r>
                        <a:rPr lang="en-US" sz="1800" b="0" i="0" kern="1200" dirty="0">
                          <a:solidFill>
                            <a:schemeClr val="dk1"/>
                          </a:solidFill>
                          <a:effectLst/>
                          <a:latin typeface="+mn-lt"/>
                          <a:ea typeface="+mn-ea"/>
                          <a:cs typeface="+mn-cs"/>
                        </a:rPr>
                        <a:t> { </a:t>
                      </a:r>
                      <a:r>
                        <a:rPr lang="en-US" sz="1800" b="0" i="0" kern="1200" dirty="0" err="1">
                          <a:solidFill>
                            <a:schemeClr val="dk1"/>
                          </a:solidFill>
                          <a:effectLst/>
                          <a:latin typeface="+mn-lt"/>
                          <a:ea typeface="+mn-ea"/>
                          <a:cs typeface="+mn-cs"/>
                        </a:rPr>
                        <a:t>siteInfo</a:t>
                      </a:r>
                      <a:r>
                        <a:rPr lang="en-US" sz="1800" b="0" i="0" kern="1200" dirty="0">
                          <a:solidFill>
                            <a:schemeClr val="dk1"/>
                          </a:solidFill>
                          <a:effectLst/>
                          <a:latin typeface="+mn-lt"/>
                          <a:ea typeface="+mn-ea"/>
                          <a:cs typeface="+mn-cs"/>
                        </a:rPr>
                        <a:t>(</a:t>
                      </a:r>
                      <a:r>
                        <a:rPr lang="en-US" sz="1800" b="0" i="1" kern="1200" dirty="0">
                          <a:solidFill>
                            <a:schemeClr val="dk1"/>
                          </a:solidFill>
                          <a:effectLst/>
                          <a:latin typeface="+mn-lt"/>
                          <a:ea typeface="+mn-ea"/>
                          <a:cs typeface="+mn-cs"/>
                        </a:rPr>
                        <a:t>site</a:t>
                      </a:r>
                      <a:r>
                        <a:rPr lang="en-US" sz="1800" b="0" i="0" kern="1200" dirty="0">
                          <a:solidFill>
                            <a:schemeClr val="dk1"/>
                          </a:solidFill>
                          <a:effectLst/>
                          <a:latin typeface="+mn-lt"/>
                          <a:ea typeface="+mn-ea"/>
                          <a:cs typeface="+mn-cs"/>
                        </a:rPr>
                        <a:t>: "example") { routes(</a:t>
                      </a:r>
                      <a:r>
                        <a:rPr lang="en-US" sz="1800" b="0" i="1" kern="1200" dirty="0">
                          <a:solidFill>
                            <a:schemeClr val="dk1"/>
                          </a:solidFill>
                          <a:effectLst/>
                          <a:latin typeface="+mn-lt"/>
                          <a:ea typeface="+mn-ea"/>
                          <a:cs typeface="+mn-cs"/>
                        </a:rPr>
                        <a:t>language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 results { route{ id } </a:t>
                      </a:r>
                      <a:r>
                        <a:rPr lang="en-US" sz="1800" b="0" i="0" kern="1200" dirty="0" err="1">
                          <a:solidFill>
                            <a:schemeClr val="dk1"/>
                          </a:solidFill>
                          <a:effectLst/>
                          <a:latin typeface="+mn-lt"/>
                          <a:ea typeface="+mn-ea"/>
                          <a:cs typeface="+mn-cs"/>
                        </a:rPr>
                        <a:t>routePath</a:t>
                      </a:r>
                      <a:r>
                        <a:rPr lang="en-US" sz="1800" b="0" i="0" kern="1200" dirty="0">
                          <a:solidFill>
                            <a:schemeClr val="dk1"/>
                          </a:solidFill>
                          <a:effectLst/>
                          <a:latin typeface="+mn-lt"/>
                          <a:ea typeface="+mn-ea"/>
                          <a:cs typeface="+mn-cs"/>
                        </a:rPr>
                        <a:t> } total </a:t>
                      </a:r>
                      <a:r>
                        <a:rPr lang="en-US" sz="1800" b="0" i="0" kern="1200" dirty="0" err="1">
                          <a:solidFill>
                            <a:schemeClr val="dk1"/>
                          </a:solidFill>
                          <a:effectLst/>
                          <a:latin typeface="+mn-lt"/>
                          <a:ea typeface="+mn-ea"/>
                          <a:cs typeface="+mn-cs"/>
                        </a:rPr>
                        <a:t>pageInfo</a:t>
                      </a:r>
                      <a:r>
                        <a:rPr lang="en-US" sz="1800" b="0" i="0" kern="1200" dirty="0">
                          <a:solidFill>
                            <a:schemeClr val="dk1"/>
                          </a:solidFill>
                          <a:effectLst/>
                          <a:latin typeface="+mn-lt"/>
                          <a:ea typeface="+mn-ea"/>
                          <a:cs typeface="+mn-cs"/>
                        </a:rPr>
                        <a:t> { </a:t>
                      </a:r>
                      <a:r>
                        <a:rPr lang="en-US" sz="1800" b="0" i="0" kern="1200" dirty="0" err="1">
                          <a:solidFill>
                            <a:schemeClr val="dk1"/>
                          </a:solidFill>
                          <a:effectLst/>
                          <a:latin typeface="+mn-lt"/>
                          <a:ea typeface="+mn-ea"/>
                          <a:cs typeface="+mn-cs"/>
                        </a:rPr>
                        <a:t>endCursor</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hasNext</a:t>
                      </a:r>
                      <a:r>
                        <a:rPr lang="en-US" sz="1800" b="0" i="0" kern="1200" dirty="0">
                          <a:solidFill>
                            <a:schemeClr val="dk1"/>
                          </a:solidFill>
                          <a:effectLst/>
                          <a:latin typeface="+mn-lt"/>
                          <a:ea typeface="+mn-ea"/>
                          <a:cs typeface="+mn-cs"/>
                        </a:rPr>
                        <a:t> } } } }}</a:t>
                      </a:r>
                      <a:endParaRPr lang="en-US" dirty="0"/>
                    </a:p>
                  </a:txBody>
                  <a:tcPr>
                    <a:solidFill>
                      <a:schemeClr val="accent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Get all site paths/pages</a:t>
                      </a:r>
                    </a:p>
                    <a:p>
                      <a:endParaRPr lang="en-US" dirty="0"/>
                    </a:p>
                  </a:txBody>
                  <a:tcPr>
                    <a:solidFill>
                      <a:schemeClr val="accent6"/>
                    </a:solidFill>
                  </a:tcPr>
                </a:tc>
                <a:extLst>
                  <a:ext uri="{0D108BD9-81ED-4DB2-BD59-A6C34878D82A}">
                    <a16:rowId xmlns:a16="http://schemas.microsoft.com/office/drawing/2014/main" val="3558163416"/>
                  </a:ext>
                </a:extLst>
              </a:tr>
              <a:tr h="1071012">
                <a:tc>
                  <a:txBody>
                    <a:bodyPr/>
                    <a:lstStyle/>
                    <a:p>
                      <a:r>
                        <a:rPr lang="en-US" sz="1800" b="0" i="0" kern="1200" dirty="0">
                          <a:solidFill>
                            <a:schemeClr val="dk1"/>
                          </a:solidFill>
                          <a:effectLst/>
                          <a:latin typeface="+mn-lt"/>
                          <a:ea typeface="+mn-ea"/>
                          <a:cs typeface="+mn-cs"/>
                        </a:rPr>
                        <a:t>query {</a:t>
                      </a:r>
                      <a:r>
                        <a:rPr lang="en-US" sz="1800" b="0" i="1" kern="1200" dirty="0">
                          <a:solidFill>
                            <a:schemeClr val="dk1"/>
                          </a:solidFill>
                          <a:effectLst/>
                          <a:latin typeface="+mn-lt"/>
                          <a:ea typeface="+mn-ea"/>
                          <a:cs typeface="+mn-cs"/>
                        </a:rPr>
                        <a:t> # path can be an item tree path or GUID-based id</a:t>
                      </a:r>
                      <a:r>
                        <a:rPr lang="en-US" sz="1800" b="0" i="0" kern="1200" dirty="0">
                          <a:solidFill>
                            <a:schemeClr val="dk1"/>
                          </a:solidFill>
                          <a:effectLst/>
                          <a:latin typeface="+mn-lt"/>
                          <a:ea typeface="+mn-ea"/>
                          <a:cs typeface="+mn-cs"/>
                        </a:rPr>
                        <a:t> item(</a:t>
                      </a:r>
                      <a:r>
                        <a:rPr lang="en-US" sz="1800" b="0" i="1" kern="1200" dirty="0">
                          <a:solidFill>
                            <a:schemeClr val="dk1"/>
                          </a:solidFill>
                          <a:effectLst/>
                          <a:latin typeface="+mn-lt"/>
                          <a:ea typeface="+mn-ea"/>
                          <a:cs typeface="+mn-cs"/>
                        </a:rPr>
                        <a:t>path</a:t>
                      </a:r>
                      <a:r>
                        <a:rPr lang="en-US" sz="1800" b="0" i="0" kern="1200" dirty="0">
                          <a:solidFill>
                            <a:schemeClr val="dk1"/>
                          </a:solidFill>
                          <a:effectLst/>
                          <a:latin typeface="+mn-lt"/>
                          <a:ea typeface="+mn-ea"/>
                          <a:cs typeface="+mn-cs"/>
                        </a:rPr>
                        <a:t>: "/sitecore/content/Experience-Edge/home", </a:t>
                      </a:r>
                      <a:r>
                        <a:rPr lang="en-US" sz="1800" b="0" i="1" kern="1200" dirty="0">
                          <a:solidFill>
                            <a:schemeClr val="dk1"/>
                          </a:solidFill>
                          <a:effectLst/>
                          <a:latin typeface="+mn-lt"/>
                          <a:ea typeface="+mn-ea"/>
                          <a:cs typeface="+mn-cs"/>
                        </a:rPr>
                        <a:t>language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en</a:t>
                      </a:r>
                      <a:r>
                        <a:rPr lang="en-US" sz="1800" b="0" i="0" kern="1200" dirty="0">
                          <a:solidFill>
                            <a:schemeClr val="dk1"/>
                          </a:solidFill>
                          <a:effectLst/>
                          <a:latin typeface="+mn-lt"/>
                          <a:ea typeface="+mn-ea"/>
                          <a:cs typeface="+mn-cs"/>
                        </a:rPr>
                        <a:t>") {</a:t>
                      </a:r>
                      <a:r>
                        <a:rPr lang="en-US" sz="1800" b="0" i="1" kern="1200" dirty="0">
                          <a:solidFill>
                            <a:schemeClr val="dk1"/>
                          </a:solidFill>
                          <a:effectLst/>
                          <a:latin typeface="+mn-lt"/>
                          <a:ea typeface="+mn-ea"/>
                          <a:cs typeface="+mn-cs"/>
                        </a:rPr>
                        <a:t> # items can be cast to a Template type with inline fragments</a:t>
                      </a:r>
                      <a:r>
                        <a:rPr lang="en-US" sz="1800" b="0" i="0" kern="1200" dirty="0">
                          <a:solidFill>
                            <a:schemeClr val="dk1"/>
                          </a:solidFill>
                          <a:effectLst/>
                          <a:latin typeface="+mn-lt"/>
                          <a:ea typeface="+mn-ea"/>
                          <a:cs typeface="+mn-cs"/>
                        </a:rPr>
                        <a:t> </a:t>
                      </a:r>
                      <a:r>
                        <a:rPr lang="en-US" sz="1800" b="1"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on </a:t>
                      </a:r>
                      <a:r>
                        <a:rPr lang="en-US" sz="1800" b="0" i="0" kern="1200" dirty="0" err="1">
                          <a:solidFill>
                            <a:schemeClr val="dk1"/>
                          </a:solidFill>
                          <a:effectLst/>
                          <a:latin typeface="+mn-lt"/>
                          <a:ea typeface="+mn-ea"/>
                          <a:cs typeface="+mn-cs"/>
                        </a:rPr>
                        <a:t>AppRoute</a:t>
                      </a:r>
                      <a:r>
                        <a:rPr lang="en-US" sz="1800" b="0" i="0" kern="1200" dirty="0">
                          <a:solidFill>
                            <a:schemeClr val="dk1"/>
                          </a:solidFill>
                          <a:effectLst/>
                          <a:latin typeface="+mn-lt"/>
                          <a:ea typeface="+mn-ea"/>
                          <a:cs typeface="+mn-cs"/>
                        </a:rPr>
                        <a:t> { </a:t>
                      </a:r>
                      <a:r>
                        <a:rPr lang="en-US" sz="1800" b="0" i="0" kern="1200" dirty="0" err="1">
                          <a:solidFill>
                            <a:schemeClr val="dk1"/>
                          </a:solidFill>
                          <a:effectLst/>
                          <a:latin typeface="+mn-lt"/>
                          <a:ea typeface="+mn-ea"/>
                          <a:cs typeface="+mn-cs"/>
                        </a:rPr>
                        <a:t>pageTitle</a:t>
                      </a:r>
                      <a:r>
                        <a:rPr lang="en-US" sz="1800" b="0" i="0" kern="1200" dirty="0">
                          <a:solidFill>
                            <a:schemeClr val="dk1"/>
                          </a:solidFill>
                          <a:effectLst/>
                          <a:latin typeface="+mn-lt"/>
                          <a:ea typeface="+mn-ea"/>
                          <a:cs typeface="+mn-cs"/>
                        </a:rPr>
                        <a:t> { value } }</a:t>
                      </a:r>
                      <a:r>
                        <a:rPr lang="en-US" sz="1800" b="0" i="1" kern="1200" dirty="0">
                          <a:solidFill>
                            <a:schemeClr val="dk1"/>
                          </a:solidFill>
                          <a:effectLst/>
                          <a:latin typeface="+mn-lt"/>
                          <a:ea typeface="+mn-ea"/>
                          <a:cs typeface="+mn-cs"/>
                        </a:rPr>
                        <a:t> # fields can be cast to a Field type with inline fragments</a:t>
                      </a:r>
                      <a:r>
                        <a:rPr lang="en-US" sz="1800" b="0" i="0" kern="1200" dirty="0">
                          <a:solidFill>
                            <a:schemeClr val="dk1"/>
                          </a:solidFill>
                          <a:effectLst/>
                          <a:latin typeface="+mn-lt"/>
                          <a:ea typeface="+mn-ea"/>
                          <a:cs typeface="+mn-cs"/>
                        </a:rPr>
                        <a:t> field(</a:t>
                      </a:r>
                      <a:r>
                        <a:rPr lang="en-US" sz="1800" b="0" i="1" kern="1200" dirty="0">
                          <a:solidFill>
                            <a:schemeClr val="dk1"/>
                          </a:solidFill>
                          <a:effectLst/>
                          <a:latin typeface="+mn-lt"/>
                          <a:ea typeface="+mn-ea"/>
                          <a:cs typeface="+mn-cs"/>
                        </a:rPr>
                        <a:t>name</a:t>
                      </a:r>
                      <a:r>
                        <a:rPr lang="en-US" sz="1800" b="0" i="0" kern="1200" dirty="0">
                          <a:solidFill>
                            <a:schemeClr val="dk1"/>
                          </a:solidFill>
                          <a:effectLst/>
                          <a:latin typeface="+mn-lt"/>
                          <a:ea typeface="+mn-ea"/>
                          <a:cs typeface="+mn-cs"/>
                        </a:rPr>
                        <a:t>: "</a:t>
                      </a:r>
                      <a:r>
                        <a:rPr lang="en-US" sz="1800" b="0" i="0" kern="1200" dirty="0" err="1">
                          <a:solidFill>
                            <a:schemeClr val="dk1"/>
                          </a:solidFill>
                          <a:effectLst/>
                          <a:latin typeface="+mn-lt"/>
                          <a:ea typeface="+mn-ea"/>
                          <a:cs typeface="+mn-cs"/>
                        </a:rPr>
                        <a:t>pageTitle</a:t>
                      </a:r>
                      <a:r>
                        <a:rPr lang="en-US" sz="1800" b="0" i="0" kern="1200" dirty="0">
                          <a:solidFill>
                            <a:schemeClr val="dk1"/>
                          </a:solidFill>
                          <a:effectLst/>
                          <a:latin typeface="+mn-lt"/>
                          <a:ea typeface="+mn-ea"/>
                          <a:cs typeface="+mn-cs"/>
                        </a:rPr>
                        <a:t>") { ... on </a:t>
                      </a:r>
                      <a:r>
                        <a:rPr lang="en-US" sz="1800" b="0" i="0" kern="1200" dirty="0" err="1">
                          <a:solidFill>
                            <a:schemeClr val="dk1"/>
                          </a:solidFill>
                          <a:effectLst/>
                          <a:latin typeface="+mn-lt"/>
                          <a:ea typeface="+mn-ea"/>
                          <a:cs typeface="+mn-cs"/>
                        </a:rPr>
                        <a:t>TextField</a:t>
                      </a:r>
                      <a:r>
                        <a:rPr lang="en-US" sz="1800" b="0" i="0" kern="1200" dirty="0">
                          <a:solidFill>
                            <a:schemeClr val="dk1"/>
                          </a:solidFill>
                          <a:effectLst/>
                          <a:latin typeface="+mn-lt"/>
                          <a:ea typeface="+mn-ea"/>
                          <a:cs typeface="+mn-cs"/>
                        </a:rPr>
                        <a:t> { value } }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Get an item by ID or path </a:t>
                      </a:r>
                      <a:r>
                        <a:rPr lang="en-US" sz="1800" b="0" i="0" kern="1200" dirty="0">
                          <a:solidFill>
                            <a:schemeClr val="dk1"/>
                          </a:solidFill>
                          <a:effectLst/>
                          <a:latin typeface="+mn-lt"/>
                          <a:ea typeface="+mn-ea"/>
                          <a:cs typeface="+mn-cs"/>
                        </a:rPr>
                        <a:t>and use inline fragments for casting</a:t>
                      </a:r>
                    </a:p>
                  </a:txBody>
                  <a:tcPr/>
                </a:tc>
                <a:extLst>
                  <a:ext uri="{0D108BD9-81ED-4DB2-BD59-A6C34878D82A}">
                    <a16:rowId xmlns:a16="http://schemas.microsoft.com/office/drawing/2014/main" val="3921708585"/>
                  </a:ext>
                </a:extLst>
              </a:tr>
              <a:tr h="1071012">
                <a:tc>
                  <a:txBody>
                    <a:bodyPr/>
                    <a:lstStyle/>
                    <a:p>
                      <a:r>
                        <a:rPr lang="en-US" sz="1800" b="0" i="0" kern="1200" dirty="0">
                          <a:solidFill>
                            <a:schemeClr val="dk1"/>
                          </a:solidFill>
                          <a:effectLst/>
                          <a:latin typeface="+mn-lt"/>
                          <a:ea typeface="+mn-ea"/>
                          <a:cs typeface="+mn-cs"/>
                        </a:rPr>
                        <a:t>query { </a:t>
                      </a:r>
                      <a:r>
                        <a:rPr lang="en-US" sz="1800" b="1" i="0" kern="1200" dirty="0">
                          <a:solidFill>
                            <a:schemeClr val="dk1"/>
                          </a:solidFill>
                          <a:effectLst/>
                          <a:latin typeface="+mn-lt"/>
                          <a:ea typeface="+mn-ea"/>
                          <a:cs typeface="+mn-cs"/>
                        </a:rPr>
                        <a:t>site</a:t>
                      </a:r>
                      <a:r>
                        <a:rPr lang="en-US" sz="1800" b="0" i="0" kern="1200" dirty="0">
                          <a:solidFill>
                            <a:schemeClr val="dk1"/>
                          </a:solidFill>
                          <a:effectLst/>
                          <a:latin typeface="+mn-lt"/>
                          <a:ea typeface="+mn-ea"/>
                          <a:cs typeface="+mn-cs"/>
                        </a:rPr>
                        <a:t> { </a:t>
                      </a:r>
                      <a:r>
                        <a:rPr lang="en-US" sz="1800" b="0" i="0" kern="1200" dirty="0" err="1">
                          <a:solidFill>
                            <a:schemeClr val="dk1"/>
                          </a:solidFill>
                          <a:effectLst/>
                          <a:latin typeface="+mn-lt"/>
                          <a:ea typeface="+mn-ea"/>
                          <a:cs typeface="+mn-cs"/>
                        </a:rPr>
                        <a:t>siteInfoCollection</a:t>
                      </a:r>
                      <a:r>
                        <a:rPr lang="en-US" sz="1800" b="0" i="0" kern="1200" dirty="0">
                          <a:solidFill>
                            <a:schemeClr val="dk1"/>
                          </a:solidFill>
                          <a:effectLst/>
                          <a:latin typeface="+mn-lt"/>
                          <a:ea typeface="+mn-ea"/>
                          <a:cs typeface="+mn-cs"/>
                        </a:rPr>
                        <a:t>{ name </a:t>
                      </a:r>
                      <a:r>
                        <a:rPr lang="en-US" sz="1800" b="0" i="0" kern="1200" dirty="0" err="1">
                          <a:solidFill>
                            <a:schemeClr val="dk1"/>
                          </a:solidFill>
                          <a:effectLst/>
                          <a:latin typeface="+mn-lt"/>
                          <a:ea typeface="+mn-ea"/>
                          <a:cs typeface="+mn-cs"/>
                        </a:rPr>
                        <a:t>rootPath</a:t>
                      </a:r>
                      <a:r>
                        <a:rPr lang="en-US" sz="1800" b="0" i="0" kern="1200" dirty="0">
                          <a:solidFill>
                            <a:schemeClr val="dk1"/>
                          </a:solidFill>
                          <a:effectLst/>
                          <a:latin typeface="+mn-lt"/>
                          <a:ea typeface="+mn-ea"/>
                          <a:cs typeface="+mn-cs"/>
                        </a:rPr>
                        <a:t> } }}</a:t>
                      </a:r>
                      <a:endParaRPr lang="en-US"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Get information about all content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569506727"/>
                  </a:ext>
                </a:extLst>
              </a:tr>
            </a:tbl>
          </a:graphicData>
        </a:graphic>
      </p:graphicFrame>
      <p:sp>
        <p:nvSpPr>
          <p:cNvPr id="35" name="TextBox 34">
            <a:extLst>
              <a:ext uri="{FF2B5EF4-FFF2-40B4-BE49-F238E27FC236}">
                <a16:creationId xmlns:a16="http://schemas.microsoft.com/office/drawing/2014/main" id="{D806F30B-CD06-9EC1-D493-84EDF01ED434}"/>
              </a:ext>
            </a:extLst>
          </p:cNvPr>
          <p:cNvSpPr txBox="1"/>
          <p:nvPr/>
        </p:nvSpPr>
        <p:spPr>
          <a:xfrm>
            <a:off x="2189899" y="6339029"/>
            <a:ext cx="74200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https://doc.sitecore.com/xmc/en/developers/xm-cloud/query-examples.html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980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183541" y="96855"/>
            <a:ext cx="20559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Important points</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80" y="605260"/>
            <a:ext cx="11720239" cy="563231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From the deployment log, you can also cancel a running deployment, rerun a failed deployment, promote the deployment to another environment, download logs, or open the XM Cloud Dashboard.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a user is a member of several roles and one of these roles is specifically denied an access right to an item, the user is denied the access right.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If source code repository is other than GitHub, use Sitecore XM Cloud CLI for 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createItem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GraphQL mutation is used to create Sitecore items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Using the GraphQL IDE requires that you are at least in the sitecore\Sitecore Client Users role.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Admin API: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ClearCacheForTenant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Clears the entire cache for a given tenant.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Sitecore Authoring and Management API provides a single endpoint and schema that allows you to manage your Sitecore content using GraphQL.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Rendering variant is useful to display the same data structure in different ways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black"/>
                </a:solidFill>
                <a:latin typeface="Calibri" panose="020F0502020204030204"/>
              </a:rPr>
              <a:t>Sitecore Data Exchange Framework is designed to facilitate data transfer between Sitecore and third-party systems</a:t>
            </a:r>
          </a:p>
        </p:txBody>
      </p:sp>
    </p:spTree>
    <p:extLst>
      <p:ext uri="{BB962C8B-B14F-4D97-AF65-F5344CB8AC3E}">
        <p14:creationId xmlns:p14="http://schemas.microsoft.com/office/powerpoint/2010/main" val="35973881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1927323" y="2705725"/>
            <a:ext cx="8794548" cy="1446550"/>
          </a:xfrm>
          <a:prstGeom prst="rect">
            <a:avLst/>
          </a:prstGeom>
          <a:noFill/>
        </p:spPr>
        <p:txBody>
          <a:bodyPr wrap="square" rtlCol="0">
            <a:spAutoFit/>
          </a:bodyPr>
          <a:lstStyle/>
          <a:p>
            <a:pPr algn="ctr"/>
            <a:r>
              <a:rPr lang="en-US" sz="4400" b="1" dirty="0">
                <a:solidFill>
                  <a:schemeClr val="bg1"/>
                </a:solidFill>
              </a:rPr>
              <a:t>Competency 6 </a:t>
            </a:r>
          </a:p>
          <a:p>
            <a:r>
              <a:rPr lang="en-US" sz="4400" b="1" dirty="0">
                <a:solidFill>
                  <a:schemeClr val="bg1"/>
                </a:solidFill>
              </a:rPr>
              <a:t>XM Cloud Pages (aka) Sitecore Pages</a:t>
            </a:r>
          </a:p>
        </p:txBody>
      </p:sp>
    </p:spTree>
    <p:extLst>
      <p:ext uri="{BB962C8B-B14F-4D97-AF65-F5344CB8AC3E}">
        <p14:creationId xmlns:p14="http://schemas.microsoft.com/office/powerpoint/2010/main" val="13033697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7" y="1091944"/>
            <a:ext cx="10907887" cy="5450916"/>
          </a:xfrm>
          <a:prstGeom prst="rect">
            <a:avLst/>
          </a:prstGeom>
          <a:noFill/>
        </p:spPr>
        <p:txBody>
          <a:bodyPr wrap="square" rtlCol="0">
            <a:spAutoFit/>
          </a:bodyPr>
          <a:lstStyle/>
          <a:p>
            <a:pPr marL="342900" marR="0" indent="-342900" fontAlgn="base">
              <a:spcBef>
                <a:spcPts val="0"/>
              </a:spcBef>
              <a:spcAft>
                <a:spcPts val="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Create and edit items using Sitecore Pages</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Add and modify components and component properties</a:t>
            </a:r>
          </a:p>
          <a:p>
            <a:pPr marL="342900" marR="0" indent="-342900" fontAlgn="base">
              <a:spcBef>
                <a:spcPts val="0"/>
              </a:spcBef>
              <a:spcAft>
                <a:spcPts val="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Add components to placeholders</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Differentiate between Front End as a Service components and Headless SXA Components</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Add and change a component's data source</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Modify a component's Grid layout settings</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Use workflow to publish content</a:t>
            </a:r>
          </a:p>
          <a:p>
            <a:pPr marL="342900" marR="0" indent="-342900" fontAlgn="base">
              <a:spcBef>
                <a:spcPts val="0"/>
              </a:spcBef>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Preview a page on multiple devices</a:t>
            </a:r>
          </a:p>
          <a:p>
            <a:pPr marL="0" marR="0" lvl="0" indent="0" algn="l" defTabSz="914400" rtl="0" eaLnBrk="1" fontAlgn="base" latinLnBrk="0" hangingPunct="1">
              <a:lnSpc>
                <a:spcPct val="150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Pages(opens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err="1">
                <a:solidFill>
                  <a:srgbClr val="0000FF"/>
                </a:solidFill>
                <a:effectLst/>
                <a:latin typeface="var(--font-family-body)"/>
                <a:ea typeface="Times New Roman" panose="02020603050405020304" pitchFamily="18" charset="0"/>
                <a:cs typeface="Times New Roman" panose="02020603050405020304" pitchFamily="18" charset="0"/>
                <a:hlinkClick r:id="rId3"/>
              </a:rPr>
              <a:t>FEaaS</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 Components(opens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Headless SXA Components(opens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Data sources(opens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Grid(opens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Publishing to Experience Edge(opens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9"/>
              </a:rPr>
              <a:t>Add and configure a device(opens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4755001" y="272491"/>
            <a:ext cx="33315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(5 questions)</a:t>
            </a:r>
          </a:p>
        </p:txBody>
      </p:sp>
    </p:spTree>
    <p:extLst>
      <p:ext uri="{BB962C8B-B14F-4D97-AF65-F5344CB8AC3E}">
        <p14:creationId xmlns:p14="http://schemas.microsoft.com/office/powerpoint/2010/main" val="39541170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934AD44-5EED-EB0B-9F2E-7FAB87F7CD1A}"/>
              </a:ext>
            </a:extLst>
          </p:cNvPr>
          <p:cNvGraphicFramePr>
            <a:graphicFrameLocks noGrp="1"/>
          </p:cNvGraphicFramePr>
          <p:nvPr>
            <p:extLst>
              <p:ext uri="{D42A27DB-BD31-4B8C-83A1-F6EECF244321}">
                <p14:modId xmlns:p14="http://schemas.microsoft.com/office/powerpoint/2010/main" val="1380042468"/>
              </p:ext>
            </p:extLst>
          </p:nvPr>
        </p:nvGraphicFramePr>
        <p:xfrm>
          <a:off x="441038" y="1063658"/>
          <a:ext cx="11566189" cy="3892739"/>
        </p:xfrm>
        <a:graphic>
          <a:graphicData uri="http://schemas.openxmlformats.org/drawingml/2006/table">
            <a:tbl>
              <a:tblPr firstRow="1" bandRow="1">
                <a:tableStyleId>{21E4AEA4-8DFA-4A89-87EB-49C32662AFE0}</a:tableStyleId>
              </a:tblPr>
              <a:tblGrid>
                <a:gridCol w="6585627">
                  <a:extLst>
                    <a:ext uri="{9D8B030D-6E8A-4147-A177-3AD203B41FA5}">
                      <a16:colId xmlns:a16="http://schemas.microsoft.com/office/drawing/2014/main" val="1429671237"/>
                    </a:ext>
                  </a:extLst>
                </a:gridCol>
                <a:gridCol w="4980562">
                  <a:extLst>
                    <a:ext uri="{9D8B030D-6E8A-4147-A177-3AD203B41FA5}">
                      <a16:colId xmlns:a16="http://schemas.microsoft.com/office/drawing/2014/main" val="16331768"/>
                    </a:ext>
                  </a:extLst>
                </a:gridCol>
              </a:tblGrid>
              <a:tr h="549646">
                <a:tc>
                  <a:txBody>
                    <a:bodyPr/>
                    <a:lstStyle/>
                    <a:p>
                      <a:r>
                        <a:rPr lang="en-US" dirty="0"/>
                        <a:t>App</a:t>
                      </a:r>
                    </a:p>
                  </a:txBody>
                  <a:tcPr/>
                </a:tc>
                <a:tc>
                  <a:txBody>
                    <a:bodyPr/>
                    <a:lstStyle/>
                    <a:p>
                      <a:r>
                        <a:rPr lang="en-US" dirty="0"/>
                        <a:t>URL</a:t>
                      </a:r>
                    </a:p>
                  </a:txBody>
                  <a:tcPr/>
                </a:tc>
                <a:extLst>
                  <a:ext uri="{0D108BD9-81ED-4DB2-BD59-A6C34878D82A}">
                    <a16:rowId xmlns:a16="http://schemas.microsoft.com/office/drawing/2014/main" val="3918006028"/>
                  </a:ext>
                </a:extLst>
              </a:tr>
              <a:tr h="867806">
                <a:tc>
                  <a:txBody>
                    <a:bodyPr/>
                    <a:lstStyle/>
                    <a:p>
                      <a:r>
                        <a:rPr lang="en-US" dirty="0"/>
                        <a:t>Portal</a:t>
                      </a:r>
                    </a:p>
                  </a:txBody>
                  <a:tcPr/>
                </a:tc>
                <a:tc>
                  <a:txBody>
                    <a:bodyPr/>
                    <a:lstStyle/>
                    <a:p>
                      <a:r>
                        <a:rPr lang="en-US" dirty="0">
                          <a:hlinkClick r:id="rId2"/>
                        </a:rPr>
                        <a:t>https://portal.sitecorecloud.io</a:t>
                      </a:r>
                      <a:endParaRPr lang="en-US" dirty="0"/>
                    </a:p>
                  </a:txBody>
                  <a:tcPr/>
                </a:tc>
                <a:extLst>
                  <a:ext uri="{0D108BD9-81ED-4DB2-BD59-A6C34878D82A}">
                    <a16:rowId xmlns:a16="http://schemas.microsoft.com/office/drawing/2014/main" val="3328493733"/>
                  </a:ext>
                </a:extLst>
              </a:tr>
              <a:tr h="867806">
                <a:tc>
                  <a:txBody>
                    <a:bodyPr/>
                    <a:lstStyle/>
                    <a:p>
                      <a:r>
                        <a:rPr lang="en-US" dirty="0"/>
                        <a:t>Pages</a:t>
                      </a:r>
                    </a:p>
                  </a:txBody>
                  <a:tcPr/>
                </a:tc>
                <a:tc>
                  <a:txBody>
                    <a:bodyPr/>
                    <a:lstStyle/>
                    <a:p>
                      <a:r>
                        <a:rPr lang="en-US" dirty="0">
                          <a:hlinkClick r:id="rId3"/>
                        </a:rPr>
                        <a:t>https://pages.sitecorecloud.io</a:t>
                      </a:r>
                      <a:endParaRPr lang="en-US" dirty="0"/>
                    </a:p>
                  </a:txBody>
                  <a:tcPr/>
                </a:tc>
                <a:extLst>
                  <a:ext uri="{0D108BD9-81ED-4DB2-BD59-A6C34878D82A}">
                    <a16:rowId xmlns:a16="http://schemas.microsoft.com/office/drawing/2014/main" val="203196106"/>
                  </a:ext>
                </a:extLst>
              </a:tr>
              <a:tr h="821213">
                <a:tc>
                  <a:txBody>
                    <a:bodyPr/>
                    <a:lstStyle/>
                    <a:p>
                      <a:r>
                        <a:rPr lang="en-US" dirty="0"/>
                        <a:t>Deploy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https://deploy.sitecorecloud.io</a:t>
                      </a:r>
                      <a:endParaRPr lang="en-US" dirty="0"/>
                    </a:p>
                  </a:txBody>
                  <a:tcPr/>
                </a:tc>
                <a:extLst>
                  <a:ext uri="{0D108BD9-81ED-4DB2-BD59-A6C34878D82A}">
                    <a16:rowId xmlns:a16="http://schemas.microsoft.com/office/drawing/2014/main" val="1126535823"/>
                  </a:ext>
                </a:extLst>
              </a:tr>
              <a:tr h="786268">
                <a:tc>
                  <a:txBody>
                    <a:bodyPr/>
                    <a:lstStyle/>
                    <a:p>
                      <a:r>
                        <a:rPr lang="en-US" dirty="0"/>
                        <a:t>Components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https://components.sitecorecloud.io</a:t>
                      </a:r>
                      <a:endParaRPr lang="en-US" dirty="0"/>
                    </a:p>
                  </a:txBody>
                  <a:tcPr/>
                </a:tc>
                <a:extLst>
                  <a:ext uri="{0D108BD9-81ED-4DB2-BD59-A6C34878D82A}">
                    <a16:rowId xmlns:a16="http://schemas.microsoft.com/office/drawing/2014/main" val="3475291452"/>
                  </a:ext>
                </a:extLst>
              </a:tr>
            </a:tbl>
          </a:graphicData>
        </a:graphic>
      </p:graphicFrame>
      <p:sp>
        <p:nvSpPr>
          <p:cNvPr id="6" name="TextBox 5">
            <a:extLst>
              <a:ext uri="{FF2B5EF4-FFF2-40B4-BE49-F238E27FC236}">
                <a16:creationId xmlns:a16="http://schemas.microsoft.com/office/drawing/2014/main" id="{78CA91FA-5C69-DF3C-60B6-B51398C76CC6}"/>
              </a:ext>
            </a:extLst>
          </p:cNvPr>
          <p:cNvSpPr txBox="1"/>
          <p:nvPr/>
        </p:nvSpPr>
        <p:spPr>
          <a:xfrm>
            <a:off x="5241576" y="230008"/>
            <a:ext cx="19651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XM Cloud URLs</a:t>
            </a:r>
          </a:p>
        </p:txBody>
      </p:sp>
    </p:spTree>
    <p:extLst>
      <p:ext uri="{BB962C8B-B14F-4D97-AF65-F5344CB8AC3E}">
        <p14:creationId xmlns:p14="http://schemas.microsoft.com/office/powerpoint/2010/main" val="1715657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4764058" y="75679"/>
            <a:ext cx="2663883" cy="400110"/>
          </a:xfrm>
          <a:prstGeom prst="rect">
            <a:avLst/>
          </a:prstGeom>
          <a:noFill/>
        </p:spPr>
        <p:txBody>
          <a:bodyPr wrap="square" rtlCol="0">
            <a:spAutoFit/>
          </a:bodyPr>
          <a:lstStyle/>
          <a:p>
            <a:r>
              <a:rPr lang="en-US" sz="2000" b="1" dirty="0"/>
              <a:t>Exam Question Split-up</a:t>
            </a:r>
          </a:p>
        </p:txBody>
      </p:sp>
      <p:pic>
        <p:nvPicPr>
          <p:cNvPr id="7" name="Picture 6">
            <a:extLst>
              <a:ext uri="{FF2B5EF4-FFF2-40B4-BE49-F238E27FC236}">
                <a16:creationId xmlns:a16="http://schemas.microsoft.com/office/drawing/2014/main" id="{B7778E4D-2250-F698-5491-AEBAC1A16FB9}"/>
              </a:ext>
            </a:extLst>
          </p:cNvPr>
          <p:cNvPicPr>
            <a:picLocks noChangeAspect="1"/>
          </p:cNvPicPr>
          <p:nvPr/>
        </p:nvPicPr>
        <p:blipFill>
          <a:blip r:embed="rId2"/>
          <a:stretch>
            <a:fillRect/>
          </a:stretch>
        </p:blipFill>
        <p:spPr>
          <a:xfrm>
            <a:off x="274320" y="475789"/>
            <a:ext cx="5649534" cy="6280483"/>
          </a:xfrm>
          <a:prstGeom prst="rect">
            <a:avLst/>
          </a:prstGeom>
        </p:spPr>
      </p:pic>
      <p:graphicFrame>
        <p:nvGraphicFramePr>
          <p:cNvPr id="2" name="Table 1">
            <a:extLst>
              <a:ext uri="{FF2B5EF4-FFF2-40B4-BE49-F238E27FC236}">
                <a16:creationId xmlns:a16="http://schemas.microsoft.com/office/drawing/2014/main" id="{A9ACE958-EC6A-3A54-7709-96A9D0EFBDA4}"/>
              </a:ext>
            </a:extLst>
          </p:cNvPr>
          <p:cNvGraphicFramePr>
            <a:graphicFrameLocks noGrp="1"/>
          </p:cNvGraphicFramePr>
          <p:nvPr>
            <p:extLst>
              <p:ext uri="{D42A27DB-BD31-4B8C-83A1-F6EECF244321}">
                <p14:modId xmlns:p14="http://schemas.microsoft.com/office/powerpoint/2010/main" val="761901931"/>
              </p:ext>
            </p:extLst>
          </p:nvPr>
        </p:nvGraphicFramePr>
        <p:xfrm>
          <a:off x="6155355" y="589725"/>
          <a:ext cx="5573026" cy="3708400"/>
        </p:xfrm>
        <a:graphic>
          <a:graphicData uri="http://schemas.openxmlformats.org/drawingml/2006/table">
            <a:tbl>
              <a:tblPr firstRow="1" bandRow="1">
                <a:tableStyleId>{5C22544A-7EE6-4342-B048-85BDC9FD1C3A}</a:tableStyleId>
              </a:tblPr>
              <a:tblGrid>
                <a:gridCol w="3595037">
                  <a:extLst>
                    <a:ext uri="{9D8B030D-6E8A-4147-A177-3AD203B41FA5}">
                      <a16:colId xmlns:a16="http://schemas.microsoft.com/office/drawing/2014/main" val="3711146049"/>
                    </a:ext>
                  </a:extLst>
                </a:gridCol>
                <a:gridCol w="1977989">
                  <a:extLst>
                    <a:ext uri="{9D8B030D-6E8A-4147-A177-3AD203B41FA5}">
                      <a16:colId xmlns:a16="http://schemas.microsoft.com/office/drawing/2014/main" val="3770666418"/>
                    </a:ext>
                  </a:extLst>
                </a:gridCol>
              </a:tblGrid>
              <a:tr h="370840">
                <a:tc>
                  <a:txBody>
                    <a:bodyPr/>
                    <a:lstStyle/>
                    <a:p>
                      <a:r>
                        <a:rPr lang="en-US" dirty="0"/>
                        <a:t>Competency</a:t>
                      </a:r>
                    </a:p>
                  </a:txBody>
                  <a:tcPr/>
                </a:tc>
                <a:tc>
                  <a:txBody>
                    <a:bodyPr/>
                    <a:lstStyle/>
                    <a:p>
                      <a:r>
                        <a:rPr lang="en-US" dirty="0"/>
                        <a:t>No. of questions</a:t>
                      </a:r>
                    </a:p>
                  </a:txBody>
                  <a:tcPr/>
                </a:tc>
                <a:extLst>
                  <a:ext uri="{0D108BD9-81ED-4DB2-BD59-A6C34878D82A}">
                    <a16:rowId xmlns:a16="http://schemas.microsoft.com/office/drawing/2014/main" val="1779164546"/>
                  </a:ext>
                </a:extLst>
              </a:tr>
              <a:tr h="370840">
                <a:tc>
                  <a:txBody>
                    <a:bodyPr/>
                    <a:lstStyle/>
                    <a:p>
                      <a:r>
                        <a:rPr lang="en-US" dirty="0"/>
                        <a:t>1</a:t>
                      </a:r>
                    </a:p>
                  </a:txBody>
                  <a:tcPr/>
                </a:tc>
                <a:tc>
                  <a:txBody>
                    <a:bodyPr/>
                    <a:lstStyle/>
                    <a:p>
                      <a:r>
                        <a:rPr lang="en-US" dirty="0"/>
                        <a:t>6</a:t>
                      </a:r>
                    </a:p>
                  </a:txBody>
                  <a:tcPr/>
                </a:tc>
                <a:extLst>
                  <a:ext uri="{0D108BD9-81ED-4DB2-BD59-A6C34878D82A}">
                    <a16:rowId xmlns:a16="http://schemas.microsoft.com/office/drawing/2014/main" val="3675163687"/>
                  </a:ext>
                </a:extLst>
              </a:tr>
              <a:tr h="370840">
                <a:tc>
                  <a:txBody>
                    <a:bodyPr/>
                    <a:lstStyle/>
                    <a:p>
                      <a:r>
                        <a:rPr lang="en-US" dirty="0"/>
                        <a:t>2</a:t>
                      </a:r>
                    </a:p>
                  </a:txBody>
                  <a:tcPr/>
                </a:tc>
                <a:tc>
                  <a:txBody>
                    <a:bodyPr/>
                    <a:lstStyle/>
                    <a:p>
                      <a:r>
                        <a:rPr lang="en-US" dirty="0"/>
                        <a:t>8</a:t>
                      </a:r>
                    </a:p>
                  </a:txBody>
                  <a:tcPr/>
                </a:tc>
                <a:extLst>
                  <a:ext uri="{0D108BD9-81ED-4DB2-BD59-A6C34878D82A}">
                    <a16:rowId xmlns:a16="http://schemas.microsoft.com/office/drawing/2014/main" val="509202925"/>
                  </a:ext>
                </a:extLst>
              </a:tr>
              <a:tr h="370840">
                <a:tc>
                  <a:txBody>
                    <a:bodyPr/>
                    <a:lstStyle/>
                    <a:p>
                      <a:r>
                        <a:rPr lang="en-US" dirty="0"/>
                        <a:t>3</a:t>
                      </a:r>
                    </a:p>
                  </a:txBody>
                  <a:tcPr/>
                </a:tc>
                <a:tc>
                  <a:txBody>
                    <a:bodyPr/>
                    <a:lstStyle/>
                    <a:p>
                      <a:r>
                        <a:rPr lang="en-US" dirty="0"/>
                        <a:t>7</a:t>
                      </a:r>
                    </a:p>
                  </a:txBody>
                  <a:tcPr/>
                </a:tc>
                <a:extLst>
                  <a:ext uri="{0D108BD9-81ED-4DB2-BD59-A6C34878D82A}">
                    <a16:rowId xmlns:a16="http://schemas.microsoft.com/office/drawing/2014/main" val="2390683699"/>
                  </a:ext>
                </a:extLst>
              </a:tr>
              <a:tr h="370840">
                <a:tc>
                  <a:txBody>
                    <a:bodyPr/>
                    <a:lstStyle/>
                    <a:p>
                      <a:r>
                        <a:rPr lang="en-US" dirty="0"/>
                        <a:t>4</a:t>
                      </a:r>
                    </a:p>
                  </a:txBody>
                  <a:tcPr/>
                </a:tc>
                <a:tc>
                  <a:txBody>
                    <a:bodyPr/>
                    <a:lstStyle/>
                    <a:p>
                      <a:r>
                        <a:rPr lang="en-US" dirty="0"/>
                        <a:t>7</a:t>
                      </a:r>
                    </a:p>
                  </a:txBody>
                  <a:tcPr/>
                </a:tc>
                <a:extLst>
                  <a:ext uri="{0D108BD9-81ED-4DB2-BD59-A6C34878D82A}">
                    <a16:rowId xmlns:a16="http://schemas.microsoft.com/office/drawing/2014/main" val="789608"/>
                  </a:ext>
                </a:extLst>
              </a:tr>
              <a:tr h="370840">
                <a:tc>
                  <a:txBody>
                    <a:bodyPr/>
                    <a:lstStyle/>
                    <a:p>
                      <a:r>
                        <a:rPr lang="en-US" dirty="0"/>
                        <a:t>5</a:t>
                      </a:r>
                    </a:p>
                  </a:txBody>
                  <a:tcPr/>
                </a:tc>
                <a:tc>
                  <a:txBody>
                    <a:bodyPr/>
                    <a:lstStyle/>
                    <a:p>
                      <a:r>
                        <a:rPr lang="en-US" dirty="0"/>
                        <a:t>5</a:t>
                      </a:r>
                    </a:p>
                  </a:txBody>
                  <a:tcPr/>
                </a:tc>
                <a:extLst>
                  <a:ext uri="{0D108BD9-81ED-4DB2-BD59-A6C34878D82A}">
                    <a16:rowId xmlns:a16="http://schemas.microsoft.com/office/drawing/2014/main" val="3400362389"/>
                  </a:ext>
                </a:extLst>
              </a:tr>
              <a:tr h="370840">
                <a:tc>
                  <a:txBody>
                    <a:bodyPr/>
                    <a:lstStyle/>
                    <a:p>
                      <a:r>
                        <a:rPr lang="en-US" dirty="0"/>
                        <a:t>6</a:t>
                      </a:r>
                    </a:p>
                  </a:txBody>
                  <a:tcPr/>
                </a:tc>
                <a:tc>
                  <a:txBody>
                    <a:bodyPr/>
                    <a:lstStyle/>
                    <a:p>
                      <a:r>
                        <a:rPr lang="en-US" dirty="0"/>
                        <a:t>5</a:t>
                      </a:r>
                    </a:p>
                  </a:txBody>
                  <a:tcPr/>
                </a:tc>
                <a:extLst>
                  <a:ext uri="{0D108BD9-81ED-4DB2-BD59-A6C34878D82A}">
                    <a16:rowId xmlns:a16="http://schemas.microsoft.com/office/drawing/2014/main" val="3602132759"/>
                  </a:ext>
                </a:extLst>
              </a:tr>
              <a:tr h="370840">
                <a:tc>
                  <a:txBody>
                    <a:bodyPr/>
                    <a:lstStyle/>
                    <a:p>
                      <a:r>
                        <a:rPr lang="en-US" dirty="0"/>
                        <a:t>7</a:t>
                      </a:r>
                    </a:p>
                  </a:txBody>
                  <a:tcPr/>
                </a:tc>
                <a:tc>
                  <a:txBody>
                    <a:bodyPr/>
                    <a:lstStyle/>
                    <a:p>
                      <a:r>
                        <a:rPr lang="en-US" dirty="0"/>
                        <a:t>5</a:t>
                      </a:r>
                    </a:p>
                  </a:txBody>
                  <a:tcPr/>
                </a:tc>
                <a:extLst>
                  <a:ext uri="{0D108BD9-81ED-4DB2-BD59-A6C34878D82A}">
                    <a16:rowId xmlns:a16="http://schemas.microsoft.com/office/drawing/2014/main" val="2541159427"/>
                  </a:ext>
                </a:extLst>
              </a:tr>
              <a:tr h="370840">
                <a:tc>
                  <a:txBody>
                    <a:bodyPr/>
                    <a:lstStyle/>
                    <a:p>
                      <a:r>
                        <a:rPr lang="en-US" dirty="0"/>
                        <a:t>8</a:t>
                      </a:r>
                    </a:p>
                  </a:txBody>
                  <a:tcPr/>
                </a:tc>
                <a:tc>
                  <a:txBody>
                    <a:bodyPr/>
                    <a:lstStyle/>
                    <a:p>
                      <a:r>
                        <a:rPr lang="en-US" dirty="0"/>
                        <a:t>7</a:t>
                      </a:r>
                    </a:p>
                  </a:txBody>
                  <a:tcPr/>
                </a:tc>
                <a:extLst>
                  <a:ext uri="{0D108BD9-81ED-4DB2-BD59-A6C34878D82A}">
                    <a16:rowId xmlns:a16="http://schemas.microsoft.com/office/drawing/2014/main" val="3365400438"/>
                  </a:ext>
                </a:extLst>
              </a:tr>
              <a:tr h="370840">
                <a:tc>
                  <a:txBody>
                    <a:bodyPr/>
                    <a:lstStyle/>
                    <a:p>
                      <a:r>
                        <a:rPr lang="en-US" b="1" dirty="0"/>
                        <a:t>Total</a:t>
                      </a:r>
                    </a:p>
                  </a:txBody>
                  <a:tcPr/>
                </a:tc>
                <a:tc>
                  <a:txBody>
                    <a:bodyPr/>
                    <a:lstStyle/>
                    <a:p>
                      <a:r>
                        <a:rPr lang="en-US" b="1" dirty="0"/>
                        <a:t>50</a:t>
                      </a:r>
                    </a:p>
                  </a:txBody>
                  <a:tcPr/>
                </a:tc>
                <a:extLst>
                  <a:ext uri="{0D108BD9-81ED-4DB2-BD59-A6C34878D82A}">
                    <a16:rowId xmlns:a16="http://schemas.microsoft.com/office/drawing/2014/main" val="2299590399"/>
                  </a:ext>
                </a:extLst>
              </a:tr>
            </a:tbl>
          </a:graphicData>
        </a:graphic>
      </p:graphicFrame>
    </p:spTree>
    <p:extLst>
      <p:ext uri="{BB962C8B-B14F-4D97-AF65-F5344CB8AC3E}">
        <p14:creationId xmlns:p14="http://schemas.microsoft.com/office/powerpoint/2010/main" val="928533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2655652" y="166529"/>
            <a:ext cx="7050526"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Experience Edge (Connector) Publishing Process – Another view</a:t>
            </a:r>
          </a:p>
        </p:txBody>
      </p:sp>
      <p:pic>
        <p:nvPicPr>
          <p:cNvPr id="3" name="Picture 2">
            <a:extLst>
              <a:ext uri="{FF2B5EF4-FFF2-40B4-BE49-F238E27FC236}">
                <a16:creationId xmlns:a16="http://schemas.microsoft.com/office/drawing/2014/main" id="{D62721D7-7E50-2B30-FD63-EFB89CA4F7BD}"/>
              </a:ext>
            </a:extLst>
          </p:cNvPr>
          <p:cNvPicPr>
            <a:picLocks noChangeAspect="1"/>
          </p:cNvPicPr>
          <p:nvPr/>
        </p:nvPicPr>
        <p:blipFill>
          <a:blip r:embed="rId2"/>
          <a:stretch>
            <a:fillRect/>
          </a:stretch>
        </p:blipFill>
        <p:spPr>
          <a:xfrm>
            <a:off x="2365592" y="520430"/>
            <a:ext cx="7460815" cy="6337570"/>
          </a:xfrm>
          <a:prstGeom prst="rect">
            <a:avLst/>
          </a:prstGeom>
        </p:spPr>
      </p:pic>
    </p:spTree>
    <p:extLst>
      <p:ext uri="{BB962C8B-B14F-4D97-AF65-F5344CB8AC3E}">
        <p14:creationId xmlns:p14="http://schemas.microsoft.com/office/powerpoint/2010/main" val="7643211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3521915" y="142919"/>
            <a:ext cx="52445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XM Cloud Publishing tools</a:t>
            </a:r>
          </a:p>
        </p:txBody>
      </p:sp>
      <p:graphicFrame>
        <p:nvGraphicFramePr>
          <p:cNvPr id="17" name="Table 5">
            <a:extLst>
              <a:ext uri="{FF2B5EF4-FFF2-40B4-BE49-F238E27FC236}">
                <a16:creationId xmlns:a16="http://schemas.microsoft.com/office/drawing/2014/main" id="{9EC074E1-43BA-6BFC-331F-F7CE952A0D05}"/>
              </a:ext>
            </a:extLst>
          </p:cNvPr>
          <p:cNvGraphicFramePr>
            <a:graphicFrameLocks noGrp="1"/>
          </p:cNvGraphicFramePr>
          <p:nvPr/>
        </p:nvGraphicFramePr>
        <p:xfrm>
          <a:off x="218276" y="760732"/>
          <a:ext cx="11582994" cy="4425631"/>
        </p:xfrm>
        <a:graphic>
          <a:graphicData uri="http://schemas.openxmlformats.org/drawingml/2006/table">
            <a:tbl>
              <a:tblPr firstRow="1" bandRow="1">
                <a:tableStyleId>{073A0DAA-6AF3-43AB-8588-CEC1D06C72B9}</a:tableStyleId>
              </a:tblPr>
              <a:tblGrid>
                <a:gridCol w="4587087">
                  <a:extLst>
                    <a:ext uri="{9D8B030D-6E8A-4147-A177-3AD203B41FA5}">
                      <a16:colId xmlns:a16="http://schemas.microsoft.com/office/drawing/2014/main" val="1429671237"/>
                    </a:ext>
                  </a:extLst>
                </a:gridCol>
                <a:gridCol w="1409700">
                  <a:extLst>
                    <a:ext uri="{9D8B030D-6E8A-4147-A177-3AD203B41FA5}">
                      <a16:colId xmlns:a16="http://schemas.microsoft.com/office/drawing/2014/main" val="1295926097"/>
                    </a:ext>
                  </a:extLst>
                </a:gridCol>
                <a:gridCol w="1643062">
                  <a:extLst>
                    <a:ext uri="{9D8B030D-6E8A-4147-A177-3AD203B41FA5}">
                      <a16:colId xmlns:a16="http://schemas.microsoft.com/office/drawing/2014/main" val="16331768"/>
                    </a:ext>
                  </a:extLst>
                </a:gridCol>
                <a:gridCol w="1862138">
                  <a:extLst>
                    <a:ext uri="{9D8B030D-6E8A-4147-A177-3AD203B41FA5}">
                      <a16:colId xmlns:a16="http://schemas.microsoft.com/office/drawing/2014/main" val="3570557692"/>
                    </a:ext>
                  </a:extLst>
                </a:gridCol>
                <a:gridCol w="2081007">
                  <a:extLst>
                    <a:ext uri="{9D8B030D-6E8A-4147-A177-3AD203B41FA5}">
                      <a16:colId xmlns:a16="http://schemas.microsoft.com/office/drawing/2014/main" val="44857738"/>
                    </a:ext>
                  </a:extLst>
                </a:gridCol>
              </a:tblGrid>
              <a:tr h="370840">
                <a:tc>
                  <a:txBody>
                    <a:bodyPr/>
                    <a:lstStyle/>
                    <a:p>
                      <a:r>
                        <a:rPr lang="en-US" dirty="0"/>
                        <a:t>Feature</a:t>
                      </a:r>
                    </a:p>
                  </a:txBody>
                  <a:tcPr/>
                </a:tc>
                <a:tc>
                  <a:txBody>
                    <a:bodyPr/>
                    <a:lstStyle/>
                    <a:p>
                      <a:r>
                        <a:rPr lang="en-US" dirty="0">
                          <a:solidFill>
                            <a:schemeClr val="tx1"/>
                          </a:solidFill>
                        </a:rPr>
                        <a:t>Pages</a:t>
                      </a:r>
                    </a:p>
                  </a:txBody>
                  <a:tcPr>
                    <a:solidFill>
                      <a:schemeClr val="accent5">
                        <a:lumMod val="40000"/>
                        <a:lumOff val="60000"/>
                      </a:schemeClr>
                    </a:solidFill>
                  </a:tcPr>
                </a:tc>
                <a:tc>
                  <a:txBody>
                    <a:bodyPr/>
                    <a:lstStyle/>
                    <a:p>
                      <a:r>
                        <a:rPr lang="en-US" dirty="0">
                          <a:solidFill>
                            <a:schemeClr val="tx1"/>
                          </a:solidFill>
                        </a:rPr>
                        <a:t>Explorer</a:t>
                      </a:r>
                    </a:p>
                  </a:txBody>
                  <a:tcPr>
                    <a:solidFill>
                      <a:schemeClr val="accent5">
                        <a:lumMod val="40000"/>
                        <a:lumOff val="60000"/>
                      </a:schemeClr>
                    </a:solidFill>
                  </a:tcPr>
                </a:tc>
                <a:tc>
                  <a:txBody>
                    <a:bodyPr/>
                    <a:lstStyle/>
                    <a:p>
                      <a:r>
                        <a:rPr lang="en-US" dirty="0"/>
                        <a:t>Content Editor</a:t>
                      </a:r>
                    </a:p>
                  </a:txBody>
                  <a:tcPr/>
                </a:tc>
                <a:tc>
                  <a:txBody>
                    <a:bodyPr/>
                    <a:lstStyle/>
                    <a:p>
                      <a:r>
                        <a:rPr lang="en-US" dirty="0"/>
                        <a:t>Exp Editor</a:t>
                      </a:r>
                    </a:p>
                  </a:txBody>
                  <a:tcPr/>
                </a:tc>
                <a:extLst>
                  <a:ext uri="{0D108BD9-81ED-4DB2-BD59-A6C34878D82A}">
                    <a16:rowId xmlns:a16="http://schemas.microsoft.com/office/drawing/2014/main" val="3918006028"/>
                  </a:ext>
                </a:extLst>
              </a:tr>
              <a:tr h="5650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Publish an item and sub-items</a:t>
                      </a:r>
                    </a:p>
                  </a:txBody>
                  <a:tcPr/>
                </a:tc>
                <a:tc>
                  <a:txBody>
                    <a:bodyPr/>
                    <a:lstStyle/>
                    <a:p>
                      <a:endParaRPr lang="en-US" dirty="0"/>
                    </a:p>
                  </a:txBody>
                  <a:tcPr>
                    <a:solidFill>
                      <a:schemeClr val="accent5">
                        <a:lumMod val="40000"/>
                        <a:lumOff val="60000"/>
                      </a:schemeClr>
                    </a:solidFill>
                  </a:tcPr>
                </a:tc>
                <a:tc>
                  <a:txBody>
                    <a:bodyPr/>
                    <a:lstStyle/>
                    <a:p>
                      <a:endParaRPr lang="en-US" b="1" dirty="0"/>
                    </a:p>
                  </a:txBody>
                  <a:tcPr>
                    <a:solidFill>
                      <a:schemeClr val="accent5">
                        <a:lumMod val="40000"/>
                        <a:lumOff val="60000"/>
                      </a:schemeClr>
                    </a:solidFill>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3328493733"/>
                  </a:ext>
                </a:extLst>
              </a:tr>
              <a:tr h="684740">
                <a:tc>
                  <a:txBody>
                    <a:bodyPr/>
                    <a:lstStyle/>
                    <a:p>
                      <a:r>
                        <a:rPr lang="en-US" b="0" dirty="0"/>
                        <a:t>Work with versions</a:t>
                      </a:r>
                    </a:p>
                  </a:txBody>
                  <a:tcPr/>
                </a:tc>
                <a:tc>
                  <a:txBody>
                    <a:bodyPr/>
                    <a:lstStyle/>
                    <a:p>
                      <a:endParaRPr lang="en-US" dirty="0"/>
                    </a:p>
                  </a:txBody>
                  <a:tcPr>
                    <a:solidFill>
                      <a:schemeClr val="accent5">
                        <a:lumMod val="40000"/>
                        <a:lumOff val="60000"/>
                      </a:schemeClr>
                    </a:solidFill>
                  </a:tcPr>
                </a:tc>
                <a:tc>
                  <a:txBody>
                    <a:bodyPr/>
                    <a:lstStyle/>
                    <a:p>
                      <a:endParaRPr lang="en-US" b="1" dirty="0"/>
                    </a:p>
                  </a:txBody>
                  <a:tcPr>
                    <a:solidFill>
                      <a:schemeClr val="accent5">
                        <a:lumMod val="40000"/>
                        <a:lumOff val="60000"/>
                      </a:schemeClr>
                    </a:solidFill>
                  </a:tcPr>
                </a:tc>
                <a:tc>
                  <a:txBody>
                    <a:bodyPr/>
                    <a:lstStyle/>
                    <a:p>
                      <a:endParaRPr lang="en-US" b="1" dirty="0"/>
                    </a:p>
                  </a:txBody>
                  <a:tcPr/>
                </a:tc>
                <a:tc>
                  <a:txBody>
                    <a:bodyPr/>
                    <a:lstStyle/>
                    <a:p>
                      <a:endParaRPr lang="en-US" b="1" dirty="0"/>
                    </a:p>
                  </a:txBody>
                  <a:tcPr/>
                </a:tc>
                <a:extLst>
                  <a:ext uri="{0D108BD9-81ED-4DB2-BD59-A6C34878D82A}">
                    <a16:rowId xmlns:a16="http://schemas.microsoft.com/office/drawing/2014/main" val="1126535823"/>
                  </a:ext>
                </a:extLst>
              </a:tr>
              <a:tr h="742525">
                <a:tc>
                  <a:txBody>
                    <a:bodyPr/>
                    <a:lstStyle/>
                    <a:p>
                      <a:r>
                        <a:rPr lang="en-US" b="0" dirty="0"/>
                        <a:t>Schedule availability</a:t>
                      </a:r>
                    </a:p>
                  </a:txBody>
                  <a:tcPr/>
                </a:tc>
                <a:tc>
                  <a:txBody>
                    <a:bodyPr/>
                    <a:lstStyle/>
                    <a:p>
                      <a:endParaRPr lang="en-US" dirty="0"/>
                    </a:p>
                  </a:txBody>
                  <a:tcPr>
                    <a:solidFill>
                      <a:schemeClr val="accent5">
                        <a:lumMod val="40000"/>
                        <a:lumOff val="60000"/>
                      </a:schemeClr>
                    </a:solidFill>
                  </a:tcPr>
                </a:tc>
                <a:tc>
                  <a:txBody>
                    <a:bodyPr/>
                    <a:lstStyle/>
                    <a:p>
                      <a:endParaRPr lang="en-US" dirty="0"/>
                    </a:p>
                  </a:txBody>
                  <a:tcPr>
                    <a:solidFill>
                      <a:schemeClr val="accent5">
                        <a:lumMod val="40000"/>
                        <a:lumOff val="6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819555947"/>
                  </a:ext>
                </a:extLst>
              </a:tr>
              <a:tr h="695646">
                <a:tc>
                  <a:txBody>
                    <a:bodyPr/>
                    <a:lstStyle/>
                    <a:p>
                      <a:r>
                        <a:rPr lang="en-US" b="0" dirty="0"/>
                        <a:t>Preview a web page</a:t>
                      </a:r>
                    </a:p>
                  </a:txBody>
                  <a:tcPr/>
                </a:tc>
                <a:tc>
                  <a:txBody>
                    <a:bodyPr/>
                    <a:lstStyle/>
                    <a:p>
                      <a:endParaRPr lang="en-US" dirty="0"/>
                    </a:p>
                  </a:txBody>
                  <a:tcPr>
                    <a:solidFill>
                      <a:schemeClr val="accent5">
                        <a:lumMod val="40000"/>
                        <a:lumOff val="60000"/>
                      </a:schemeClr>
                    </a:solidFill>
                  </a:tcPr>
                </a:tc>
                <a:tc>
                  <a:txBody>
                    <a:bodyPr/>
                    <a:lstStyle/>
                    <a:p>
                      <a:endParaRPr lang="en-US" dirty="0"/>
                    </a:p>
                  </a:txBody>
                  <a:tcPr>
                    <a:solidFill>
                      <a:schemeClr val="accent5">
                        <a:lumMod val="40000"/>
                        <a:lumOff val="6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35216364"/>
                  </a:ext>
                </a:extLst>
              </a:tr>
              <a:tr h="742950">
                <a:tc>
                  <a:txBody>
                    <a:bodyPr/>
                    <a:lstStyle/>
                    <a:p>
                      <a:r>
                        <a:rPr lang="en-US" b="0" dirty="0"/>
                        <a:t>Publish a  website</a:t>
                      </a:r>
                    </a:p>
                  </a:txBody>
                  <a:tcPr/>
                </a:tc>
                <a:tc>
                  <a:txBody>
                    <a:bodyPr/>
                    <a:lstStyle/>
                    <a:p>
                      <a:endParaRPr lang="en-US" dirty="0"/>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3940955973"/>
                  </a:ext>
                </a:extLst>
              </a:tr>
              <a:tr h="623888">
                <a:tc>
                  <a:txBody>
                    <a:bodyPr/>
                    <a:lstStyle/>
                    <a:p>
                      <a:r>
                        <a:rPr lang="en-US" b="0" dirty="0"/>
                        <a:t>Validate an item</a:t>
                      </a:r>
                    </a:p>
                  </a:txBody>
                  <a:tcPr/>
                </a:tc>
                <a:tc>
                  <a:txBody>
                    <a:bodyPr/>
                    <a:lstStyle/>
                    <a:p>
                      <a:endParaRPr lang="en-US" dirty="0"/>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accent5">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446396197"/>
                  </a:ext>
                </a:extLst>
              </a:tr>
            </a:tbl>
          </a:graphicData>
        </a:graphic>
      </p:graphicFrame>
      <p:pic>
        <p:nvPicPr>
          <p:cNvPr id="19" name="Graphic 18" descr="Checkmark">
            <a:extLst>
              <a:ext uri="{FF2B5EF4-FFF2-40B4-BE49-F238E27FC236}">
                <a16:creationId xmlns:a16="http://schemas.microsoft.com/office/drawing/2014/main" id="{AE290A33-FE3C-E64F-6873-1D651367A0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7297" y="1085797"/>
            <a:ext cx="628650" cy="628650"/>
          </a:xfrm>
          <a:prstGeom prst="rect">
            <a:avLst/>
          </a:prstGeom>
        </p:spPr>
      </p:pic>
      <p:pic>
        <p:nvPicPr>
          <p:cNvPr id="20" name="Graphic 19" descr="Checkmark">
            <a:extLst>
              <a:ext uri="{FF2B5EF4-FFF2-40B4-BE49-F238E27FC236}">
                <a16:creationId xmlns:a16="http://schemas.microsoft.com/office/drawing/2014/main" id="{51ADFFBF-E1DB-7508-B460-4647AF849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6483" y="1095322"/>
            <a:ext cx="628650" cy="628650"/>
          </a:xfrm>
          <a:prstGeom prst="rect">
            <a:avLst/>
          </a:prstGeom>
        </p:spPr>
      </p:pic>
      <p:pic>
        <p:nvPicPr>
          <p:cNvPr id="21" name="Graphic 20" descr="Checkmark">
            <a:extLst>
              <a:ext uri="{FF2B5EF4-FFF2-40B4-BE49-F238E27FC236}">
                <a16:creationId xmlns:a16="http://schemas.microsoft.com/office/drawing/2014/main" id="{1F8A6193-8144-48FB-DF3A-B4F34C54C2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80724" y="1095322"/>
            <a:ext cx="628650" cy="628650"/>
          </a:xfrm>
          <a:prstGeom prst="rect">
            <a:avLst/>
          </a:prstGeom>
        </p:spPr>
      </p:pic>
      <p:pic>
        <p:nvPicPr>
          <p:cNvPr id="22" name="Graphic 21" descr="Checkmark">
            <a:extLst>
              <a:ext uri="{FF2B5EF4-FFF2-40B4-BE49-F238E27FC236}">
                <a16:creationId xmlns:a16="http://schemas.microsoft.com/office/drawing/2014/main" id="{A3E5930C-21BD-2DB1-8C51-3A4ED428A5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40997" y="1085797"/>
            <a:ext cx="628650" cy="628650"/>
          </a:xfrm>
          <a:prstGeom prst="rect">
            <a:avLst/>
          </a:prstGeom>
        </p:spPr>
      </p:pic>
      <p:pic>
        <p:nvPicPr>
          <p:cNvPr id="23" name="Graphic 22" descr="Checkmark">
            <a:extLst>
              <a:ext uri="{FF2B5EF4-FFF2-40B4-BE49-F238E27FC236}">
                <a16:creationId xmlns:a16="http://schemas.microsoft.com/office/drawing/2014/main" id="{54B65E8E-6AD2-B9D0-3FD0-B3CD60B64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30401" y="1714447"/>
            <a:ext cx="628650" cy="628650"/>
          </a:xfrm>
          <a:prstGeom prst="rect">
            <a:avLst/>
          </a:prstGeom>
        </p:spPr>
      </p:pic>
      <p:pic>
        <p:nvPicPr>
          <p:cNvPr id="24" name="Graphic 23" descr="Checkmark">
            <a:extLst>
              <a:ext uri="{FF2B5EF4-FFF2-40B4-BE49-F238E27FC236}">
                <a16:creationId xmlns:a16="http://schemas.microsoft.com/office/drawing/2014/main" id="{426732E8-EA4B-AF74-56C9-8BF778B16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6688" y="1744237"/>
            <a:ext cx="628650" cy="628650"/>
          </a:xfrm>
          <a:prstGeom prst="rect">
            <a:avLst/>
          </a:prstGeom>
        </p:spPr>
      </p:pic>
      <p:pic>
        <p:nvPicPr>
          <p:cNvPr id="25" name="Graphic 24" descr="Checkmark">
            <a:extLst>
              <a:ext uri="{FF2B5EF4-FFF2-40B4-BE49-F238E27FC236}">
                <a16:creationId xmlns:a16="http://schemas.microsoft.com/office/drawing/2014/main" id="{6E7A1729-FB3E-2EE2-DFFA-F63B1A492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3212" y="1753840"/>
            <a:ext cx="628650" cy="628650"/>
          </a:xfrm>
          <a:prstGeom prst="rect">
            <a:avLst/>
          </a:prstGeom>
        </p:spPr>
      </p:pic>
      <p:pic>
        <p:nvPicPr>
          <p:cNvPr id="26" name="Graphic 25" descr="Checkmark">
            <a:extLst>
              <a:ext uri="{FF2B5EF4-FFF2-40B4-BE49-F238E27FC236}">
                <a16:creationId xmlns:a16="http://schemas.microsoft.com/office/drawing/2014/main" id="{70CB38A4-1BF7-15F3-D785-19D3095C6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64974" y="1753840"/>
            <a:ext cx="628650" cy="628650"/>
          </a:xfrm>
          <a:prstGeom prst="rect">
            <a:avLst/>
          </a:prstGeom>
        </p:spPr>
      </p:pic>
      <p:pic>
        <p:nvPicPr>
          <p:cNvPr id="27" name="Graphic 26" descr="Checkmark">
            <a:extLst>
              <a:ext uri="{FF2B5EF4-FFF2-40B4-BE49-F238E27FC236}">
                <a16:creationId xmlns:a16="http://schemas.microsoft.com/office/drawing/2014/main" id="{37FDA07E-3450-1A08-BF5B-D64A83579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4911" y="2416081"/>
            <a:ext cx="628650" cy="628650"/>
          </a:xfrm>
          <a:prstGeom prst="rect">
            <a:avLst/>
          </a:prstGeom>
        </p:spPr>
      </p:pic>
      <p:pic>
        <p:nvPicPr>
          <p:cNvPr id="28" name="Graphic 27" descr="Checkmark">
            <a:extLst>
              <a:ext uri="{FF2B5EF4-FFF2-40B4-BE49-F238E27FC236}">
                <a16:creationId xmlns:a16="http://schemas.microsoft.com/office/drawing/2014/main" id="{8B44BE51-8AD0-69C9-CDA9-6D491DDC5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16688" y="2416081"/>
            <a:ext cx="628650" cy="628650"/>
          </a:xfrm>
          <a:prstGeom prst="rect">
            <a:avLst/>
          </a:prstGeom>
        </p:spPr>
      </p:pic>
      <p:pic>
        <p:nvPicPr>
          <p:cNvPr id="29" name="Graphic 28" descr="Checkmark">
            <a:extLst>
              <a:ext uri="{FF2B5EF4-FFF2-40B4-BE49-F238E27FC236}">
                <a16:creationId xmlns:a16="http://schemas.microsoft.com/office/drawing/2014/main" id="{53ADBEAD-DE4C-67F7-D78C-9957B11972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13212" y="2412358"/>
            <a:ext cx="628650" cy="628650"/>
          </a:xfrm>
          <a:prstGeom prst="rect">
            <a:avLst/>
          </a:prstGeom>
        </p:spPr>
      </p:pic>
      <p:pic>
        <p:nvPicPr>
          <p:cNvPr id="30" name="Graphic 29" descr="Checkmark">
            <a:extLst>
              <a:ext uri="{FF2B5EF4-FFF2-40B4-BE49-F238E27FC236}">
                <a16:creationId xmlns:a16="http://schemas.microsoft.com/office/drawing/2014/main" id="{54FBBA6C-8AD3-12D1-6F7B-7DD1994C9D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1352" y="2401358"/>
            <a:ext cx="628650" cy="628650"/>
          </a:xfrm>
          <a:prstGeom prst="rect">
            <a:avLst/>
          </a:prstGeom>
        </p:spPr>
      </p:pic>
      <p:pic>
        <p:nvPicPr>
          <p:cNvPr id="31" name="Graphic 30" descr="Checkmark">
            <a:extLst>
              <a:ext uri="{FF2B5EF4-FFF2-40B4-BE49-F238E27FC236}">
                <a16:creationId xmlns:a16="http://schemas.microsoft.com/office/drawing/2014/main" id="{6D622956-B6DE-E8ED-AFF1-CCF3451C19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24444" y="3086656"/>
            <a:ext cx="628650" cy="628650"/>
          </a:xfrm>
          <a:prstGeom prst="rect">
            <a:avLst/>
          </a:prstGeom>
        </p:spPr>
      </p:pic>
      <p:pic>
        <p:nvPicPr>
          <p:cNvPr id="32" name="Graphic 31" descr="Checkmark">
            <a:extLst>
              <a:ext uri="{FF2B5EF4-FFF2-40B4-BE49-F238E27FC236}">
                <a16:creationId xmlns:a16="http://schemas.microsoft.com/office/drawing/2014/main" id="{6CF09D53-3DFC-5959-88A4-AA3F6DB399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6326" y="3121286"/>
            <a:ext cx="628650" cy="628650"/>
          </a:xfrm>
          <a:prstGeom prst="rect">
            <a:avLst/>
          </a:prstGeom>
        </p:spPr>
      </p:pic>
      <p:pic>
        <p:nvPicPr>
          <p:cNvPr id="33" name="Graphic 32" descr="Checkmark">
            <a:extLst>
              <a:ext uri="{FF2B5EF4-FFF2-40B4-BE49-F238E27FC236}">
                <a16:creationId xmlns:a16="http://schemas.microsoft.com/office/drawing/2014/main" id="{00286999-060C-97C3-B783-E7EF8D67AA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4937" y="3086656"/>
            <a:ext cx="628650" cy="628650"/>
          </a:xfrm>
          <a:prstGeom prst="rect">
            <a:avLst/>
          </a:prstGeom>
        </p:spPr>
      </p:pic>
      <p:pic>
        <p:nvPicPr>
          <p:cNvPr id="34" name="Graphic 33" descr="Checkmark">
            <a:extLst>
              <a:ext uri="{FF2B5EF4-FFF2-40B4-BE49-F238E27FC236}">
                <a16:creationId xmlns:a16="http://schemas.microsoft.com/office/drawing/2014/main" id="{B3793418-4204-5085-E04B-52E79C70A5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8203" y="3855154"/>
            <a:ext cx="628650" cy="628650"/>
          </a:xfrm>
          <a:prstGeom prst="rect">
            <a:avLst/>
          </a:prstGeom>
        </p:spPr>
      </p:pic>
      <p:pic>
        <p:nvPicPr>
          <p:cNvPr id="35" name="Graphic 34" descr="Checkmark">
            <a:extLst>
              <a:ext uri="{FF2B5EF4-FFF2-40B4-BE49-F238E27FC236}">
                <a16:creationId xmlns:a16="http://schemas.microsoft.com/office/drawing/2014/main" id="{BDE48BB7-B3BF-C4BB-23E5-2F5713FD9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0919" y="3855154"/>
            <a:ext cx="628650" cy="628650"/>
          </a:xfrm>
          <a:prstGeom prst="rect">
            <a:avLst/>
          </a:prstGeom>
        </p:spPr>
      </p:pic>
      <p:pic>
        <p:nvPicPr>
          <p:cNvPr id="38" name="Graphic 37" descr="Checkmark">
            <a:extLst>
              <a:ext uri="{FF2B5EF4-FFF2-40B4-BE49-F238E27FC236}">
                <a16:creationId xmlns:a16="http://schemas.microsoft.com/office/drawing/2014/main" id="{85ACFF26-DD27-A164-FB67-5AF491B48F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9467" y="3855154"/>
            <a:ext cx="628650" cy="628650"/>
          </a:xfrm>
          <a:prstGeom prst="rect">
            <a:avLst/>
          </a:prstGeom>
        </p:spPr>
      </p:pic>
      <p:pic>
        <p:nvPicPr>
          <p:cNvPr id="40" name="Graphic 39" descr="Checkmark">
            <a:extLst>
              <a:ext uri="{FF2B5EF4-FFF2-40B4-BE49-F238E27FC236}">
                <a16:creationId xmlns:a16="http://schemas.microsoft.com/office/drawing/2014/main" id="{BAA90960-842D-69BB-EE4B-74E1567E99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8752" y="4483804"/>
            <a:ext cx="628650" cy="628650"/>
          </a:xfrm>
          <a:prstGeom prst="rect">
            <a:avLst/>
          </a:prstGeom>
        </p:spPr>
      </p:pic>
      <p:pic>
        <p:nvPicPr>
          <p:cNvPr id="41" name="Graphic 40" descr="Checkmark">
            <a:extLst>
              <a:ext uri="{FF2B5EF4-FFF2-40B4-BE49-F238E27FC236}">
                <a16:creationId xmlns:a16="http://schemas.microsoft.com/office/drawing/2014/main" id="{170AFE23-113C-E2D3-88D4-82A503F31B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7388" y="4451193"/>
            <a:ext cx="628650" cy="628650"/>
          </a:xfrm>
          <a:prstGeom prst="rect">
            <a:avLst/>
          </a:prstGeom>
        </p:spPr>
      </p:pic>
      <p:sp>
        <p:nvSpPr>
          <p:cNvPr id="42" name="TextBox 41">
            <a:extLst>
              <a:ext uri="{FF2B5EF4-FFF2-40B4-BE49-F238E27FC236}">
                <a16:creationId xmlns:a16="http://schemas.microsoft.com/office/drawing/2014/main" id="{8F6CC0C2-DAE0-A5A2-42F8-B24C3D705848}"/>
              </a:ext>
            </a:extLst>
          </p:cNvPr>
          <p:cNvSpPr txBox="1"/>
          <p:nvPr/>
        </p:nvSpPr>
        <p:spPr>
          <a:xfrm>
            <a:off x="2358655" y="6344678"/>
            <a:ext cx="80206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https://doc.sitecore.com/xmc/en/users/xm-cloud/publishing-in-xm-cloud.html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6CCBBB49-8925-E7B5-8E9D-E2E80A9137FF}"/>
              </a:ext>
            </a:extLst>
          </p:cNvPr>
          <p:cNvSpPr txBox="1"/>
          <p:nvPr/>
        </p:nvSpPr>
        <p:spPr>
          <a:xfrm>
            <a:off x="151447" y="5368376"/>
            <a:ext cx="58583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Pages and Explorer are new interfaces specific to XM Cloud</a:t>
            </a:r>
          </a:p>
        </p:txBody>
      </p:sp>
    </p:spTree>
    <p:extLst>
      <p:ext uri="{BB962C8B-B14F-4D97-AF65-F5344CB8AC3E}">
        <p14:creationId xmlns:p14="http://schemas.microsoft.com/office/powerpoint/2010/main" val="548519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rgbClr val="0070C0"/>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18B152-B37C-BED5-4BA0-9E1C90EA2712}"/>
              </a:ext>
            </a:extLst>
          </p:cNvPr>
          <p:cNvSpPr/>
          <p:nvPr/>
        </p:nvSpPr>
        <p:spPr>
          <a:xfrm>
            <a:off x="204818" y="521270"/>
            <a:ext cx="11782364" cy="458655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2859383" y="97983"/>
            <a:ext cx="70431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Experience Edge (Connector) Publishing Process</a:t>
            </a:r>
          </a:p>
        </p:txBody>
      </p:sp>
      <p:sp>
        <p:nvSpPr>
          <p:cNvPr id="36" name="Flowchart: Process 35">
            <a:extLst>
              <a:ext uri="{FF2B5EF4-FFF2-40B4-BE49-F238E27FC236}">
                <a16:creationId xmlns:a16="http://schemas.microsoft.com/office/drawing/2014/main" id="{8B73313C-459F-C030-512F-B510ACDBC5D4}"/>
              </a:ext>
            </a:extLst>
          </p:cNvPr>
          <p:cNvSpPr/>
          <p:nvPr/>
        </p:nvSpPr>
        <p:spPr>
          <a:xfrm>
            <a:off x="342897" y="2057080"/>
            <a:ext cx="4664935" cy="867205"/>
          </a:xfrm>
          <a:prstGeom prst="flowChartProcess">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Creating a Publishing Manifest</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7" name="Flowchart: Process 36">
            <a:extLst>
              <a:ext uri="{FF2B5EF4-FFF2-40B4-BE49-F238E27FC236}">
                <a16:creationId xmlns:a16="http://schemas.microsoft.com/office/drawing/2014/main" id="{F0235700-38D2-88B4-F905-95A8C10972BF}"/>
              </a:ext>
            </a:extLst>
          </p:cNvPr>
          <p:cNvSpPr/>
          <p:nvPr/>
        </p:nvSpPr>
        <p:spPr>
          <a:xfrm>
            <a:off x="269226" y="5523253"/>
            <a:ext cx="4747293" cy="867205"/>
          </a:xfrm>
          <a:prstGeom prst="flowChartProcess">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 Publishing the Manifest to Experience Edge</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50" name="Oval 49">
            <a:extLst>
              <a:ext uri="{FF2B5EF4-FFF2-40B4-BE49-F238E27FC236}">
                <a16:creationId xmlns:a16="http://schemas.microsoft.com/office/drawing/2014/main" id="{E5A850C8-19D3-B9CA-DBAD-65040A1065D0}"/>
              </a:ext>
            </a:extLst>
          </p:cNvPr>
          <p:cNvSpPr/>
          <p:nvPr/>
        </p:nvSpPr>
        <p:spPr>
          <a:xfrm>
            <a:off x="5457217" y="1322596"/>
            <a:ext cx="2431916"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Content </a:t>
            </a:r>
          </a:p>
        </p:txBody>
      </p:sp>
      <p:sp>
        <p:nvSpPr>
          <p:cNvPr id="54" name="Oval 53">
            <a:extLst>
              <a:ext uri="{FF2B5EF4-FFF2-40B4-BE49-F238E27FC236}">
                <a16:creationId xmlns:a16="http://schemas.microsoft.com/office/drawing/2014/main" id="{999E0C00-DCE8-F886-AB0D-133253549D3C}"/>
              </a:ext>
            </a:extLst>
          </p:cNvPr>
          <p:cNvSpPr/>
          <p:nvPr/>
        </p:nvSpPr>
        <p:spPr>
          <a:xfrm>
            <a:off x="5519802" y="2115041"/>
            <a:ext cx="2327341"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Media Library </a:t>
            </a:r>
          </a:p>
        </p:txBody>
      </p:sp>
      <p:sp>
        <p:nvSpPr>
          <p:cNvPr id="55" name="Oval 54">
            <a:extLst>
              <a:ext uri="{FF2B5EF4-FFF2-40B4-BE49-F238E27FC236}">
                <a16:creationId xmlns:a16="http://schemas.microsoft.com/office/drawing/2014/main" id="{798138B7-CE3D-92AC-2237-BFBB95D5F748}"/>
              </a:ext>
            </a:extLst>
          </p:cNvPr>
          <p:cNvSpPr/>
          <p:nvPr/>
        </p:nvSpPr>
        <p:spPr>
          <a:xfrm>
            <a:off x="5519802" y="2912279"/>
            <a:ext cx="2290864"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Templates</a:t>
            </a:r>
          </a:p>
        </p:txBody>
      </p:sp>
      <p:sp>
        <p:nvSpPr>
          <p:cNvPr id="56" name="TextBox 55">
            <a:extLst>
              <a:ext uri="{FF2B5EF4-FFF2-40B4-BE49-F238E27FC236}">
                <a16:creationId xmlns:a16="http://schemas.microsoft.com/office/drawing/2014/main" id="{1FAA07DA-A8F9-74B0-FB83-ED3397BFFBE3}"/>
              </a:ext>
            </a:extLst>
          </p:cNvPr>
          <p:cNvSpPr txBox="1"/>
          <p:nvPr/>
        </p:nvSpPr>
        <p:spPr>
          <a:xfrm>
            <a:off x="5891604" y="696130"/>
            <a:ext cx="142208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First Publish </a:t>
            </a:r>
          </a:p>
        </p:txBody>
      </p:sp>
      <p:sp>
        <p:nvSpPr>
          <p:cNvPr id="57" name="TextBox 56">
            <a:extLst>
              <a:ext uri="{FF2B5EF4-FFF2-40B4-BE49-F238E27FC236}">
                <a16:creationId xmlns:a16="http://schemas.microsoft.com/office/drawing/2014/main" id="{69F160BA-FED1-E43A-E46F-BF1CC2E7AA04}"/>
              </a:ext>
            </a:extLst>
          </p:cNvPr>
          <p:cNvSpPr txBox="1"/>
          <p:nvPr/>
        </p:nvSpPr>
        <p:spPr>
          <a:xfrm>
            <a:off x="9363164" y="652575"/>
            <a:ext cx="238350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Subsequent Publish(es) – Update manifest</a:t>
            </a:r>
          </a:p>
        </p:txBody>
      </p:sp>
      <p:cxnSp>
        <p:nvCxnSpPr>
          <p:cNvPr id="59" name="Straight Arrow Connector 58">
            <a:extLst>
              <a:ext uri="{FF2B5EF4-FFF2-40B4-BE49-F238E27FC236}">
                <a16:creationId xmlns:a16="http://schemas.microsoft.com/office/drawing/2014/main" id="{F4E16963-2D86-8B5C-65C3-5CB131E6121E}"/>
              </a:ext>
            </a:extLst>
          </p:cNvPr>
          <p:cNvCxnSpPr>
            <a:cxnSpLocks/>
          </p:cNvCxnSpPr>
          <p:nvPr/>
        </p:nvCxnSpPr>
        <p:spPr>
          <a:xfrm flipV="1">
            <a:off x="7631349" y="1250004"/>
            <a:ext cx="896451" cy="21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C1393E-D10A-FB75-EA06-BE7F4F635724}"/>
              </a:ext>
            </a:extLst>
          </p:cNvPr>
          <p:cNvCxnSpPr>
            <a:cxnSpLocks/>
            <a:stCxn id="54" idx="6"/>
            <a:endCxn id="72" idx="3"/>
          </p:cNvCxnSpPr>
          <p:nvPr/>
        </p:nvCxnSpPr>
        <p:spPr>
          <a:xfrm flipV="1">
            <a:off x="7847143" y="2104961"/>
            <a:ext cx="1603114" cy="345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C3857B1-9E0C-6740-4212-5F1F2482A4D7}"/>
              </a:ext>
            </a:extLst>
          </p:cNvPr>
          <p:cNvCxnSpPr>
            <a:cxnSpLocks/>
          </p:cNvCxnSpPr>
          <p:nvPr/>
        </p:nvCxnSpPr>
        <p:spPr>
          <a:xfrm>
            <a:off x="7783749" y="1621277"/>
            <a:ext cx="654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D90CC5C-6FCD-1E77-F94A-B8736786F9B6}"/>
              </a:ext>
            </a:extLst>
          </p:cNvPr>
          <p:cNvCxnSpPr>
            <a:cxnSpLocks/>
            <a:stCxn id="54" idx="6"/>
            <a:endCxn id="74" idx="2"/>
          </p:cNvCxnSpPr>
          <p:nvPr/>
        </p:nvCxnSpPr>
        <p:spPr>
          <a:xfrm>
            <a:off x="7847143" y="2450844"/>
            <a:ext cx="1644621" cy="112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B2A2363-12BF-59C3-D725-2458BD298C0E}"/>
              </a:ext>
            </a:extLst>
          </p:cNvPr>
          <p:cNvCxnSpPr>
            <a:cxnSpLocks/>
            <a:stCxn id="55" idx="6"/>
            <a:endCxn id="77" idx="2"/>
          </p:cNvCxnSpPr>
          <p:nvPr/>
        </p:nvCxnSpPr>
        <p:spPr>
          <a:xfrm>
            <a:off x="7810666" y="3248082"/>
            <a:ext cx="1262808" cy="75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BD11753-ECAC-846C-5A49-C9948D56AD28}"/>
              </a:ext>
            </a:extLst>
          </p:cNvPr>
          <p:cNvCxnSpPr>
            <a:cxnSpLocks/>
            <a:stCxn id="55" idx="6"/>
          </p:cNvCxnSpPr>
          <p:nvPr/>
        </p:nvCxnSpPr>
        <p:spPr>
          <a:xfrm>
            <a:off x="7810666" y="3248082"/>
            <a:ext cx="941799" cy="570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5DBCB01-A9D8-C32A-0D82-2519135C332E}"/>
              </a:ext>
            </a:extLst>
          </p:cNvPr>
          <p:cNvSpPr/>
          <p:nvPr/>
        </p:nvSpPr>
        <p:spPr>
          <a:xfrm>
            <a:off x="9348281" y="1531709"/>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F746C701-02DB-4CB7-807E-D2AA16B1CB2C}"/>
              </a:ext>
            </a:extLst>
          </p:cNvPr>
          <p:cNvSpPr/>
          <p:nvPr/>
        </p:nvSpPr>
        <p:spPr>
          <a:xfrm>
            <a:off x="9491764" y="2227612"/>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Oval 76">
            <a:extLst>
              <a:ext uri="{FF2B5EF4-FFF2-40B4-BE49-F238E27FC236}">
                <a16:creationId xmlns:a16="http://schemas.microsoft.com/office/drawing/2014/main" id="{EF3E04E3-1460-1088-0E49-6C9552F0BF9D}"/>
              </a:ext>
            </a:extLst>
          </p:cNvPr>
          <p:cNvSpPr/>
          <p:nvPr/>
        </p:nvSpPr>
        <p:spPr>
          <a:xfrm>
            <a:off x="9073474" y="2987990"/>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7EAC4FFA-00C8-B214-FB17-3AD867FF8497}"/>
              </a:ext>
            </a:extLst>
          </p:cNvPr>
          <p:cNvSpPr/>
          <p:nvPr/>
        </p:nvSpPr>
        <p:spPr>
          <a:xfrm>
            <a:off x="8708282" y="3664543"/>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Oval 78">
            <a:extLst>
              <a:ext uri="{FF2B5EF4-FFF2-40B4-BE49-F238E27FC236}">
                <a16:creationId xmlns:a16="http://schemas.microsoft.com/office/drawing/2014/main" id="{30A2FA48-410A-16A2-5266-FD7E71DC3B01}"/>
              </a:ext>
            </a:extLst>
          </p:cNvPr>
          <p:cNvSpPr/>
          <p:nvPr/>
        </p:nvSpPr>
        <p:spPr>
          <a:xfrm>
            <a:off x="8440773" y="736473"/>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Oval 79">
            <a:extLst>
              <a:ext uri="{FF2B5EF4-FFF2-40B4-BE49-F238E27FC236}">
                <a16:creationId xmlns:a16="http://schemas.microsoft.com/office/drawing/2014/main" id="{452E1290-3A88-3943-7690-B10B45241055}"/>
              </a:ext>
            </a:extLst>
          </p:cNvPr>
          <p:cNvSpPr/>
          <p:nvPr/>
        </p:nvSpPr>
        <p:spPr>
          <a:xfrm>
            <a:off x="8361734" y="1475348"/>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4" name="Straight Arrow Connector 83">
            <a:extLst>
              <a:ext uri="{FF2B5EF4-FFF2-40B4-BE49-F238E27FC236}">
                <a16:creationId xmlns:a16="http://schemas.microsoft.com/office/drawing/2014/main" id="{699F5F99-814C-3E4D-D29E-B9964BC27DC6}"/>
              </a:ext>
            </a:extLst>
          </p:cNvPr>
          <p:cNvCxnSpPr>
            <a:cxnSpLocks/>
            <a:endCxn id="86" idx="2"/>
          </p:cNvCxnSpPr>
          <p:nvPr/>
        </p:nvCxnSpPr>
        <p:spPr>
          <a:xfrm flipV="1">
            <a:off x="9742250" y="2942176"/>
            <a:ext cx="1016831" cy="335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E15E660-AE24-8988-842F-935FFEB4DC70}"/>
              </a:ext>
            </a:extLst>
          </p:cNvPr>
          <p:cNvCxnSpPr>
            <a:cxnSpLocks/>
            <a:endCxn id="87" idx="2"/>
          </p:cNvCxnSpPr>
          <p:nvPr/>
        </p:nvCxnSpPr>
        <p:spPr>
          <a:xfrm>
            <a:off x="9701718" y="3366429"/>
            <a:ext cx="961825" cy="329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F6D0CDAB-3265-7C06-466D-F1BD7B0095AB}"/>
              </a:ext>
            </a:extLst>
          </p:cNvPr>
          <p:cNvSpPr/>
          <p:nvPr/>
        </p:nvSpPr>
        <p:spPr>
          <a:xfrm>
            <a:off x="10759081" y="2606373"/>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D20A8EBC-5878-79E2-B79C-EAF6F3DE94F6}"/>
              </a:ext>
            </a:extLst>
          </p:cNvPr>
          <p:cNvSpPr/>
          <p:nvPr/>
        </p:nvSpPr>
        <p:spPr>
          <a:xfrm>
            <a:off x="10663543" y="3360091"/>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8" name="Straight Arrow Connector 87">
            <a:extLst>
              <a:ext uri="{FF2B5EF4-FFF2-40B4-BE49-F238E27FC236}">
                <a16:creationId xmlns:a16="http://schemas.microsoft.com/office/drawing/2014/main" id="{FE08FCB2-539A-C341-E2D3-1047D5B29280}"/>
              </a:ext>
            </a:extLst>
          </p:cNvPr>
          <p:cNvCxnSpPr>
            <a:cxnSpLocks/>
            <a:stCxn id="78" idx="6"/>
            <a:endCxn id="90" idx="2"/>
          </p:cNvCxnSpPr>
          <p:nvPr/>
        </p:nvCxnSpPr>
        <p:spPr>
          <a:xfrm>
            <a:off x="9404620" y="4000346"/>
            <a:ext cx="497876" cy="64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632B0C8-F9D2-2D98-3263-698A913AB666}"/>
              </a:ext>
            </a:extLst>
          </p:cNvPr>
          <p:cNvCxnSpPr>
            <a:cxnSpLocks/>
            <a:endCxn id="91" idx="2"/>
          </p:cNvCxnSpPr>
          <p:nvPr/>
        </p:nvCxnSpPr>
        <p:spPr>
          <a:xfrm>
            <a:off x="9330040" y="4248851"/>
            <a:ext cx="1098890" cy="381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BE309D37-6AB6-6CF3-6CEE-497B12B1458A}"/>
              </a:ext>
            </a:extLst>
          </p:cNvPr>
          <p:cNvSpPr/>
          <p:nvPr/>
        </p:nvSpPr>
        <p:spPr>
          <a:xfrm>
            <a:off x="9902496" y="3729150"/>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Oval 90">
            <a:extLst>
              <a:ext uri="{FF2B5EF4-FFF2-40B4-BE49-F238E27FC236}">
                <a16:creationId xmlns:a16="http://schemas.microsoft.com/office/drawing/2014/main" id="{28695754-F900-6B82-D3E9-96580309A1AD}"/>
              </a:ext>
            </a:extLst>
          </p:cNvPr>
          <p:cNvSpPr/>
          <p:nvPr/>
        </p:nvSpPr>
        <p:spPr>
          <a:xfrm>
            <a:off x="10428930" y="4294951"/>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7" name="Straight Connector 96">
            <a:extLst>
              <a:ext uri="{FF2B5EF4-FFF2-40B4-BE49-F238E27FC236}">
                <a16:creationId xmlns:a16="http://schemas.microsoft.com/office/drawing/2014/main" id="{2F97BDC4-8C84-869F-945D-B25410EB0054}"/>
              </a:ext>
            </a:extLst>
          </p:cNvPr>
          <p:cNvCxnSpPr>
            <a:cxnSpLocks/>
          </p:cNvCxnSpPr>
          <p:nvPr/>
        </p:nvCxnSpPr>
        <p:spPr>
          <a:xfrm>
            <a:off x="5188250" y="622666"/>
            <a:ext cx="0" cy="388149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F561164-1870-D0F7-259E-A037853FB39D}"/>
              </a:ext>
            </a:extLst>
          </p:cNvPr>
          <p:cNvCxnSpPr>
            <a:cxnSpLocks/>
          </p:cNvCxnSpPr>
          <p:nvPr/>
        </p:nvCxnSpPr>
        <p:spPr>
          <a:xfrm>
            <a:off x="8245812" y="663829"/>
            <a:ext cx="0" cy="394708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A76931-8ED4-9CD2-5A41-CF125653D90F}"/>
              </a:ext>
            </a:extLst>
          </p:cNvPr>
          <p:cNvCxnSpPr>
            <a:cxnSpLocks/>
            <a:endCxn id="101" idx="2"/>
          </p:cNvCxnSpPr>
          <p:nvPr/>
        </p:nvCxnSpPr>
        <p:spPr>
          <a:xfrm flipV="1">
            <a:off x="9979768" y="1436629"/>
            <a:ext cx="1127482" cy="264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122DB81-AB38-7BCF-11CA-404E19E3013A}"/>
              </a:ext>
            </a:extLst>
          </p:cNvPr>
          <p:cNvCxnSpPr>
            <a:cxnSpLocks/>
            <a:endCxn id="102" idx="2"/>
          </p:cNvCxnSpPr>
          <p:nvPr/>
        </p:nvCxnSpPr>
        <p:spPr>
          <a:xfrm>
            <a:off x="9962745" y="1751355"/>
            <a:ext cx="929801" cy="403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5655B0CA-34C1-2429-0CA6-EFC2AE4B1C92}"/>
              </a:ext>
            </a:extLst>
          </p:cNvPr>
          <p:cNvSpPr/>
          <p:nvPr/>
        </p:nvSpPr>
        <p:spPr>
          <a:xfrm>
            <a:off x="11107250" y="1100826"/>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180C94F2-06DC-7A6B-F076-5D055D8FC6D6}"/>
              </a:ext>
            </a:extLst>
          </p:cNvPr>
          <p:cNvSpPr/>
          <p:nvPr/>
        </p:nvSpPr>
        <p:spPr>
          <a:xfrm>
            <a:off x="10892546" y="1819077"/>
            <a:ext cx="696338" cy="671606"/>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751995F1-9F60-C963-D388-C00205E13CD8}"/>
              </a:ext>
            </a:extLst>
          </p:cNvPr>
          <p:cNvSpPr/>
          <p:nvPr/>
        </p:nvSpPr>
        <p:spPr>
          <a:xfrm>
            <a:off x="5363761" y="5286853"/>
            <a:ext cx="1400783" cy="1279186"/>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JobStart</a:t>
            </a:r>
          </a:p>
        </p:txBody>
      </p:sp>
      <p:sp>
        <p:nvSpPr>
          <p:cNvPr id="121" name="Oval 120">
            <a:extLst>
              <a:ext uri="{FF2B5EF4-FFF2-40B4-BE49-F238E27FC236}">
                <a16:creationId xmlns:a16="http://schemas.microsoft.com/office/drawing/2014/main" id="{F7C29476-CAB5-631E-909B-50662C469A5F}"/>
              </a:ext>
            </a:extLst>
          </p:cNvPr>
          <p:cNvSpPr/>
          <p:nvPr/>
        </p:nvSpPr>
        <p:spPr>
          <a:xfrm>
            <a:off x="10402805" y="5277019"/>
            <a:ext cx="1400783" cy="1279186"/>
          </a:xfrm>
          <a:prstGeom prst="ellipse">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JobEnd</a:t>
            </a:r>
          </a:p>
        </p:txBody>
      </p:sp>
      <p:sp>
        <p:nvSpPr>
          <p:cNvPr id="122" name="Oval 121">
            <a:extLst>
              <a:ext uri="{FF2B5EF4-FFF2-40B4-BE49-F238E27FC236}">
                <a16:creationId xmlns:a16="http://schemas.microsoft.com/office/drawing/2014/main" id="{605A576E-2A84-B902-89E4-56B48D54A788}"/>
              </a:ext>
            </a:extLst>
          </p:cNvPr>
          <p:cNvSpPr/>
          <p:nvPr/>
        </p:nvSpPr>
        <p:spPr>
          <a:xfrm>
            <a:off x="7417458" y="5607997"/>
            <a:ext cx="2290864" cy="644418"/>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Publish Entities</a:t>
            </a:r>
          </a:p>
        </p:txBody>
      </p:sp>
      <p:cxnSp>
        <p:nvCxnSpPr>
          <p:cNvPr id="123" name="Straight Arrow Connector 122">
            <a:extLst>
              <a:ext uri="{FF2B5EF4-FFF2-40B4-BE49-F238E27FC236}">
                <a16:creationId xmlns:a16="http://schemas.microsoft.com/office/drawing/2014/main" id="{A106F9CB-6ABF-4586-01B3-16270A3F39A8}"/>
              </a:ext>
            </a:extLst>
          </p:cNvPr>
          <p:cNvCxnSpPr>
            <a:cxnSpLocks/>
          </p:cNvCxnSpPr>
          <p:nvPr/>
        </p:nvCxnSpPr>
        <p:spPr>
          <a:xfrm>
            <a:off x="6764544" y="5926446"/>
            <a:ext cx="652914"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4521B12-4F12-6DC5-8318-B29D4E6CF0B2}"/>
              </a:ext>
            </a:extLst>
          </p:cNvPr>
          <p:cNvCxnSpPr>
            <a:cxnSpLocks/>
          </p:cNvCxnSpPr>
          <p:nvPr/>
        </p:nvCxnSpPr>
        <p:spPr>
          <a:xfrm>
            <a:off x="9708322" y="5916612"/>
            <a:ext cx="694483" cy="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5A1F0D9-C392-2833-030D-B114DD1471FF}"/>
              </a:ext>
            </a:extLst>
          </p:cNvPr>
          <p:cNvSpPr txBox="1"/>
          <p:nvPr/>
        </p:nvSpPr>
        <p:spPr>
          <a:xfrm>
            <a:off x="2012155" y="6487405"/>
            <a:ext cx="8055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https://doc.sitecore.com/xmc/en/developers/xm-cloud/the-publishing-process.html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Folded Corner 7">
            <a:extLst>
              <a:ext uri="{FF2B5EF4-FFF2-40B4-BE49-F238E27FC236}">
                <a16:creationId xmlns:a16="http://schemas.microsoft.com/office/drawing/2014/main" id="{D4831DE0-5EC1-7118-C847-80815FC94759}"/>
              </a:ext>
            </a:extLst>
          </p:cNvPr>
          <p:cNvSpPr/>
          <p:nvPr/>
        </p:nvSpPr>
        <p:spPr>
          <a:xfrm>
            <a:off x="6922962" y="5277019"/>
            <a:ext cx="390731" cy="527821"/>
          </a:xfrm>
          <a:prstGeom prst="foldedCorner">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9543E1F-8FC7-567C-F1AF-901B7F03C185}"/>
              </a:ext>
            </a:extLst>
          </p:cNvPr>
          <p:cNvSpPr txBox="1"/>
          <p:nvPr/>
        </p:nvSpPr>
        <p:spPr>
          <a:xfrm>
            <a:off x="6683472" y="5350738"/>
            <a:ext cx="1007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Manifest</a:t>
            </a:r>
          </a:p>
        </p:txBody>
      </p:sp>
    </p:spTree>
    <p:extLst>
      <p:ext uri="{BB962C8B-B14F-4D97-AF65-F5344CB8AC3E}">
        <p14:creationId xmlns:p14="http://schemas.microsoft.com/office/powerpoint/2010/main" val="17519742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3957797" y="259507"/>
            <a:ext cx="39542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Publishing Pipeline</a:t>
            </a:r>
          </a:p>
        </p:txBody>
      </p:sp>
      <p:sp>
        <p:nvSpPr>
          <p:cNvPr id="5" name="TextBox 4">
            <a:extLst>
              <a:ext uri="{FF2B5EF4-FFF2-40B4-BE49-F238E27FC236}">
                <a16:creationId xmlns:a16="http://schemas.microsoft.com/office/drawing/2014/main" id="{B5A1F0D9-C392-2833-030D-B114DD1471FF}"/>
              </a:ext>
            </a:extLst>
          </p:cNvPr>
          <p:cNvSpPr txBox="1"/>
          <p:nvPr/>
        </p:nvSpPr>
        <p:spPr>
          <a:xfrm>
            <a:off x="2012155" y="6487405"/>
            <a:ext cx="8055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https://doc.sitecore.com/xmc/en/developers/xm-cloud/the-publishing-process.html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6A259C5-D936-EC4B-7A8A-F6BF7B00A2CE}"/>
              </a:ext>
            </a:extLst>
          </p:cNvPr>
          <p:cNvSpPr txBox="1"/>
          <p:nvPr/>
        </p:nvSpPr>
        <p:spPr>
          <a:xfrm>
            <a:off x="717349" y="460093"/>
            <a:ext cx="11137334" cy="61247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Narrow" panose="020B0004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7030A0"/>
                </a:solidFill>
                <a:effectLst/>
                <a:uLnTx/>
                <a:uFillTx/>
                <a:latin typeface="Aptos Narrow" panose="020B0004020202020204" pitchFamily="34" charset="0"/>
                <a:ea typeface="+mn-ea"/>
                <a:cs typeface="+mn-cs"/>
              </a:rPr>
              <a:t>Calculating additional entities to publish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7030A0"/>
              </a:solidFill>
              <a:effectLst/>
              <a:uLnTx/>
              <a:uFillTx/>
              <a:latin typeface="Aptos Narrow"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472C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98007"/>
                </a:solidFill>
                <a:effectLst/>
                <a:uLnTx/>
                <a:uFillTx/>
                <a:latin typeface="Algerian" panose="04020705040A02060702" pitchFamily="82" charset="0"/>
                <a:ea typeface="+mn-ea"/>
                <a:cs typeface="+mn-cs"/>
              </a:rPr>
              <a:t>Calculating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B050"/>
                </a:solidFill>
                <a:effectLst/>
                <a:uLnTx/>
                <a:uFillTx/>
                <a:latin typeface="Dubai" panose="020F0502020204030204" pitchFamily="34" charset="-78"/>
                <a:ea typeface="+mn-ea"/>
                <a:cs typeface="Dubai" panose="020F0502020204030204" pitchFamily="34" charset="-78"/>
              </a:rPr>
              <a:t>		Resolving dependencies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Segoe UI Black" panose="020B0A02040204020203" pitchFamily="34" charset="0"/>
                <a:ea typeface="Segoe UI Black" panose="020B0A02040204020203" pitchFamily="34" charset="0"/>
                <a:cs typeface="+mn-cs"/>
              </a:rPr>
              <a:t>Deleting old or expired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4472C4"/>
              </a:solidFill>
              <a:effectLst/>
              <a:highlight>
                <a:srgbClr val="00FFFF"/>
              </a:highlight>
              <a:uLnTx/>
              <a:uFillTx/>
              <a:latin typeface="Calibri" panose="020F0502020204030204"/>
              <a:ea typeface="+mn-ea"/>
              <a:cs typeface="+mn-cs"/>
            </a:endParaRPr>
          </a:p>
        </p:txBody>
      </p:sp>
      <p:pic>
        <p:nvPicPr>
          <p:cNvPr id="7" name="Graphic 6" descr="Family with two children">
            <a:extLst>
              <a:ext uri="{FF2B5EF4-FFF2-40B4-BE49-F238E27FC236}">
                <a16:creationId xmlns:a16="http://schemas.microsoft.com/office/drawing/2014/main" id="{D81BB35B-71C6-9BA5-AC42-0D5D10AA32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1613" y="2430783"/>
            <a:ext cx="914400" cy="914400"/>
          </a:xfrm>
          <a:prstGeom prst="rect">
            <a:avLst/>
          </a:prstGeom>
        </p:spPr>
      </p:pic>
      <p:pic>
        <p:nvPicPr>
          <p:cNvPr id="13" name="Graphic 12" descr="Decision chart">
            <a:extLst>
              <a:ext uri="{FF2B5EF4-FFF2-40B4-BE49-F238E27FC236}">
                <a16:creationId xmlns:a16="http://schemas.microsoft.com/office/drawing/2014/main" id="{FC75ED96-9BC0-0FE0-B605-7C6A475D1D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18711" y="3780391"/>
            <a:ext cx="914400" cy="914400"/>
          </a:xfrm>
          <a:prstGeom prst="rect">
            <a:avLst/>
          </a:prstGeom>
        </p:spPr>
      </p:pic>
      <p:pic>
        <p:nvPicPr>
          <p:cNvPr id="15" name="Graphic 14" descr="Eraser">
            <a:extLst>
              <a:ext uri="{FF2B5EF4-FFF2-40B4-BE49-F238E27FC236}">
                <a16:creationId xmlns:a16="http://schemas.microsoft.com/office/drawing/2014/main" id="{D29CD35E-D3E7-E686-5B77-1F9CDFE1DD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38331" y="5182413"/>
            <a:ext cx="914400" cy="914400"/>
          </a:xfrm>
          <a:prstGeom prst="rect">
            <a:avLst/>
          </a:prstGeom>
        </p:spPr>
      </p:pic>
      <p:pic>
        <p:nvPicPr>
          <p:cNvPr id="17" name="Graphic 16" descr="Repeat">
            <a:extLst>
              <a:ext uri="{FF2B5EF4-FFF2-40B4-BE49-F238E27FC236}">
                <a16:creationId xmlns:a16="http://schemas.microsoft.com/office/drawing/2014/main" id="{FD72DC17-7473-77EA-0A45-8A79209772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54820" y="948126"/>
            <a:ext cx="914400" cy="914400"/>
          </a:xfrm>
          <a:prstGeom prst="rect">
            <a:avLst/>
          </a:prstGeom>
        </p:spPr>
      </p:pic>
    </p:spTree>
    <p:extLst>
      <p:ext uri="{BB962C8B-B14F-4D97-AF65-F5344CB8AC3E}">
        <p14:creationId xmlns:p14="http://schemas.microsoft.com/office/powerpoint/2010/main" val="18238347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22A8D8-AC05-5993-6F98-7802F31E7FAB}"/>
              </a:ext>
            </a:extLst>
          </p:cNvPr>
          <p:cNvSpPr/>
          <p:nvPr/>
        </p:nvSpPr>
        <p:spPr>
          <a:xfrm>
            <a:off x="273737" y="733850"/>
            <a:ext cx="9368771" cy="5433982"/>
          </a:xfrm>
          <a:prstGeom prst="rect">
            <a:avLst/>
          </a:prstGeom>
          <a:gradFill>
            <a:gsLst>
              <a:gs pos="0">
                <a:srgbClr val="C00000"/>
              </a:gs>
              <a:gs pos="74000">
                <a:schemeClr val="accent1">
                  <a:lumMod val="45000"/>
                  <a:lumOff val="55000"/>
                </a:schemeClr>
              </a:gs>
              <a:gs pos="83000">
                <a:schemeClr val="accent1">
                  <a:lumMod val="45000"/>
                  <a:lumOff val="55000"/>
                </a:schemeClr>
              </a:gs>
              <a:gs pos="100000">
                <a:srgbClr val="C000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8CA91FA-5C69-DF3C-60B6-B51398C76CC6}"/>
              </a:ext>
            </a:extLst>
          </p:cNvPr>
          <p:cNvSpPr txBox="1"/>
          <p:nvPr/>
        </p:nvSpPr>
        <p:spPr>
          <a:xfrm>
            <a:off x="1843138" y="145915"/>
            <a:ext cx="900607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Headless sites - Configure renderings to use Dynamic Placeholders</a:t>
            </a: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TextBox 52">
            <a:extLst>
              <a:ext uri="{FF2B5EF4-FFF2-40B4-BE49-F238E27FC236}">
                <a16:creationId xmlns:a16="http://schemas.microsoft.com/office/drawing/2014/main" id="{60E50C5B-7441-73C4-6E92-D6A8077CADD1}"/>
              </a:ext>
            </a:extLst>
          </p:cNvPr>
          <p:cNvSpPr txBox="1"/>
          <p:nvPr/>
        </p:nvSpPr>
        <p:spPr>
          <a:xfrm>
            <a:off x="557213" y="6350585"/>
            <a:ext cx="1107757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https://doc.sitecore.com/xmc/en/developers/xm-cloud/walkthrough--configure-your-renderings-to-use-dynamic-placeholders.html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FE030104-54E8-4E75-20CE-7288F6F25395}"/>
              </a:ext>
            </a:extLst>
          </p:cNvPr>
          <p:cNvSpPr/>
          <p:nvPr/>
        </p:nvSpPr>
        <p:spPr>
          <a:xfrm>
            <a:off x="657224" y="1876425"/>
            <a:ext cx="2735688" cy="1247775"/>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IDynamicPlaceholder</a:t>
            </a:r>
          </a:p>
        </p:txBody>
      </p:sp>
      <p:cxnSp>
        <p:nvCxnSpPr>
          <p:cNvPr id="5" name="Straight Arrow Connector 4">
            <a:extLst>
              <a:ext uri="{FF2B5EF4-FFF2-40B4-BE49-F238E27FC236}">
                <a16:creationId xmlns:a16="http://schemas.microsoft.com/office/drawing/2014/main" id="{AF4319CB-4102-6498-E006-27ADBD388C05}"/>
              </a:ext>
            </a:extLst>
          </p:cNvPr>
          <p:cNvCxnSpPr>
            <a:cxnSpLocks/>
            <a:stCxn id="8" idx="0"/>
            <a:endCxn id="2" idx="2"/>
          </p:cNvCxnSpPr>
          <p:nvPr/>
        </p:nvCxnSpPr>
        <p:spPr>
          <a:xfrm flipV="1">
            <a:off x="2025068" y="3124200"/>
            <a:ext cx="0" cy="1071563"/>
          </a:xfrm>
          <a:prstGeom prst="straightConnector1">
            <a:avLst/>
          </a:prstGeom>
          <a:ln>
            <a:solidFill>
              <a:schemeClr val="bg1">
                <a:lumMod val="95000"/>
              </a:schemeClr>
            </a:solidFill>
            <a:tailEnd type="triangle"/>
          </a:ln>
        </p:spPr>
        <p:style>
          <a:lnRef idx="3">
            <a:schemeClr val="accent1"/>
          </a:lnRef>
          <a:fillRef idx="0">
            <a:schemeClr val="accent1"/>
          </a:fillRef>
          <a:effectRef idx="2">
            <a:schemeClr val="accent1"/>
          </a:effectRef>
          <a:fontRef idx="minor">
            <a:schemeClr val="tx1"/>
          </a:fontRef>
        </p:style>
      </p:cxnSp>
      <p:sp>
        <p:nvSpPr>
          <p:cNvPr id="8" name="Rectangle 7">
            <a:extLst>
              <a:ext uri="{FF2B5EF4-FFF2-40B4-BE49-F238E27FC236}">
                <a16:creationId xmlns:a16="http://schemas.microsoft.com/office/drawing/2014/main" id="{49A0CD47-C946-7513-10DD-06B1AFDB9903}"/>
              </a:ext>
            </a:extLst>
          </p:cNvPr>
          <p:cNvSpPr/>
          <p:nvPr/>
        </p:nvSpPr>
        <p:spPr>
          <a:xfrm>
            <a:off x="657224" y="4195763"/>
            <a:ext cx="2735688" cy="124777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Rendering Parameter Template</a:t>
            </a:r>
          </a:p>
        </p:txBody>
      </p:sp>
      <p:sp>
        <p:nvSpPr>
          <p:cNvPr id="10" name="Oval 9">
            <a:extLst>
              <a:ext uri="{FF2B5EF4-FFF2-40B4-BE49-F238E27FC236}">
                <a16:creationId xmlns:a16="http://schemas.microsoft.com/office/drawing/2014/main" id="{509FA6F3-3595-F15F-F92F-780B0AA39965}"/>
              </a:ext>
            </a:extLst>
          </p:cNvPr>
          <p:cNvSpPr/>
          <p:nvPr/>
        </p:nvSpPr>
        <p:spPr>
          <a:xfrm>
            <a:off x="657224" y="934943"/>
            <a:ext cx="571500" cy="566737"/>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4" name="Oval 3">
            <a:extLst>
              <a:ext uri="{FF2B5EF4-FFF2-40B4-BE49-F238E27FC236}">
                <a16:creationId xmlns:a16="http://schemas.microsoft.com/office/drawing/2014/main" id="{B6A1BA05-E851-BB67-8AFD-C13DA97B34BB}"/>
              </a:ext>
            </a:extLst>
          </p:cNvPr>
          <p:cNvSpPr/>
          <p:nvPr/>
        </p:nvSpPr>
        <p:spPr>
          <a:xfrm>
            <a:off x="3776399" y="4354306"/>
            <a:ext cx="571500" cy="52321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7" name="Rectangle: Rounded Corners 6">
            <a:extLst>
              <a:ext uri="{FF2B5EF4-FFF2-40B4-BE49-F238E27FC236}">
                <a16:creationId xmlns:a16="http://schemas.microsoft.com/office/drawing/2014/main" id="{0621873C-3162-89DD-DB4D-77EDFDEC8A43}"/>
              </a:ext>
            </a:extLst>
          </p:cNvPr>
          <p:cNvSpPr/>
          <p:nvPr/>
        </p:nvSpPr>
        <p:spPr>
          <a:xfrm>
            <a:off x="3871913" y="847955"/>
            <a:ext cx="2585947" cy="3290193"/>
          </a:xfrm>
          <a:prstGeom prst="roundRect">
            <a:avLst/>
          </a:prstGeom>
          <a:gradFill>
            <a:gsLst>
              <a:gs pos="0">
                <a:schemeClr val="accent4">
                  <a:lumMod val="60000"/>
                  <a:lumOff val="40000"/>
                </a:schemeClr>
              </a:gs>
              <a:gs pos="100000">
                <a:schemeClr val="bg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D38868A-CD44-8B4E-FD8C-C592DE5F304A}"/>
              </a:ext>
            </a:extLst>
          </p:cNvPr>
          <p:cNvSpPr/>
          <p:nvPr/>
        </p:nvSpPr>
        <p:spPr>
          <a:xfrm>
            <a:off x="4109947" y="1915362"/>
            <a:ext cx="2161538" cy="5818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Myrendering-{*}</a:t>
            </a:r>
          </a:p>
        </p:txBody>
      </p:sp>
      <p:sp>
        <p:nvSpPr>
          <p:cNvPr id="12" name="TextBox 11">
            <a:extLst>
              <a:ext uri="{FF2B5EF4-FFF2-40B4-BE49-F238E27FC236}">
                <a16:creationId xmlns:a16="http://schemas.microsoft.com/office/drawing/2014/main" id="{09FD484C-B191-AAC6-0DCC-2821584EB9A8}"/>
              </a:ext>
            </a:extLst>
          </p:cNvPr>
          <p:cNvSpPr txBox="1"/>
          <p:nvPr/>
        </p:nvSpPr>
        <p:spPr>
          <a:xfrm>
            <a:off x="4341353" y="1493460"/>
            <a:ext cx="16987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Placeholder Key</a:t>
            </a:r>
          </a:p>
        </p:txBody>
      </p:sp>
      <p:sp>
        <p:nvSpPr>
          <p:cNvPr id="13" name="TextBox 12">
            <a:extLst>
              <a:ext uri="{FF2B5EF4-FFF2-40B4-BE49-F238E27FC236}">
                <a16:creationId xmlns:a16="http://schemas.microsoft.com/office/drawing/2014/main" id="{71EC7986-B860-BF9B-C088-56D70020D549}"/>
              </a:ext>
            </a:extLst>
          </p:cNvPr>
          <p:cNvSpPr txBox="1"/>
          <p:nvPr/>
        </p:nvSpPr>
        <p:spPr>
          <a:xfrm>
            <a:off x="1324232" y="847955"/>
            <a:ext cx="24521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Rendering Parameter template must inherit </a:t>
            </a: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IDynamicPlaceholder</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75EF704-443E-AAC5-5E5D-9B8A6B390DF4}"/>
              </a:ext>
            </a:extLst>
          </p:cNvPr>
          <p:cNvSpPr txBox="1"/>
          <p:nvPr/>
        </p:nvSpPr>
        <p:spPr>
          <a:xfrm>
            <a:off x="4363421" y="4243288"/>
            <a:ext cx="2452173"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Define placeholder key in Placeholder Setting item like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Myrendering-{*}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63D691A9-5D05-96EA-8034-7FCAA513DD70}"/>
              </a:ext>
            </a:extLst>
          </p:cNvPr>
          <p:cNvSpPr/>
          <p:nvPr/>
        </p:nvSpPr>
        <p:spPr>
          <a:xfrm>
            <a:off x="7814747" y="1623080"/>
            <a:ext cx="571500" cy="52321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16" name="TextBox 15">
            <a:extLst>
              <a:ext uri="{FF2B5EF4-FFF2-40B4-BE49-F238E27FC236}">
                <a16:creationId xmlns:a16="http://schemas.microsoft.com/office/drawing/2014/main" id="{D77DBBF7-805D-966C-E92A-E5151DC4BFBB}"/>
              </a:ext>
            </a:extLst>
          </p:cNvPr>
          <p:cNvSpPr txBox="1"/>
          <p:nvPr/>
        </p:nvSpPr>
        <p:spPr>
          <a:xfrm>
            <a:off x="6936861" y="2398240"/>
            <a:ext cx="245217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In the rendering, expose the placeholder setting  as part of layout service</a:t>
            </a:r>
          </a:p>
        </p:txBody>
      </p:sp>
      <p:sp>
        <p:nvSpPr>
          <p:cNvPr id="17" name="Rectangle 16">
            <a:extLst>
              <a:ext uri="{FF2B5EF4-FFF2-40B4-BE49-F238E27FC236}">
                <a16:creationId xmlns:a16="http://schemas.microsoft.com/office/drawing/2014/main" id="{4327085B-0D35-32BB-3E51-EB01E5FFB579}"/>
              </a:ext>
            </a:extLst>
          </p:cNvPr>
          <p:cNvSpPr/>
          <p:nvPr/>
        </p:nvSpPr>
        <p:spPr>
          <a:xfrm>
            <a:off x="9725891" y="734269"/>
            <a:ext cx="2246643" cy="5433981"/>
          </a:xfrm>
          <a:prstGeom prst="rect">
            <a:avLst/>
          </a:prstGeom>
          <a:solidFill>
            <a:srgbClr val="003D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B4A58FFE-D834-981B-01D6-9D924D73676E}"/>
              </a:ext>
            </a:extLst>
          </p:cNvPr>
          <p:cNvSpPr/>
          <p:nvPr/>
        </p:nvSpPr>
        <p:spPr>
          <a:xfrm>
            <a:off x="10596815" y="2704828"/>
            <a:ext cx="571500" cy="523213"/>
          </a:xfrm>
          <a:prstGeom prst="ellipse">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19" name="TextBox 18">
            <a:extLst>
              <a:ext uri="{FF2B5EF4-FFF2-40B4-BE49-F238E27FC236}">
                <a16:creationId xmlns:a16="http://schemas.microsoft.com/office/drawing/2014/main" id="{A2BA67E3-062C-F277-B9BE-4B5C2BFC4147}"/>
              </a:ext>
            </a:extLst>
          </p:cNvPr>
          <p:cNvSpPr txBox="1"/>
          <p:nvPr/>
        </p:nvSpPr>
        <p:spPr>
          <a:xfrm>
            <a:off x="9784265" y="3497816"/>
            <a:ext cx="2196601"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Set the placeholder 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as defined in 2 like Myrendering-{*}</a:t>
            </a:r>
          </a:p>
        </p:txBody>
      </p:sp>
      <p:sp>
        <p:nvSpPr>
          <p:cNvPr id="20" name="TextBox 19">
            <a:extLst>
              <a:ext uri="{FF2B5EF4-FFF2-40B4-BE49-F238E27FC236}">
                <a16:creationId xmlns:a16="http://schemas.microsoft.com/office/drawing/2014/main" id="{2DE65F15-3B16-B880-F0BF-1765932098D8}"/>
              </a:ext>
            </a:extLst>
          </p:cNvPr>
          <p:cNvSpPr txBox="1"/>
          <p:nvPr/>
        </p:nvSpPr>
        <p:spPr>
          <a:xfrm>
            <a:off x="8470550" y="833503"/>
            <a:ext cx="109773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Sitecore</a:t>
            </a:r>
          </a:p>
        </p:txBody>
      </p:sp>
      <p:sp>
        <p:nvSpPr>
          <p:cNvPr id="21" name="TextBox 20">
            <a:extLst>
              <a:ext uri="{FF2B5EF4-FFF2-40B4-BE49-F238E27FC236}">
                <a16:creationId xmlns:a16="http://schemas.microsoft.com/office/drawing/2014/main" id="{2370252A-735F-F38A-0676-9D7A24BB95F9}"/>
              </a:ext>
            </a:extLst>
          </p:cNvPr>
          <p:cNvSpPr txBox="1"/>
          <p:nvPr/>
        </p:nvSpPr>
        <p:spPr>
          <a:xfrm>
            <a:off x="11268214" y="833503"/>
            <a:ext cx="6255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.tsx</a:t>
            </a:r>
          </a:p>
        </p:txBody>
      </p:sp>
    </p:spTree>
    <p:extLst>
      <p:ext uri="{BB962C8B-B14F-4D97-AF65-F5344CB8AC3E}">
        <p14:creationId xmlns:p14="http://schemas.microsoft.com/office/powerpoint/2010/main" val="38291088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5E5CF0-122F-B6EA-9F54-8022562C99DC}"/>
              </a:ext>
            </a:extLst>
          </p:cNvPr>
          <p:cNvSpPr txBox="1"/>
          <p:nvPr/>
        </p:nvSpPr>
        <p:spPr>
          <a:xfrm>
            <a:off x="2955576" y="163374"/>
            <a:ext cx="68378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XM Cloud Components (FEaaS) – Data Sources</a:t>
            </a:r>
          </a:p>
        </p:txBody>
      </p:sp>
      <p:sp>
        <p:nvSpPr>
          <p:cNvPr id="2" name="Rectangle: Rounded Corners 1">
            <a:extLst>
              <a:ext uri="{FF2B5EF4-FFF2-40B4-BE49-F238E27FC236}">
                <a16:creationId xmlns:a16="http://schemas.microsoft.com/office/drawing/2014/main" id="{0C7B7CB0-B1ED-EE7F-615D-8C3F638891BD}"/>
              </a:ext>
            </a:extLst>
          </p:cNvPr>
          <p:cNvSpPr/>
          <p:nvPr/>
        </p:nvSpPr>
        <p:spPr>
          <a:xfrm>
            <a:off x="5081588" y="3523370"/>
            <a:ext cx="2305050" cy="1138237"/>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 Builder</a:t>
            </a:r>
          </a:p>
        </p:txBody>
      </p:sp>
      <p:cxnSp>
        <p:nvCxnSpPr>
          <p:cNvPr id="4" name="Straight Arrow Connector 3">
            <a:extLst>
              <a:ext uri="{FF2B5EF4-FFF2-40B4-BE49-F238E27FC236}">
                <a16:creationId xmlns:a16="http://schemas.microsoft.com/office/drawing/2014/main" id="{9AD5E24E-C39D-B495-D8CD-D6ADEAEDB992}"/>
              </a:ext>
            </a:extLst>
          </p:cNvPr>
          <p:cNvCxnSpPr>
            <a:cxnSpLocks/>
            <a:stCxn id="15" idx="3"/>
            <a:endCxn id="2" idx="1"/>
          </p:cNvCxnSpPr>
          <p:nvPr/>
        </p:nvCxnSpPr>
        <p:spPr>
          <a:xfrm>
            <a:off x="2628901" y="3865991"/>
            <a:ext cx="2452687" cy="22649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EE22BE-863A-7CA2-2D47-D5B86BE9A1AD}"/>
              </a:ext>
            </a:extLst>
          </p:cNvPr>
          <p:cNvCxnSpPr>
            <a:cxnSpLocks/>
          </p:cNvCxnSpPr>
          <p:nvPr/>
        </p:nvCxnSpPr>
        <p:spPr>
          <a:xfrm flipV="1">
            <a:off x="2509838" y="4288568"/>
            <a:ext cx="2605088" cy="99843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D1A3BC-DAB3-D89E-EFF4-91378959676E}"/>
              </a:ext>
            </a:extLst>
          </p:cNvPr>
          <p:cNvCxnSpPr>
            <a:cxnSpLocks/>
            <a:stCxn id="21" idx="1"/>
          </p:cNvCxnSpPr>
          <p:nvPr/>
        </p:nvCxnSpPr>
        <p:spPr>
          <a:xfrm flipH="1">
            <a:off x="7410448" y="2596636"/>
            <a:ext cx="2290769" cy="119907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2BA5986-C902-F149-8107-678440F190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579" y="3554423"/>
            <a:ext cx="2122322" cy="623135"/>
          </a:xfrm>
          <a:prstGeom prst="rect">
            <a:avLst/>
          </a:prstGeom>
        </p:spPr>
      </p:pic>
      <p:pic>
        <p:nvPicPr>
          <p:cNvPr id="18" name="Picture 17">
            <a:extLst>
              <a:ext uri="{FF2B5EF4-FFF2-40B4-BE49-F238E27FC236}">
                <a16:creationId xmlns:a16="http://schemas.microsoft.com/office/drawing/2014/main" id="{B35E86EA-4EBB-D1AF-4356-9CC67D6409B6}"/>
              </a:ext>
            </a:extLst>
          </p:cNvPr>
          <p:cNvPicPr>
            <a:picLocks noChangeAspect="1"/>
          </p:cNvPicPr>
          <p:nvPr/>
        </p:nvPicPr>
        <p:blipFill>
          <a:blip r:embed="rId3"/>
          <a:stretch>
            <a:fillRect/>
          </a:stretch>
        </p:blipFill>
        <p:spPr>
          <a:xfrm>
            <a:off x="729534" y="4888588"/>
            <a:ext cx="1676412" cy="619130"/>
          </a:xfrm>
          <a:prstGeom prst="rect">
            <a:avLst/>
          </a:prstGeom>
        </p:spPr>
      </p:pic>
      <p:sp>
        <p:nvSpPr>
          <p:cNvPr id="21" name="Rectangle 20">
            <a:extLst>
              <a:ext uri="{FF2B5EF4-FFF2-40B4-BE49-F238E27FC236}">
                <a16:creationId xmlns:a16="http://schemas.microsoft.com/office/drawing/2014/main" id="{7A6040DB-4404-C323-6F51-3C4FEF8F2072}"/>
              </a:ext>
            </a:extLst>
          </p:cNvPr>
          <p:cNvSpPr/>
          <p:nvPr/>
        </p:nvSpPr>
        <p:spPr>
          <a:xfrm>
            <a:off x="9701217" y="2287071"/>
            <a:ext cx="1895475" cy="6191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Static JSON</a:t>
            </a:r>
          </a:p>
        </p:txBody>
      </p:sp>
      <p:cxnSp>
        <p:nvCxnSpPr>
          <p:cNvPr id="22" name="Straight Arrow Connector 21">
            <a:extLst>
              <a:ext uri="{FF2B5EF4-FFF2-40B4-BE49-F238E27FC236}">
                <a16:creationId xmlns:a16="http://schemas.microsoft.com/office/drawing/2014/main" id="{B7242C14-226D-B894-39C0-61A1B751F30C}"/>
              </a:ext>
            </a:extLst>
          </p:cNvPr>
          <p:cNvCxnSpPr>
            <a:cxnSpLocks/>
            <a:stCxn id="23" idx="1"/>
            <a:endCxn id="2" idx="3"/>
          </p:cNvCxnSpPr>
          <p:nvPr/>
        </p:nvCxnSpPr>
        <p:spPr>
          <a:xfrm flipH="1">
            <a:off x="7386638" y="3831309"/>
            <a:ext cx="2300287" cy="2611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4221BD9-28E6-E6CB-3AE1-FAE73209CD05}"/>
              </a:ext>
            </a:extLst>
          </p:cNvPr>
          <p:cNvSpPr/>
          <p:nvPr/>
        </p:nvSpPr>
        <p:spPr>
          <a:xfrm>
            <a:off x="9686925" y="3521744"/>
            <a:ext cx="1895475" cy="619129"/>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REST</a:t>
            </a:r>
          </a:p>
        </p:txBody>
      </p:sp>
      <p:cxnSp>
        <p:nvCxnSpPr>
          <p:cNvPr id="25" name="Straight Arrow Connector 24">
            <a:extLst>
              <a:ext uri="{FF2B5EF4-FFF2-40B4-BE49-F238E27FC236}">
                <a16:creationId xmlns:a16="http://schemas.microsoft.com/office/drawing/2014/main" id="{3DED3A36-E26A-2024-383D-F795EA523257}"/>
              </a:ext>
            </a:extLst>
          </p:cNvPr>
          <p:cNvCxnSpPr>
            <a:cxnSpLocks/>
            <a:stCxn id="26" idx="1"/>
          </p:cNvCxnSpPr>
          <p:nvPr/>
        </p:nvCxnSpPr>
        <p:spPr>
          <a:xfrm flipH="1" flipV="1">
            <a:off x="7410448" y="4400428"/>
            <a:ext cx="2237186" cy="79772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440395-BDFC-9853-7EEA-D5EB5CA60E4E}"/>
              </a:ext>
            </a:extLst>
          </p:cNvPr>
          <p:cNvSpPr/>
          <p:nvPr/>
        </p:nvSpPr>
        <p:spPr>
          <a:xfrm>
            <a:off x="9647634" y="4888589"/>
            <a:ext cx="1895475" cy="619129"/>
          </a:xfrm>
          <a:prstGeom prst="rect">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GraphQL</a:t>
            </a:r>
          </a:p>
        </p:txBody>
      </p:sp>
      <p:sp>
        <p:nvSpPr>
          <p:cNvPr id="34" name="TextBox 33">
            <a:extLst>
              <a:ext uri="{FF2B5EF4-FFF2-40B4-BE49-F238E27FC236}">
                <a16:creationId xmlns:a16="http://schemas.microsoft.com/office/drawing/2014/main" id="{53B5BFA4-0E78-5413-0288-FF4FC620D3BA}"/>
              </a:ext>
            </a:extLst>
          </p:cNvPr>
          <p:cNvSpPr txBox="1"/>
          <p:nvPr/>
        </p:nvSpPr>
        <p:spPr>
          <a:xfrm>
            <a:off x="3761184" y="6385194"/>
            <a:ext cx="503892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https://www.youtube.com/watch?v=roCDkTUDWfk</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 name="Picture 35">
            <a:extLst>
              <a:ext uri="{FF2B5EF4-FFF2-40B4-BE49-F238E27FC236}">
                <a16:creationId xmlns:a16="http://schemas.microsoft.com/office/drawing/2014/main" id="{CA2A6250-00FB-A42C-27ED-1037CD344785}"/>
              </a:ext>
            </a:extLst>
          </p:cNvPr>
          <p:cNvPicPr>
            <a:picLocks noChangeAspect="1"/>
          </p:cNvPicPr>
          <p:nvPr/>
        </p:nvPicPr>
        <p:blipFill>
          <a:blip r:embed="rId5"/>
          <a:stretch>
            <a:fillRect/>
          </a:stretch>
        </p:blipFill>
        <p:spPr>
          <a:xfrm>
            <a:off x="591736" y="2084799"/>
            <a:ext cx="2018116" cy="1023674"/>
          </a:xfrm>
          <a:prstGeom prst="rect">
            <a:avLst/>
          </a:prstGeom>
        </p:spPr>
      </p:pic>
      <p:cxnSp>
        <p:nvCxnSpPr>
          <p:cNvPr id="38" name="Straight Arrow Connector 37">
            <a:extLst>
              <a:ext uri="{FF2B5EF4-FFF2-40B4-BE49-F238E27FC236}">
                <a16:creationId xmlns:a16="http://schemas.microsoft.com/office/drawing/2014/main" id="{69696B41-E970-E7BF-DD4D-C96D0FCAD2DB}"/>
              </a:ext>
            </a:extLst>
          </p:cNvPr>
          <p:cNvCxnSpPr>
            <a:cxnSpLocks/>
          </p:cNvCxnSpPr>
          <p:nvPr/>
        </p:nvCxnSpPr>
        <p:spPr>
          <a:xfrm>
            <a:off x="2609852" y="2630423"/>
            <a:ext cx="2505074" cy="12453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BF3E16-FF13-5ECA-A576-F9A15D1189F6}"/>
              </a:ext>
            </a:extLst>
          </p:cNvPr>
          <p:cNvSpPr txBox="1"/>
          <p:nvPr/>
        </p:nvSpPr>
        <p:spPr>
          <a:xfrm>
            <a:off x="1100138" y="681038"/>
            <a:ext cx="12334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Providers</a:t>
            </a:r>
          </a:p>
        </p:txBody>
      </p:sp>
      <p:sp>
        <p:nvSpPr>
          <p:cNvPr id="30" name="TextBox 29">
            <a:extLst>
              <a:ext uri="{FF2B5EF4-FFF2-40B4-BE49-F238E27FC236}">
                <a16:creationId xmlns:a16="http://schemas.microsoft.com/office/drawing/2014/main" id="{AAB0E358-B8B1-760C-C743-F50CDAE618F2}"/>
              </a:ext>
            </a:extLst>
          </p:cNvPr>
          <p:cNvSpPr txBox="1"/>
          <p:nvPr/>
        </p:nvSpPr>
        <p:spPr>
          <a:xfrm>
            <a:off x="10082213" y="865704"/>
            <a:ext cx="12334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Formats</a:t>
            </a:r>
          </a:p>
        </p:txBody>
      </p:sp>
      <p:sp>
        <p:nvSpPr>
          <p:cNvPr id="3" name="TextBox 2">
            <a:extLst>
              <a:ext uri="{FF2B5EF4-FFF2-40B4-BE49-F238E27FC236}">
                <a16:creationId xmlns:a16="http://schemas.microsoft.com/office/drawing/2014/main" id="{4B24AFAA-719D-345E-B85E-D22D0475714C}"/>
              </a:ext>
            </a:extLst>
          </p:cNvPr>
          <p:cNvSpPr txBox="1"/>
          <p:nvPr/>
        </p:nvSpPr>
        <p:spPr>
          <a:xfrm>
            <a:off x="1500188" y="5838408"/>
            <a:ext cx="93821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No-code for connecting to such external applications while headless components need code to do the same</a:t>
            </a:r>
          </a:p>
        </p:txBody>
      </p:sp>
    </p:spTree>
    <p:extLst>
      <p:ext uri="{BB962C8B-B14F-4D97-AF65-F5344CB8AC3E}">
        <p14:creationId xmlns:p14="http://schemas.microsoft.com/office/powerpoint/2010/main" val="3057555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4046084" y="84851"/>
            <a:ext cx="47856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Component and Versions</a:t>
            </a: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TextBox 52">
            <a:extLst>
              <a:ext uri="{FF2B5EF4-FFF2-40B4-BE49-F238E27FC236}">
                <a16:creationId xmlns:a16="http://schemas.microsoft.com/office/drawing/2014/main" id="{60E50C5B-7441-73C4-6E92-D6A8077CADD1}"/>
              </a:ext>
            </a:extLst>
          </p:cNvPr>
          <p:cNvSpPr txBox="1"/>
          <p:nvPr/>
        </p:nvSpPr>
        <p:spPr>
          <a:xfrm>
            <a:off x="3246722" y="6526434"/>
            <a:ext cx="5797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One component with multiple versions based on screen breakpoints</a:t>
            </a:r>
          </a:p>
        </p:txBody>
      </p:sp>
      <p:sp>
        <p:nvSpPr>
          <p:cNvPr id="2" name="Rectangle 1">
            <a:extLst>
              <a:ext uri="{FF2B5EF4-FFF2-40B4-BE49-F238E27FC236}">
                <a16:creationId xmlns:a16="http://schemas.microsoft.com/office/drawing/2014/main" id="{A89CA451-7ABF-E88F-2E3F-4C2D63766226}"/>
              </a:ext>
            </a:extLst>
          </p:cNvPr>
          <p:cNvSpPr/>
          <p:nvPr/>
        </p:nvSpPr>
        <p:spPr>
          <a:xfrm>
            <a:off x="198857" y="3869431"/>
            <a:ext cx="3321628" cy="2364174"/>
          </a:xfrm>
          <a:prstGeom prst="rect">
            <a:avLst/>
          </a:prstGeom>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5400000" scaled="1"/>
            <a:tileRect/>
          </a:gra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D4CAA6E-0CE7-AE5F-5F3B-1AEEBF4C0AF3}"/>
              </a:ext>
            </a:extLst>
          </p:cNvPr>
          <p:cNvSpPr txBox="1"/>
          <p:nvPr/>
        </p:nvSpPr>
        <p:spPr>
          <a:xfrm>
            <a:off x="303089" y="4039992"/>
            <a:ext cx="1681927" cy="2084643"/>
          </a:xfrm>
          <a:prstGeom prst="rect">
            <a:avLst/>
          </a:prstGeom>
          <a:solidFill>
            <a:schemeClr val="bg2"/>
          </a:solidFill>
          <a:ln>
            <a:solidFill>
              <a:schemeClr val="tx1"/>
            </a:solidFill>
            <a:prstDash val="dash"/>
          </a:ln>
        </p:spPr>
        <p:txBody>
          <a:bodyPr wrap="square" rtlCol="0">
            <a:spAutoFit/>
          </a:bodyPr>
          <a:lstStyle/>
          <a:p>
            <a:endParaRPr lang="en-US" dirty="0"/>
          </a:p>
        </p:txBody>
      </p:sp>
      <p:sp>
        <p:nvSpPr>
          <p:cNvPr id="4" name="TextBox 3">
            <a:extLst>
              <a:ext uri="{FF2B5EF4-FFF2-40B4-BE49-F238E27FC236}">
                <a16:creationId xmlns:a16="http://schemas.microsoft.com/office/drawing/2014/main" id="{2A331833-CC84-5FE1-94BF-21F3027D1D18}"/>
              </a:ext>
            </a:extLst>
          </p:cNvPr>
          <p:cNvSpPr txBox="1"/>
          <p:nvPr/>
        </p:nvSpPr>
        <p:spPr>
          <a:xfrm>
            <a:off x="2079772" y="4073157"/>
            <a:ext cx="1345543" cy="369332"/>
          </a:xfrm>
          <a:prstGeom prst="rect">
            <a:avLst/>
          </a:prstGeom>
          <a:solidFill>
            <a:schemeClr val="bg2"/>
          </a:solidFill>
          <a:ln>
            <a:solidFill>
              <a:schemeClr val="tx1"/>
            </a:solidFill>
            <a:prstDash val="dash"/>
          </a:ln>
        </p:spPr>
        <p:txBody>
          <a:bodyPr wrap="square" rtlCol="0">
            <a:spAutoFit/>
          </a:bodyPr>
          <a:lstStyle/>
          <a:p>
            <a:r>
              <a:rPr lang="en-US" dirty="0"/>
              <a:t>Name</a:t>
            </a:r>
          </a:p>
        </p:txBody>
      </p:sp>
      <p:sp>
        <p:nvSpPr>
          <p:cNvPr id="5" name="TextBox 4">
            <a:extLst>
              <a:ext uri="{FF2B5EF4-FFF2-40B4-BE49-F238E27FC236}">
                <a16:creationId xmlns:a16="http://schemas.microsoft.com/office/drawing/2014/main" id="{D3BF3CDA-BB9A-41C9-1B8D-DA3B83E11D93}"/>
              </a:ext>
            </a:extLst>
          </p:cNvPr>
          <p:cNvSpPr txBox="1"/>
          <p:nvPr/>
        </p:nvSpPr>
        <p:spPr>
          <a:xfrm>
            <a:off x="2089248" y="4495613"/>
            <a:ext cx="1345543" cy="369332"/>
          </a:xfrm>
          <a:prstGeom prst="rect">
            <a:avLst/>
          </a:prstGeom>
          <a:solidFill>
            <a:schemeClr val="bg2"/>
          </a:solidFill>
          <a:ln>
            <a:solidFill>
              <a:schemeClr val="tx1"/>
            </a:solidFill>
            <a:prstDash val="dash"/>
          </a:ln>
        </p:spPr>
        <p:txBody>
          <a:bodyPr wrap="square" rtlCol="0">
            <a:spAutoFit/>
          </a:bodyPr>
          <a:lstStyle/>
          <a:p>
            <a:r>
              <a:rPr lang="en-US" dirty="0"/>
              <a:t>Gender</a:t>
            </a:r>
          </a:p>
        </p:txBody>
      </p:sp>
      <p:sp>
        <p:nvSpPr>
          <p:cNvPr id="12" name="Rectangle 11">
            <a:extLst>
              <a:ext uri="{FF2B5EF4-FFF2-40B4-BE49-F238E27FC236}">
                <a16:creationId xmlns:a16="http://schemas.microsoft.com/office/drawing/2014/main" id="{5995413F-FC68-8522-078E-AAFED6AA1079}"/>
              </a:ext>
            </a:extLst>
          </p:cNvPr>
          <p:cNvSpPr/>
          <p:nvPr/>
        </p:nvSpPr>
        <p:spPr>
          <a:xfrm>
            <a:off x="2079772" y="4944917"/>
            <a:ext cx="1378708" cy="1179718"/>
          </a:xfrm>
          <a:prstGeom prst="rect">
            <a:avLst/>
          </a:prstGeom>
          <a:solidFill>
            <a:schemeClr val="bg1"/>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107D79B-9B25-7633-24FD-15FED5C54758}"/>
              </a:ext>
            </a:extLst>
          </p:cNvPr>
          <p:cNvSpPr txBox="1"/>
          <p:nvPr/>
        </p:nvSpPr>
        <p:spPr>
          <a:xfrm>
            <a:off x="2089248" y="4942153"/>
            <a:ext cx="1345543" cy="369332"/>
          </a:xfrm>
          <a:prstGeom prst="rect">
            <a:avLst/>
          </a:prstGeom>
          <a:solidFill>
            <a:schemeClr val="bg2"/>
          </a:solidFill>
        </p:spPr>
        <p:txBody>
          <a:bodyPr wrap="square" rtlCol="0">
            <a:spAutoFit/>
          </a:bodyPr>
          <a:lstStyle/>
          <a:p>
            <a:r>
              <a:rPr lang="en-US" dirty="0"/>
              <a:t>About</a:t>
            </a:r>
          </a:p>
        </p:txBody>
      </p:sp>
      <p:pic>
        <p:nvPicPr>
          <p:cNvPr id="17" name="Graphic 16" descr="User">
            <a:extLst>
              <a:ext uri="{FF2B5EF4-FFF2-40B4-BE49-F238E27FC236}">
                <a16:creationId xmlns:a16="http://schemas.microsoft.com/office/drawing/2014/main" id="{8985A650-8F0D-3D4B-F827-F573F6BFE0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5532" y="4669619"/>
            <a:ext cx="914400" cy="914400"/>
          </a:xfrm>
          <a:prstGeom prst="rect">
            <a:avLst/>
          </a:prstGeom>
        </p:spPr>
      </p:pic>
      <p:sp>
        <p:nvSpPr>
          <p:cNvPr id="18" name="TextBox 17">
            <a:extLst>
              <a:ext uri="{FF2B5EF4-FFF2-40B4-BE49-F238E27FC236}">
                <a16:creationId xmlns:a16="http://schemas.microsoft.com/office/drawing/2014/main" id="{D55B93E2-101D-AF56-29F0-196524A08EEC}"/>
              </a:ext>
            </a:extLst>
          </p:cNvPr>
          <p:cNvSpPr txBox="1"/>
          <p:nvPr/>
        </p:nvSpPr>
        <p:spPr>
          <a:xfrm>
            <a:off x="1122732" y="6350707"/>
            <a:ext cx="15424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Component</a:t>
            </a:r>
          </a:p>
        </p:txBody>
      </p:sp>
      <p:sp>
        <p:nvSpPr>
          <p:cNvPr id="19" name="Rectangle 18">
            <a:extLst>
              <a:ext uri="{FF2B5EF4-FFF2-40B4-BE49-F238E27FC236}">
                <a16:creationId xmlns:a16="http://schemas.microsoft.com/office/drawing/2014/main" id="{8F01BF83-5351-7BEB-ECA1-48B5AB76470E}"/>
              </a:ext>
            </a:extLst>
          </p:cNvPr>
          <p:cNvSpPr/>
          <p:nvPr/>
        </p:nvSpPr>
        <p:spPr>
          <a:xfrm>
            <a:off x="8577112" y="217940"/>
            <a:ext cx="3321628" cy="2364174"/>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04E113C-016F-EFD4-581B-57140BE68AC7}"/>
              </a:ext>
            </a:extLst>
          </p:cNvPr>
          <p:cNvSpPr txBox="1"/>
          <p:nvPr/>
        </p:nvSpPr>
        <p:spPr>
          <a:xfrm>
            <a:off x="8681344" y="388501"/>
            <a:ext cx="1681927" cy="2084643"/>
          </a:xfrm>
          <a:prstGeom prst="rect">
            <a:avLst/>
          </a:prstGeom>
          <a:solidFill>
            <a:schemeClr val="bg2"/>
          </a:solidFill>
        </p:spPr>
        <p:txBody>
          <a:bodyPr wrap="square" rtlCol="0">
            <a:spAutoFit/>
          </a:bodyPr>
          <a:lstStyle/>
          <a:p>
            <a:endParaRPr lang="en-US" dirty="0"/>
          </a:p>
        </p:txBody>
      </p:sp>
      <p:sp>
        <p:nvSpPr>
          <p:cNvPr id="25" name="TextBox 24">
            <a:extLst>
              <a:ext uri="{FF2B5EF4-FFF2-40B4-BE49-F238E27FC236}">
                <a16:creationId xmlns:a16="http://schemas.microsoft.com/office/drawing/2014/main" id="{615DEC05-12FD-9BF2-6BC7-D97521482C45}"/>
              </a:ext>
            </a:extLst>
          </p:cNvPr>
          <p:cNvSpPr txBox="1"/>
          <p:nvPr/>
        </p:nvSpPr>
        <p:spPr>
          <a:xfrm>
            <a:off x="10458027" y="421666"/>
            <a:ext cx="1345543" cy="369332"/>
          </a:xfrm>
          <a:prstGeom prst="rect">
            <a:avLst/>
          </a:prstGeom>
          <a:solidFill>
            <a:schemeClr val="bg2"/>
          </a:solidFill>
        </p:spPr>
        <p:txBody>
          <a:bodyPr wrap="square" rtlCol="0">
            <a:spAutoFit/>
          </a:bodyPr>
          <a:lstStyle/>
          <a:p>
            <a:r>
              <a:rPr lang="en-US" dirty="0"/>
              <a:t>Name</a:t>
            </a:r>
          </a:p>
        </p:txBody>
      </p:sp>
      <p:sp>
        <p:nvSpPr>
          <p:cNvPr id="26" name="TextBox 25">
            <a:extLst>
              <a:ext uri="{FF2B5EF4-FFF2-40B4-BE49-F238E27FC236}">
                <a16:creationId xmlns:a16="http://schemas.microsoft.com/office/drawing/2014/main" id="{269AD1C0-85A3-8629-F40C-ADE90D212C59}"/>
              </a:ext>
            </a:extLst>
          </p:cNvPr>
          <p:cNvSpPr txBox="1"/>
          <p:nvPr/>
        </p:nvSpPr>
        <p:spPr>
          <a:xfrm>
            <a:off x="10467503" y="844122"/>
            <a:ext cx="1345543" cy="369332"/>
          </a:xfrm>
          <a:prstGeom prst="rect">
            <a:avLst/>
          </a:prstGeom>
          <a:solidFill>
            <a:schemeClr val="bg2"/>
          </a:solidFill>
        </p:spPr>
        <p:txBody>
          <a:bodyPr wrap="square" rtlCol="0">
            <a:spAutoFit/>
          </a:bodyPr>
          <a:lstStyle/>
          <a:p>
            <a:r>
              <a:rPr lang="en-US" dirty="0"/>
              <a:t>Gender</a:t>
            </a:r>
          </a:p>
        </p:txBody>
      </p:sp>
      <p:sp>
        <p:nvSpPr>
          <p:cNvPr id="27" name="Rectangle 26">
            <a:extLst>
              <a:ext uri="{FF2B5EF4-FFF2-40B4-BE49-F238E27FC236}">
                <a16:creationId xmlns:a16="http://schemas.microsoft.com/office/drawing/2014/main" id="{010B372B-FB20-8E68-7DFC-2149EAC3D8DB}"/>
              </a:ext>
            </a:extLst>
          </p:cNvPr>
          <p:cNvSpPr/>
          <p:nvPr/>
        </p:nvSpPr>
        <p:spPr>
          <a:xfrm>
            <a:off x="10458027" y="1293426"/>
            <a:ext cx="1378708" cy="1179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1185AA5C-9EC4-4993-5B16-A061B2CA9B81}"/>
              </a:ext>
            </a:extLst>
          </p:cNvPr>
          <p:cNvSpPr txBox="1"/>
          <p:nvPr/>
        </p:nvSpPr>
        <p:spPr>
          <a:xfrm>
            <a:off x="10467503" y="1290662"/>
            <a:ext cx="1345543" cy="369332"/>
          </a:xfrm>
          <a:prstGeom prst="rect">
            <a:avLst/>
          </a:prstGeom>
          <a:solidFill>
            <a:schemeClr val="bg2"/>
          </a:solidFill>
        </p:spPr>
        <p:txBody>
          <a:bodyPr wrap="square" rtlCol="0">
            <a:spAutoFit/>
          </a:bodyPr>
          <a:lstStyle/>
          <a:p>
            <a:r>
              <a:rPr lang="en-US" dirty="0"/>
              <a:t>About</a:t>
            </a:r>
          </a:p>
        </p:txBody>
      </p:sp>
      <p:pic>
        <p:nvPicPr>
          <p:cNvPr id="29" name="Graphic 28" descr="User">
            <a:extLst>
              <a:ext uri="{FF2B5EF4-FFF2-40B4-BE49-F238E27FC236}">
                <a16:creationId xmlns:a16="http://schemas.microsoft.com/office/drawing/2014/main" id="{9E552A83-3ABF-5830-69C5-BB7D5B4A11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43787" y="1018128"/>
            <a:ext cx="914400" cy="914400"/>
          </a:xfrm>
          <a:prstGeom prst="rect">
            <a:avLst/>
          </a:prstGeom>
        </p:spPr>
      </p:pic>
      <p:sp>
        <p:nvSpPr>
          <p:cNvPr id="38" name="Rectangle 37">
            <a:extLst>
              <a:ext uri="{FF2B5EF4-FFF2-40B4-BE49-F238E27FC236}">
                <a16:creationId xmlns:a16="http://schemas.microsoft.com/office/drawing/2014/main" id="{5CEBD242-855C-AA2D-8A4F-0E21C6E21DF0}"/>
              </a:ext>
            </a:extLst>
          </p:cNvPr>
          <p:cNvSpPr/>
          <p:nvPr/>
        </p:nvSpPr>
        <p:spPr>
          <a:xfrm>
            <a:off x="2448648" y="290753"/>
            <a:ext cx="1621539" cy="236417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E49D74D-5F8B-D54B-C9A6-50E7F543C534}"/>
              </a:ext>
            </a:extLst>
          </p:cNvPr>
          <p:cNvSpPr txBox="1"/>
          <p:nvPr/>
        </p:nvSpPr>
        <p:spPr>
          <a:xfrm>
            <a:off x="2596309" y="373881"/>
            <a:ext cx="1345543" cy="369332"/>
          </a:xfrm>
          <a:prstGeom prst="rect">
            <a:avLst/>
          </a:prstGeom>
          <a:solidFill>
            <a:schemeClr val="bg2"/>
          </a:solidFill>
        </p:spPr>
        <p:txBody>
          <a:bodyPr wrap="square" rtlCol="0">
            <a:spAutoFit/>
          </a:bodyPr>
          <a:lstStyle/>
          <a:p>
            <a:r>
              <a:rPr lang="en-US" dirty="0"/>
              <a:t>Name</a:t>
            </a:r>
          </a:p>
        </p:txBody>
      </p:sp>
      <p:sp>
        <p:nvSpPr>
          <p:cNvPr id="40" name="TextBox 39">
            <a:extLst>
              <a:ext uri="{FF2B5EF4-FFF2-40B4-BE49-F238E27FC236}">
                <a16:creationId xmlns:a16="http://schemas.microsoft.com/office/drawing/2014/main" id="{2B9B6E37-723C-B831-F36B-2EED0028880A}"/>
              </a:ext>
            </a:extLst>
          </p:cNvPr>
          <p:cNvSpPr txBox="1"/>
          <p:nvPr/>
        </p:nvSpPr>
        <p:spPr>
          <a:xfrm>
            <a:off x="2605785" y="796337"/>
            <a:ext cx="1345543" cy="369332"/>
          </a:xfrm>
          <a:prstGeom prst="rect">
            <a:avLst/>
          </a:prstGeom>
          <a:solidFill>
            <a:schemeClr val="bg2"/>
          </a:solidFill>
        </p:spPr>
        <p:txBody>
          <a:bodyPr wrap="square" rtlCol="0">
            <a:spAutoFit/>
          </a:bodyPr>
          <a:lstStyle/>
          <a:p>
            <a:r>
              <a:rPr lang="en-US" dirty="0"/>
              <a:t>Gender</a:t>
            </a:r>
          </a:p>
        </p:txBody>
      </p:sp>
      <p:sp>
        <p:nvSpPr>
          <p:cNvPr id="42" name="Rectangle 41">
            <a:extLst>
              <a:ext uri="{FF2B5EF4-FFF2-40B4-BE49-F238E27FC236}">
                <a16:creationId xmlns:a16="http://schemas.microsoft.com/office/drawing/2014/main" id="{5640D02A-BE05-4151-7EFC-D839A6A363C4}"/>
              </a:ext>
            </a:extLst>
          </p:cNvPr>
          <p:cNvSpPr/>
          <p:nvPr/>
        </p:nvSpPr>
        <p:spPr>
          <a:xfrm>
            <a:off x="2596309" y="1245641"/>
            <a:ext cx="1378708" cy="11797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CE6CD8D-91CF-02F2-E546-1445437B7A98}"/>
              </a:ext>
            </a:extLst>
          </p:cNvPr>
          <p:cNvSpPr txBox="1"/>
          <p:nvPr/>
        </p:nvSpPr>
        <p:spPr>
          <a:xfrm>
            <a:off x="2605785" y="1242877"/>
            <a:ext cx="1345543" cy="369332"/>
          </a:xfrm>
          <a:prstGeom prst="rect">
            <a:avLst/>
          </a:prstGeom>
          <a:solidFill>
            <a:schemeClr val="bg2"/>
          </a:solidFill>
        </p:spPr>
        <p:txBody>
          <a:bodyPr wrap="square" rtlCol="0">
            <a:spAutoFit/>
          </a:bodyPr>
          <a:lstStyle/>
          <a:p>
            <a:r>
              <a:rPr lang="en-US" dirty="0"/>
              <a:t>About</a:t>
            </a:r>
          </a:p>
        </p:txBody>
      </p:sp>
      <p:sp>
        <p:nvSpPr>
          <p:cNvPr id="44" name="Rectangle 43">
            <a:extLst>
              <a:ext uri="{FF2B5EF4-FFF2-40B4-BE49-F238E27FC236}">
                <a16:creationId xmlns:a16="http://schemas.microsoft.com/office/drawing/2014/main" id="{B55B62BF-BC93-C5C4-4D4D-A3CBBFEDC2DE}"/>
              </a:ext>
            </a:extLst>
          </p:cNvPr>
          <p:cNvSpPr/>
          <p:nvPr/>
        </p:nvSpPr>
        <p:spPr>
          <a:xfrm>
            <a:off x="7310900" y="4015919"/>
            <a:ext cx="4730647" cy="2364174"/>
          </a:xfrm>
          <a:prstGeom prst="rect">
            <a:avLst/>
          </a:prstGeom>
          <a:solidFill>
            <a:srgbClr val="1563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99CA37A-D0A6-7D3A-2921-92991529E8D9}"/>
              </a:ext>
            </a:extLst>
          </p:cNvPr>
          <p:cNvSpPr txBox="1"/>
          <p:nvPr/>
        </p:nvSpPr>
        <p:spPr>
          <a:xfrm>
            <a:off x="7440203" y="4184724"/>
            <a:ext cx="1681927" cy="2084643"/>
          </a:xfrm>
          <a:prstGeom prst="rect">
            <a:avLst/>
          </a:prstGeom>
          <a:solidFill>
            <a:schemeClr val="bg2"/>
          </a:solidFill>
        </p:spPr>
        <p:txBody>
          <a:bodyPr wrap="square" rtlCol="0">
            <a:spAutoFit/>
          </a:bodyPr>
          <a:lstStyle/>
          <a:p>
            <a:endParaRPr lang="en-US" dirty="0"/>
          </a:p>
        </p:txBody>
      </p:sp>
      <p:sp>
        <p:nvSpPr>
          <p:cNvPr id="46" name="TextBox 45">
            <a:extLst>
              <a:ext uri="{FF2B5EF4-FFF2-40B4-BE49-F238E27FC236}">
                <a16:creationId xmlns:a16="http://schemas.microsoft.com/office/drawing/2014/main" id="{9EADBF97-3741-9FB8-4264-14D8D00633DA}"/>
              </a:ext>
            </a:extLst>
          </p:cNvPr>
          <p:cNvSpPr txBox="1"/>
          <p:nvPr/>
        </p:nvSpPr>
        <p:spPr>
          <a:xfrm>
            <a:off x="9191816" y="4219645"/>
            <a:ext cx="1345543" cy="369332"/>
          </a:xfrm>
          <a:prstGeom prst="rect">
            <a:avLst/>
          </a:prstGeom>
          <a:solidFill>
            <a:schemeClr val="bg2"/>
          </a:solidFill>
        </p:spPr>
        <p:txBody>
          <a:bodyPr wrap="square" rtlCol="0">
            <a:spAutoFit/>
          </a:bodyPr>
          <a:lstStyle/>
          <a:p>
            <a:r>
              <a:rPr lang="en-US" dirty="0"/>
              <a:t>Name</a:t>
            </a:r>
          </a:p>
        </p:txBody>
      </p:sp>
      <p:sp>
        <p:nvSpPr>
          <p:cNvPr id="48" name="TextBox 47">
            <a:extLst>
              <a:ext uri="{FF2B5EF4-FFF2-40B4-BE49-F238E27FC236}">
                <a16:creationId xmlns:a16="http://schemas.microsoft.com/office/drawing/2014/main" id="{D75F8EC5-C529-5767-20C8-FA338997EB8A}"/>
              </a:ext>
            </a:extLst>
          </p:cNvPr>
          <p:cNvSpPr txBox="1"/>
          <p:nvPr/>
        </p:nvSpPr>
        <p:spPr>
          <a:xfrm>
            <a:off x="10594374" y="4237412"/>
            <a:ext cx="1345543" cy="369332"/>
          </a:xfrm>
          <a:prstGeom prst="rect">
            <a:avLst/>
          </a:prstGeom>
          <a:solidFill>
            <a:schemeClr val="bg2"/>
          </a:solidFill>
        </p:spPr>
        <p:txBody>
          <a:bodyPr wrap="square" rtlCol="0">
            <a:spAutoFit/>
          </a:bodyPr>
          <a:lstStyle/>
          <a:p>
            <a:r>
              <a:rPr lang="en-US" dirty="0"/>
              <a:t>Gender</a:t>
            </a:r>
          </a:p>
        </p:txBody>
      </p:sp>
      <p:sp>
        <p:nvSpPr>
          <p:cNvPr id="49" name="Rectangle 48">
            <a:extLst>
              <a:ext uri="{FF2B5EF4-FFF2-40B4-BE49-F238E27FC236}">
                <a16:creationId xmlns:a16="http://schemas.microsoft.com/office/drawing/2014/main" id="{E52F4BC0-359C-715C-8604-853C4599CAFD}"/>
              </a:ext>
            </a:extLst>
          </p:cNvPr>
          <p:cNvSpPr/>
          <p:nvPr/>
        </p:nvSpPr>
        <p:spPr>
          <a:xfrm>
            <a:off x="9191815" y="4672502"/>
            <a:ext cx="2748101" cy="15986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1CA05080-7FEB-333C-EFB8-D8446A13A3E8}"/>
              </a:ext>
            </a:extLst>
          </p:cNvPr>
          <p:cNvSpPr txBox="1"/>
          <p:nvPr/>
        </p:nvSpPr>
        <p:spPr>
          <a:xfrm>
            <a:off x="9223760" y="4694612"/>
            <a:ext cx="2674980" cy="369332"/>
          </a:xfrm>
          <a:prstGeom prst="rect">
            <a:avLst/>
          </a:prstGeom>
          <a:solidFill>
            <a:schemeClr val="bg2"/>
          </a:solidFill>
        </p:spPr>
        <p:txBody>
          <a:bodyPr wrap="square" rtlCol="0">
            <a:spAutoFit/>
          </a:bodyPr>
          <a:lstStyle/>
          <a:p>
            <a:r>
              <a:rPr lang="en-US" dirty="0"/>
              <a:t>About</a:t>
            </a:r>
          </a:p>
        </p:txBody>
      </p:sp>
      <p:pic>
        <p:nvPicPr>
          <p:cNvPr id="52" name="Graphic 51" descr="User">
            <a:extLst>
              <a:ext uri="{FF2B5EF4-FFF2-40B4-BE49-F238E27FC236}">
                <a16:creationId xmlns:a16="http://schemas.microsoft.com/office/drawing/2014/main" id="{E3505413-23F8-FA0E-C2DD-8ED8411DD9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77576" y="4816107"/>
            <a:ext cx="914400" cy="914400"/>
          </a:xfrm>
          <a:prstGeom prst="rect">
            <a:avLst/>
          </a:prstGeom>
        </p:spPr>
      </p:pic>
      <p:sp>
        <p:nvSpPr>
          <p:cNvPr id="54" name="TextBox 53">
            <a:extLst>
              <a:ext uri="{FF2B5EF4-FFF2-40B4-BE49-F238E27FC236}">
                <a16:creationId xmlns:a16="http://schemas.microsoft.com/office/drawing/2014/main" id="{5920EFBE-8AD9-575C-A9CF-3DC5F76B820B}"/>
              </a:ext>
            </a:extLst>
          </p:cNvPr>
          <p:cNvSpPr txBox="1"/>
          <p:nvPr/>
        </p:nvSpPr>
        <p:spPr>
          <a:xfrm>
            <a:off x="9330382" y="6408798"/>
            <a:ext cx="141229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Version - 2</a:t>
            </a:r>
          </a:p>
        </p:txBody>
      </p:sp>
      <p:sp>
        <p:nvSpPr>
          <p:cNvPr id="55" name="TextBox 54">
            <a:extLst>
              <a:ext uri="{FF2B5EF4-FFF2-40B4-BE49-F238E27FC236}">
                <a16:creationId xmlns:a16="http://schemas.microsoft.com/office/drawing/2014/main" id="{FD7B43AD-0413-B8BE-769C-55C00B358E58}"/>
              </a:ext>
            </a:extLst>
          </p:cNvPr>
          <p:cNvSpPr txBox="1"/>
          <p:nvPr/>
        </p:nvSpPr>
        <p:spPr>
          <a:xfrm>
            <a:off x="9724722" y="2643705"/>
            <a:ext cx="15424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Version - 1</a:t>
            </a:r>
          </a:p>
        </p:txBody>
      </p:sp>
      <p:sp>
        <p:nvSpPr>
          <p:cNvPr id="56" name="TextBox 55">
            <a:extLst>
              <a:ext uri="{FF2B5EF4-FFF2-40B4-BE49-F238E27FC236}">
                <a16:creationId xmlns:a16="http://schemas.microsoft.com/office/drawing/2014/main" id="{C9ECFBAF-F1D3-CBC6-B2CE-BCD0A3DEE50B}"/>
              </a:ext>
            </a:extLst>
          </p:cNvPr>
          <p:cNvSpPr txBox="1"/>
          <p:nvPr/>
        </p:nvSpPr>
        <p:spPr>
          <a:xfrm>
            <a:off x="2605785" y="2731523"/>
            <a:ext cx="15424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mn-cs"/>
              </a:rPr>
              <a:t>Version - 3</a:t>
            </a:r>
          </a:p>
        </p:txBody>
      </p:sp>
      <p:pic>
        <p:nvPicPr>
          <p:cNvPr id="60" name="Graphic 59" descr="Tablet">
            <a:extLst>
              <a:ext uri="{FF2B5EF4-FFF2-40B4-BE49-F238E27FC236}">
                <a16:creationId xmlns:a16="http://schemas.microsoft.com/office/drawing/2014/main" id="{33DC4F92-37E8-638C-3332-95941E56C5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3674" y="4942153"/>
            <a:ext cx="914400" cy="914400"/>
          </a:xfrm>
          <a:prstGeom prst="rect">
            <a:avLst/>
          </a:prstGeom>
        </p:spPr>
      </p:pic>
      <p:pic>
        <p:nvPicPr>
          <p:cNvPr id="63" name="Graphic 62" descr="Smart Phone">
            <a:extLst>
              <a:ext uri="{FF2B5EF4-FFF2-40B4-BE49-F238E27FC236}">
                <a16:creationId xmlns:a16="http://schemas.microsoft.com/office/drawing/2014/main" id="{627D3CBD-2C71-7B57-3F59-8C4D50BB1E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38123" y="1378300"/>
            <a:ext cx="914400" cy="914400"/>
          </a:xfrm>
          <a:prstGeom prst="rect">
            <a:avLst/>
          </a:prstGeom>
        </p:spPr>
      </p:pic>
      <p:pic>
        <p:nvPicPr>
          <p:cNvPr id="65" name="Graphic 64" descr="Internet">
            <a:extLst>
              <a:ext uri="{FF2B5EF4-FFF2-40B4-BE49-F238E27FC236}">
                <a16:creationId xmlns:a16="http://schemas.microsoft.com/office/drawing/2014/main" id="{A8EB2D33-F885-9EE1-3CE7-F84EA26BCD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89487" y="1157573"/>
            <a:ext cx="720150" cy="914400"/>
          </a:xfrm>
          <a:prstGeom prst="rect">
            <a:avLst/>
          </a:prstGeom>
        </p:spPr>
      </p:pic>
      <p:cxnSp>
        <p:nvCxnSpPr>
          <p:cNvPr id="69" name="Straight Arrow Connector 68">
            <a:extLst>
              <a:ext uri="{FF2B5EF4-FFF2-40B4-BE49-F238E27FC236}">
                <a16:creationId xmlns:a16="http://schemas.microsoft.com/office/drawing/2014/main" id="{997B307F-95DE-A317-DE42-722F4367F89C}"/>
              </a:ext>
            </a:extLst>
          </p:cNvPr>
          <p:cNvCxnSpPr>
            <a:cxnSpLocks/>
          </p:cNvCxnSpPr>
          <p:nvPr/>
        </p:nvCxnSpPr>
        <p:spPr>
          <a:xfrm>
            <a:off x="3580520" y="4942153"/>
            <a:ext cx="2664004"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CCE1CB5-1BA2-AF37-9750-D62A41714C3F}"/>
              </a:ext>
            </a:extLst>
          </p:cNvPr>
          <p:cNvCxnSpPr>
            <a:cxnSpLocks/>
          </p:cNvCxnSpPr>
          <p:nvPr/>
        </p:nvCxnSpPr>
        <p:spPr>
          <a:xfrm flipV="1">
            <a:off x="3664271" y="1659994"/>
            <a:ext cx="3883082" cy="22094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C683966-98B8-A6C5-7A8A-0E3F597A84B6}"/>
              </a:ext>
            </a:extLst>
          </p:cNvPr>
          <p:cNvCxnSpPr>
            <a:cxnSpLocks/>
          </p:cNvCxnSpPr>
          <p:nvPr/>
        </p:nvCxnSpPr>
        <p:spPr>
          <a:xfrm flipV="1">
            <a:off x="1902804" y="2676471"/>
            <a:ext cx="475584" cy="10059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9C4BD8E-968C-4DA3-32F4-0B02D2B4E251}"/>
              </a:ext>
            </a:extLst>
          </p:cNvPr>
          <p:cNvSpPr txBox="1"/>
          <p:nvPr/>
        </p:nvSpPr>
        <p:spPr>
          <a:xfrm rot="1046830">
            <a:off x="1460998" y="3150693"/>
            <a:ext cx="1389721" cy="369332"/>
          </a:xfrm>
          <a:prstGeom prst="rect">
            <a:avLst/>
          </a:prstGeom>
          <a:noFill/>
        </p:spPr>
        <p:txBody>
          <a:bodyPr wrap="square" rtlCol="0">
            <a:spAutoFit/>
          </a:bodyPr>
          <a:lstStyle/>
          <a:p>
            <a:r>
              <a:rPr lang="en-US" dirty="0"/>
              <a:t>Break Point</a:t>
            </a:r>
          </a:p>
        </p:txBody>
      </p:sp>
      <p:sp>
        <p:nvSpPr>
          <p:cNvPr id="100" name="TextBox 99">
            <a:extLst>
              <a:ext uri="{FF2B5EF4-FFF2-40B4-BE49-F238E27FC236}">
                <a16:creationId xmlns:a16="http://schemas.microsoft.com/office/drawing/2014/main" id="{A7B2F305-F623-9934-0922-69157DCE94DE}"/>
              </a:ext>
            </a:extLst>
          </p:cNvPr>
          <p:cNvSpPr txBox="1"/>
          <p:nvPr/>
        </p:nvSpPr>
        <p:spPr>
          <a:xfrm rot="2357831">
            <a:off x="4801336" y="2688660"/>
            <a:ext cx="1389721" cy="369332"/>
          </a:xfrm>
          <a:prstGeom prst="rect">
            <a:avLst/>
          </a:prstGeom>
          <a:noFill/>
        </p:spPr>
        <p:txBody>
          <a:bodyPr wrap="square" rtlCol="0">
            <a:spAutoFit/>
          </a:bodyPr>
          <a:lstStyle/>
          <a:p>
            <a:r>
              <a:rPr lang="en-US" dirty="0"/>
              <a:t>Break Point</a:t>
            </a:r>
          </a:p>
        </p:txBody>
      </p:sp>
      <p:sp>
        <p:nvSpPr>
          <p:cNvPr id="101" name="TextBox 100">
            <a:extLst>
              <a:ext uri="{FF2B5EF4-FFF2-40B4-BE49-F238E27FC236}">
                <a16:creationId xmlns:a16="http://schemas.microsoft.com/office/drawing/2014/main" id="{FECCCDB9-CA97-6A81-C67F-7FD30385D024}"/>
              </a:ext>
            </a:extLst>
          </p:cNvPr>
          <p:cNvSpPr txBox="1"/>
          <p:nvPr/>
        </p:nvSpPr>
        <p:spPr>
          <a:xfrm rot="2707918">
            <a:off x="4388905" y="4965603"/>
            <a:ext cx="1389721" cy="369332"/>
          </a:xfrm>
          <a:prstGeom prst="rect">
            <a:avLst/>
          </a:prstGeom>
          <a:noFill/>
        </p:spPr>
        <p:txBody>
          <a:bodyPr wrap="square" rtlCol="0">
            <a:spAutoFit/>
          </a:bodyPr>
          <a:lstStyle/>
          <a:p>
            <a:r>
              <a:rPr lang="en-US" dirty="0"/>
              <a:t>Break Point</a:t>
            </a:r>
          </a:p>
        </p:txBody>
      </p:sp>
    </p:spTree>
    <p:extLst>
      <p:ext uri="{BB962C8B-B14F-4D97-AF65-F5344CB8AC3E}">
        <p14:creationId xmlns:p14="http://schemas.microsoft.com/office/powerpoint/2010/main" val="21998738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5E5CF0-122F-B6EA-9F54-8022562C99DC}"/>
              </a:ext>
            </a:extLst>
          </p:cNvPr>
          <p:cNvSpPr txBox="1"/>
          <p:nvPr/>
        </p:nvSpPr>
        <p:spPr>
          <a:xfrm>
            <a:off x="3797166" y="133305"/>
            <a:ext cx="42447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Component Staging and Publish States</a:t>
            </a:r>
          </a:p>
        </p:txBody>
      </p:sp>
      <p:sp>
        <p:nvSpPr>
          <p:cNvPr id="2" name="Rectangle: Rounded Corners 1">
            <a:extLst>
              <a:ext uri="{FF2B5EF4-FFF2-40B4-BE49-F238E27FC236}">
                <a16:creationId xmlns:a16="http://schemas.microsoft.com/office/drawing/2014/main" id="{9112E69B-DE67-2D45-9777-528C8CBB0468}"/>
              </a:ext>
            </a:extLst>
          </p:cNvPr>
          <p:cNvSpPr/>
          <p:nvPr/>
        </p:nvSpPr>
        <p:spPr>
          <a:xfrm>
            <a:off x="591953" y="1073216"/>
            <a:ext cx="2420754" cy="948089"/>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Draft</a:t>
            </a:r>
          </a:p>
        </p:txBody>
      </p:sp>
      <p:sp>
        <p:nvSpPr>
          <p:cNvPr id="3" name="Rectangle: Rounded Corners 2">
            <a:extLst>
              <a:ext uri="{FF2B5EF4-FFF2-40B4-BE49-F238E27FC236}">
                <a16:creationId xmlns:a16="http://schemas.microsoft.com/office/drawing/2014/main" id="{7E8381C2-52CC-1E93-1BC3-AEB4742B6B46}"/>
              </a:ext>
            </a:extLst>
          </p:cNvPr>
          <p:cNvSpPr/>
          <p:nvPr/>
        </p:nvSpPr>
        <p:spPr>
          <a:xfrm>
            <a:off x="534203" y="2480909"/>
            <a:ext cx="2420754" cy="94808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Never Staged</a:t>
            </a:r>
          </a:p>
        </p:txBody>
      </p:sp>
      <p:sp>
        <p:nvSpPr>
          <p:cNvPr id="4" name="Rectangle: Rounded Corners 3">
            <a:extLst>
              <a:ext uri="{FF2B5EF4-FFF2-40B4-BE49-F238E27FC236}">
                <a16:creationId xmlns:a16="http://schemas.microsoft.com/office/drawing/2014/main" id="{70A4FF14-03CB-5C35-ADE9-4C480F71BD75}"/>
              </a:ext>
            </a:extLst>
          </p:cNvPr>
          <p:cNvSpPr/>
          <p:nvPr/>
        </p:nvSpPr>
        <p:spPr>
          <a:xfrm>
            <a:off x="3463491" y="2480909"/>
            <a:ext cx="2420754" cy="94808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Staged</a:t>
            </a:r>
          </a:p>
        </p:txBody>
      </p:sp>
      <p:sp>
        <p:nvSpPr>
          <p:cNvPr id="8" name="Rectangle: Rounded Corners 7">
            <a:extLst>
              <a:ext uri="{FF2B5EF4-FFF2-40B4-BE49-F238E27FC236}">
                <a16:creationId xmlns:a16="http://schemas.microsoft.com/office/drawing/2014/main" id="{CD3E02AF-EA8F-D335-3B2A-2F665DA2B76C}"/>
              </a:ext>
            </a:extLst>
          </p:cNvPr>
          <p:cNvSpPr/>
          <p:nvPr/>
        </p:nvSpPr>
        <p:spPr>
          <a:xfrm>
            <a:off x="6546783" y="2480909"/>
            <a:ext cx="2420754" cy="94808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Previously Staged</a:t>
            </a:r>
          </a:p>
        </p:txBody>
      </p:sp>
      <p:sp>
        <p:nvSpPr>
          <p:cNvPr id="9" name="Rectangle: Rounded Corners 8">
            <a:extLst>
              <a:ext uri="{FF2B5EF4-FFF2-40B4-BE49-F238E27FC236}">
                <a16:creationId xmlns:a16="http://schemas.microsoft.com/office/drawing/2014/main" id="{2A7126C1-163A-49F5-9AC1-8D1EADDCA061}"/>
              </a:ext>
            </a:extLst>
          </p:cNvPr>
          <p:cNvSpPr/>
          <p:nvPr/>
        </p:nvSpPr>
        <p:spPr>
          <a:xfrm>
            <a:off x="9581950" y="2480909"/>
            <a:ext cx="2420754" cy="94808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Unstaged</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E7F0B5F9-406C-EDBA-F528-33A6B614D815}"/>
              </a:ext>
            </a:extLst>
          </p:cNvPr>
          <p:cNvSpPr/>
          <p:nvPr/>
        </p:nvSpPr>
        <p:spPr>
          <a:xfrm>
            <a:off x="534203" y="3802779"/>
            <a:ext cx="2420754" cy="94808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Never Published</a:t>
            </a:r>
          </a:p>
        </p:txBody>
      </p:sp>
      <p:sp>
        <p:nvSpPr>
          <p:cNvPr id="13" name="Rectangle: Rounded Corners 12">
            <a:extLst>
              <a:ext uri="{FF2B5EF4-FFF2-40B4-BE49-F238E27FC236}">
                <a16:creationId xmlns:a16="http://schemas.microsoft.com/office/drawing/2014/main" id="{664D3EDB-CEE9-5AC9-5F64-0C7C7D216997}"/>
              </a:ext>
            </a:extLst>
          </p:cNvPr>
          <p:cNvSpPr/>
          <p:nvPr/>
        </p:nvSpPr>
        <p:spPr>
          <a:xfrm>
            <a:off x="3463491" y="3802779"/>
            <a:ext cx="2420754" cy="94808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Published</a:t>
            </a:r>
          </a:p>
        </p:txBody>
      </p:sp>
      <p:sp>
        <p:nvSpPr>
          <p:cNvPr id="15" name="Rectangle: Rounded Corners 14">
            <a:extLst>
              <a:ext uri="{FF2B5EF4-FFF2-40B4-BE49-F238E27FC236}">
                <a16:creationId xmlns:a16="http://schemas.microsoft.com/office/drawing/2014/main" id="{BC60AB8B-30B0-F5F3-CEFF-CFC590E902AD}"/>
              </a:ext>
            </a:extLst>
          </p:cNvPr>
          <p:cNvSpPr/>
          <p:nvPr/>
        </p:nvSpPr>
        <p:spPr>
          <a:xfrm>
            <a:off x="6546783" y="3802779"/>
            <a:ext cx="2420754" cy="94808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Previously Published</a:t>
            </a:r>
          </a:p>
        </p:txBody>
      </p:sp>
      <p:sp>
        <p:nvSpPr>
          <p:cNvPr id="17" name="Rectangle: Rounded Corners 16">
            <a:extLst>
              <a:ext uri="{FF2B5EF4-FFF2-40B4-BE49-F238E27FC236}">
                <a16:creationId xmlns:a16="http://schemas.microsoft.com/office/drawing/2014/main" id="{827FA76F-686F-EE28-C0B3-998982DCC1DD}"/>
              </a:ext>
            </a:extLst>
          </p:cNvPr>
          <p:cNvSpPr/>
          <p:nvPr/>
        </p:nvSpPr>
        <p:spPr>
          <a:xfrm>
            <a:off x="9581950" y="3802779"/>
            <a:ext cx="2420754" cy="948089"/>
          </a:xfrm>
          <a:prstGeom prst="round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Unpublished</a:t>
            </a:r>
          </a:p>
        </p:txBody>
      </p:sp>
      <p:sp>
        <p:nvSpPr>
          <p:cNvPr id="18" name="Rectangle: Rounded Corners 17">
            <a:extLst>
              <a:ext uri="{FF2B5EF4-FFF2-40B4-BE49-F238E27FC236}">
                <a16:creationId xmlns:a16="http://schemas.microsoft.com/office/drawing/2014/main" id="{FC891A1F-FB68-E16D-072D-8132EF1838AA}"/>
              </a:ext>
            </a:extLst>
          </p:cNvPr>
          <p:cNvSpPr/>
          <p:nvPr/>
        </p:nvSpPr>
        <p:spPr>
          <a:xfrm>
            <a:off x="534203" y="5310739"/>
            <a:ext cx="2420754" cy="948089"/>
          </a:xfrm>
          <a:prstGeom prst="round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Changed</a:t>
            </a:r>
          </a:p>
        </p:txBody>
      </p:sp>
      <p:sp>
        <p:nvSpPr>
          <p:cNvPr id="20" name="Rectangle: Rounded Corners 19">
            <a:extLst>
              <a:ext uri="{FF2B5EF4-FFF2-40B4-BE49-F238E27FC236}">
                <a16:creationId xmlns:a16="http://schemas.microsoft.com/office/drawing/2014/main" id="{08172BAB-1799-718E-ACE6-193F57DB3FA8}"/>
              </a:ext>
            </a:extLst>
          </p:cNvPr>
          <p:cNvSpPr/>
          <p:nvPr/>
        </p:nvSpPr>
        <p:spPr>
          <a:xfrm>
            <a:off x="3463491" y="5310738"/>
            <a:ext cx="2420754" cy="948089"/>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Up to date</a:t>
            </a:r>
          </a:p>
        </p:txBody>
      </p:sp>
      <p:sp>
        <p:nvSpPr>
          <p:cNvPr id="21" name="Rectangle: Rounded Corners 20">
            <a:extLst>
              <a:ext uri="{FF2B5EF4-FFF2-40B4-BE49-F238E27FC236}">
                <a16:creationId xmlns:a16="http://schemas.microsoft.com/office/drawing/2014/main" id="{12889659-9BF8-E929-8368-3FE6C010DFAA}"/>
              </a:ext>
            </a:extLst>
          </p:cNvPr>
          <p:cNvSpPr/>
          <p:nvPr/>
        </p:nvSpPr>
        <p:spPr>
          <a:xfrm>
            <a:off x="6546783" y="5310738"/>
            <a:ext cx="2420754" cy="948089"/>
          </a:xfrm>
          <a:prstGeom prst="round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Archived</a:t>
            </a:r>
          </a:p>
        </p:txBody>
      </p:sp>
      <p:sp>
        <p:nvSpPr>
          <p:cNvPr id="22" name="TextBox 21">
            <a:extLst>
              <a:ext uri="{FF2B5EF4-FFF2-40B4-BE49-F238E27FC236}">
                <a16:creationId xmlns:a16="http://schemas.microsoft.com/office/drawing/2014/main" id="{279E1F4A-A706-7FED-5983-1BF47EAABDA0}"/>
              </a:ext>
            </a:extLst>
          </p:cNvPr>
          <p:cNvSpPr txBox="1"/>
          <p:nvPr/>
        </p:nvSpPr>
        <p:spPr>
          <a:xfrm>
            <a:off x="2416153" y="6480143"/>
            <a:ext cx="80707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https://doc.sitecore.com/xmc/en/users/xm-cloud/staging-and-publishing-components.html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4886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2" name="Flowchart: Process 61">
            <a:extLst>
              <a:ext uri="{FF2B5EF4-FFF2-40B4-BE49-F238E27FC236}">
                <a16:creationId xmlns:a16="http://schemas.microsoft.com/office/drawing/2014/main" id="{E9347FCF-D30B-BFD5-ED2F-6A9D32FCF1D9}"/>
              </a:ext>
            </a:extLst>
          </p:cNvPr>
          <p:cNvSpPr/>
          <p:nvPr/>
        </p:nvSpPr>
        <p:spPr>
          <a:xfrm>
            <a:off x="2359426" y="1185737"/>
            <a:ext cx="1183078" cy="3986665"/>
          </a:xfrm>
          <a:prstGeom prst="flowChartProcess">
            <a:avLst/>
          </a:prstGeom>
          <a:gradFill>
            <a:gsLst>
              <a:gs pos="0">
                <a:schemeClr val="accent1">
                  <a:lumMod val="5000"/>
                  <a:lumOff val="95000"/>
                </a:schemeClr>
              </a:gs>
              <a:gs pos="74000">
                <a:srgbClr val="C00000"/>
              </a:gs>
              <a:gs pos="83000">
                <a:schemeClr val="accent1">
                  <a:lumMod val="45000"/>
                  <a:lumOff val="55000"/>
                </a:schemeClr>
              </a:gs>
              <a:gs pos="100000">
                <a:schemeClr val="accent1">
                  <a:lumMod val="30000"/>
                  <a:lumOff val="70000"/>
                </a:schemeClr>
              </a:gs>
            </a:gsLst>
            <a:lin ang="5400000" scaled="1"/>
          </a:gradFill>
          <a:ln>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A46C07FA-4253-FBD4-D982-C4FE32E0A6D7}"/>
              </a:ext>
            </a:extLst>
          </p:cNvPr>
          <p:cNvCxnSpPr>
            <a:cxnSpLocks/>
          </p:cNvCxnSpPr>
          <p:nvPr/>
        </p:nvCxnSpPr>
        <p:spPr>
          <a:xfrm>
            <a:off x="8261904" y="507749"/>
            <a:ext cx="0" cy="535140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8CA91FA-5C69-DF3C-60B6-B51398C76CC6}"/>
              </a:ext>
            </a:extLst>
          </p:cNvPr>
          <p:cNvSpPr txBox="1"/>
          <p:nvPr/>
        </p:nvSpPr>
        <p:spPr>
          <a:xfrm>
            <a:off x="3550613" y="58763"/>
            <a:ext cx="52886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XM Cloud Component in Pages</a:t>
            </a:r>
          </a:p>
        </p:txBody>
      </p:sp>
      <p:sp>
        <p:nvSpPr>
          <p:cNvPr id="9" name="Rectangle 2">
            <a:extLst>
              <a:ext uri="{FF2B5EF4-FFF2-40B4-BE49-F238E27FC236}">
                <a16:creationId xmlns:a16="http://schemas.microsoft.com/office/drawing/2014/main" id="{2B37412E-9CEC-7C87-FC9A-BE398360CFA5}"/>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TextBox 52">
            <a:extLst>
              <a:ext uri="{FF2B5EF4-FFF2-40B4-BE49-F238E27FC236}">
                <a16:creationId xmlns:a16="http://schemas.microsoft.com/office/drawing/2014/main" id="{60E50C5B-7441-73C4-6E92-D6A8077CADD1}"/>
              </a:ext>
            </a:extLst>
          </p:cNvPr>
          <p:cNvSpPr txBox="1"/>
          <p:nvPr/>
        </p:nvSpPr>
        <p:spPr>
          <a:xfrm>
            <a:off x="4240766" y="6421698"/>
            <a:ext cx="433634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https://www.youtube.com/watch?v=zfD6oaifp_g</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8" name="Straight Arrow Connector 7">
            <a:extLst>
              <a:ext uri="{FF2B5EF4-FFF2-40B4-BE49-F238E27FC236}">
                <a16:creationId xmlns:a16="http://schemas.microsoft.com/office/drawing/2014/main" id="{E323E327-D8C3-2E30-9019-B2AD1567864B}"/>
              </a:ext>
            </a:extLst>
          </p:cNvPr>
          <p:cNvCxnSpPr>
            <a:cxnSpLocks/>
          </p:cNvCxnSpPr>
          <p:nvPr/>
        </p:nvCxnSpPr>
        <p:spPr>
          <a:xfrm flipH="1">
            <a:off x="8577113" y="2800204"/>
            <a:ext cx="175696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11" name="Flowchart: Process 10">
            <a:extLst>
              <a:ext uri="{FF2B5EF4-FFF2-40B4-BE49-F238E27FC236}">
                <a16:creationId xmlns:a16="http://schemas.microsoft.com/office/drawing/2014/main" id="{20421A47-3EE3-73AA-FB26-EB746F5C54DC}"/>
              </a:ext>
            </a:extLst>
          </p:cNvPr>
          <p:cNvSpPr/>
          <p:nvPr/>
        </p:nvSpPr>
        <p:spPr>
          <a:xfrm>
            <a:off x="7943467" y="779144"/>
            <a:ext cx="630415" cy="4891819"/>
          </a:xfrm>
          <a:prstGeom prst="flowChartProcess">
            <a:avLst/>
          </a:prstGeom>
          <a:gradFill flip="none" rotWithShape="1">
            <a:gsLst>
              <a:gs pos="82000">
                <a:schemeClr val="tx1"/>
              </a:gs>
              <a:gs pos="100000">
                <a:srgbClr val="C00000"/>
              </a:gs>
            </a:gsLst>
            <a:path path="circle">
              <a:fillToRect l="100000" t="100000"/>
            </a:path>
            <a:tileRect r="-100000" b="-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a:t>
            </a:r>
          </a:p>
        </p:txBody>
      </p:sp>
      <p:sp>
        <p:nvSpPr>
          <p:cNvPr id="13" name="TextBox 12">
            <a:extLst>
              <a:ext uri="{FF2B5EF4-FFF2-40B4-BE49-F238E27FC236}">
                <a16:creationId xmlns:a16="http://schemas.microsoft.com/office/drawing/2014/main" id="{89C079BD-4561-7AE8-9D55-044E9253A245}"/>
              </a:ext>
            </a:extLst>
          </p:cNvPr>
          <p:cNvSpPr txBox="1"/>
          <p:nvPr/>
        </p:nvSpPr>
        <p:spPr>
          <a:xfrm>
            <a:off x="8551107" y="2302341"/>
            <a:ext cx="17569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templates</a:t>
            </a:r>
          </a:p>
        </p:txBody>
      </p:sp>
      <p:cxnSp>
        <p:nvCxnSpPr>
          <p:cNvPr id="20" name="Straight Arrow Connector 19">
            <a:extLst>
              <a:ext uri="{FF2B5EF4-FFF2-40B4-BE49-F238E27FC236}">
                <a16:creationId xmlns:a16="http://schemas.microsoft.com/office/drawing/2014/main" id="{BB258D1E-A3A0-BBA9-612B-99E3899932D6}"/>
              </a:ext>
            </a:extLst>
          </p:cNvPr>
          <p:cNvCxnSpPr>
            <a:cxnSpLocks/>
          </p:cNvCxnSpPr>
          <p:nvPr/>
        </p:nvCxnSpPr>
        <p:spPr>
          <a:xfrm flipH="1">
            <a:off x="8577112" y="3098107"/>
            <a:ext cx="175696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F3C75C-0357-EED8-1C52-57621E04700F}"/>
              </a:ext>
            </a:extLst>
          </p:cNvPr>
          <p:cNvCxnSpPr>
            <a:cxnSpLocks/>
          </p:cNvCxnSpPr>
          <p:nvPr/>
        </p:nvCxnSpPr>
        <p:spPr>
          <a:xfrm flipH="1">
            <a:off x="8577111" y="3382625"/>
            <a:ext cx="175696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3D97A11-71D6-A85E-1130-DC3ED8BC590F}"/>
              </a:ext>
            </a:extLst>
          </p:cNvPr>
          <p:cNvCxnSpPr>
            <a:cxnSpLocks/>
          </p:cNvCxnSpPr>
          <p:nvPr/>
        </p:nvCxnSpPr>
        <p:spPr>
          <a:xfrm flipH="1">
            <a:off x="8577111" y="3685483"/>
            <a:ext cx="1756969"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2FA5756D-D1EA-D430-93A6-74CC82C9503A}"/>
              </a:ext>
            </a:extLst>
          </p:cNvPr>
          <p:cNvSpPr/>
          <p:nvPr/>
        </p:nvSpPr>
        <p:spPr>
          <a:xfrm>
            <a:off x="4916320" y="779144"/>
            <a:ext cx="1484993" cy="4847037"/>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 Builder</a:t>
            </a:r>
          </a:p>
        </p:txBody>
      </p:sp>
      <p:sp>
        <p:nvSpPr>
          <p:cNvPr id="41" name="TextBox 40">
            <a:extLst>
              <a:ext uri="{FF2B5EF4-FFF2-40B4-BE49-F238E27FC236}">
                <a16:creationId xmlns:a16="http://schemas.microsoft.com/office/drawing/2014/main" id="{48A24510-FDF0-F7D3-A948-C0CB2F253664}"/>
              </a:ext>
            </a:extLst>
          </p:cNvPr>
          <p:cNvSpPr txBox="1"/>
          <p:nvPr/>
        </p:nvSpPr>
        <p:spPr>
          <a:xfrm>
            <a:off x="6423541" y="2364434"/>
            <a:ext cx="156838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 sources</a:t>
            </a:r>
          </a:p>
        </p:txBody>
      </p:sp>
      <p:cxnSp>
        <p:nvCxnSpPr>
          <p:cNvPr id="47" name="Straight Arrow Connector 46">
            <a:extLst>
              <a:ext uri="{FF2B5EF4-FFF2-40B4-BE49-F238E27FC236}">
                <a16:creationId xmlns:a16="http://schemas.microsoft.com/office/drawing/2014/main" id="{B7D9D802-4646-E733-A90E-98E309CF3E8C}"/>
              </a:ext>
            </a:extLst>
          </p:cNvPr>
          <p:cNvCxnSpPr>
            <a:cxnSpLocks/>
          </p:cNvCxnSpPr>
          <p:nvPr/>
        </p:nvCxnSpPr>
        <p:spPr>
          <a:xfrm flipH="1">
            <a:off x="6401313" y="3404760"/>
            <a:ext cx="153104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87CCC23-62EE-2ACC-1AB6-92070212B25E}"/>
              </a:ext>
            </a:extLst>
          </p:cNvPr>
          <p:cNvCxnSpPr>
            <a:cxnSpLocks/>
          </p:cNvCxnSpPr>
          <p:nvPr/>
        </p:nvCxnSpPr>
        <p:spPr>
          <a:xfrm flipH="1">
            <a:off x="6401313" y="3707618"/>
            <a:ext cx="153104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8000E55-C5A0-835B-F0B0-61B9BF359131}"/>
              </a:ext>
            </a:extLst>
          </p:cNvPr>
          <p:cNvCxnSpPr>
            <a:cxnSpLocks/>
          </p:cNvCxnSpPr>
          <p:nvPr/>
        </p:nvCxnSpPr>
        <p:spPr>
          <a:xfrm flipH="1">
            <a:off x="4152604" y="3222457"/>
            <a:ext cx="76951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111787D-10A2-7E86-306E-B1CACA2C2A16}"/>
              </a:ext>
            </a:extLst>
          </p:cNvPr>
          <p:cNvCxnSpPr>
            <a:cxnSpLocks/>
          </p:cNvCxnSpPr>
          <p:nvPr/>
        </p:nvCxnSpPr>
        <p:spPr>
          <a:xfrm>
            <a:off x="4109902" y="1641187"/>
            <a:ext cx="8041" cy="299837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5BFE588-B860-5B99-9E2D-14C256A16F37}"/>
              </a:ext>
            </a:extLst>
          </p:cNvPr>
          <p:cNvCxnSpPr>
            <a:cxnSpLocks/>
          </p:cNvCxnSpPr>
          <p:nvPr/>
        </p:nvCxnSpPr>
        <p:spPr>
          <a:xfrm flipH="1">
            <a:off x="3487931" y="1622476"/>
            <a:ext cx="6176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E62F9D4-D506-8ADB-85C5-73196373FABE}"/>
              </a:ext>
            </a:extLst>
          </p:cNvPr>
          <p:cNvCxnSpPr>
            <a:cxnSpLocks/>
            <a:endCxn id="74" idx="3"/>
          </p:cNvCxnSpPr>
          <p:nvPr/>
        </p:nvCxnSpPr>
        <p:spPr>
          <a:xfrm flipH="1" flipV="1">
            <a:off x="3439935" y="3217899"/>
            <a:ext cx="886529" cy="12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167352A-44AD-8D7D-E9FA-50E4B2DB99C7}"/>
              </a:ext>
            </a:extLst>
          </p:cNvPr>
          <p:cNvCxnSpPr>
            <a:cxnSpLocks/>
          </p:cNvCxnSpPr>
          <p:nvPr/>
        </p:nvCxnSpPr>
        <p:spPr>
          <a:xfrm flipH="1">
            <a:off x="3427218" y="4645383"/>
            <a:ext cx="6907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Flowchart: Process 72">
            <a:extLst>
              <a:ext uri="{FF2B5EF4-FFF2-40B4-BE49-F238E27FC236}">
                <a16:creationId xmlns:a16="http://schemas.microsoft.com/office/drawing/2014/main" id="{1807397D-9CA8-EA16-3862-53F913AD1982}"/>
              </a:ext>
            </a:extLst>
          </p:cNvPr>
          <p:cNvSpPr/>
          <p:nvPr/>
        </p:nvSpPr>
        <p:spPr>
          <a:xfrm>
            <a:off x="2519183" y="1346342"/>
            <a:ext cx="926047" cy="589689"/>
          </a:xfrm>
          <a:prstGeom prst="flowChartProces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Field-1</a:t>
            </a:r>
          </a:p>
        </p:txBody>
      </p:sp>
      <p:sp>
        <p:nvSpPr>
          <p:cNvPr id="74" name="Flowchart: Process 73">
            <a:extLst>
              <a:ext uri="{FF2B5EF4-FFF2-40B4-BE49-F238E27FC236}">
                <a16:creationId xmlns:a16="http://schemas.microsoft.com/office/drawing/2014/main" id="{4F72B242-6194-2275-806E-D1E1EF81F12F}"/>
              </a:ext>
            </a:extLst>
          </p:cNvPr>
          <p:cNvSpPr/>
          <p:nvPr/>
        </p:nvSpPr>
        <p:spPr>
          <a:xfrm>
            <a:off x="2513888" y="2906332"/>
            <a:ext cx="926047" cy="623133"/>
          </a:xfrm>
          <a:prstGeom prst="flowChart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Field-2</a:t>
            </a:r>
          </a:p>
        </p:txBody>
      </p:sp>
      <p:sp>
        <p:nvSpPr>
          <p:cNvPr id="76" name="Flowchart: Process 75">
            <a:extLst>
              <a:ext uri="{FF2B5EF4-FFF2-40B4-BE49-F238E27FC236}">
                <a16:creationId xmlns:a16="http://schemas.microsoft.com/office/drawing/2014/main" id="{E22417C1-53DD-F0C6-9437-9A9A1EB0452A}"/>
              </a:ext>
            </a:extLst>
          </p:cNvPr>
          <p:cNvSpPr/>
          <p:nvPr/>
        </p:nvSpPr>
        <p:spPr>
          <a:xfrm>
            <a:off x="2501171" y="4393083"/>
            <a:ext cx="926047" cy="492952"/>
          </a:xfrm>
          <a:prstGeom prst="flowChartProcess">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Field-3</a:t>
            </a:r>
          </a:p>
        </p:txBody>
      </p:sp>
      <p:sp>
        <p:nvSpPr>
          <p:cNvPr id="78" name="TextBox 77">
            <a:extLst>
              <a:ext uri="{FF2B5EF4-FFF2-40B4-BE49-F238E27FC236}">
                <a16:creationId xmlns:a16="http://schemas.microsoft.com/office/drawing/2014/main" id="{E143424A-9FF2-15C0-0747-0978E91A872A}"/>
              </a:ext>
            </a:extLst>
          </p:cNvPr>
          <p:cNvSpPr txBox="1"/>
          <p:nvPr/>
        </p:nvSpPr>
        <p:spPr>
          <a:xfrm>
            <a:off x="2276079" y="5212791"/>
            <a:ext cx="13534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Component</a:t>
            </a:r>
          </a:p>
        </p:txBody>
      </p:sp>
      <p:sp>
        <p:nvSpPr>
          <p:cNvPr id="79" name="TextBox 78">
            <a:extLst>
              <a:ext uri="{FF2B5EF4-FFF2-40B4-BE49-F238E27FC236}">
                <a16:creationId xmlns:a16="http://schemas.microsoft.com/office/drawing/2014/main" id="{CD60DC5A-1351-F3CB-1D03-385F8D2632D6}"/>
              </a:ext>
            </a:extLst>
          </p:cNvPr>
          <p:cNvSpPr txBox="1"/>
          <p:nvPr/>
        </p:nvSpPr>
        <p:spPr>
          <a:xfrm>
            <a:off x="3533825" y="2920558"/>
            <a:ext cx="6219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Map</a:t>
            </a:r>
          </a:p>
        </p:txBody>
      </p:sp>
      <p:sp>
        <p:nvSpPr>
          <p:cNvPr id="80" name="TextBox 79">
            <a:extLst>
              <a:ext uri="{FF2B5EF4-FFF2-40B4-BE49-F238E27FC236}">
                <a16:creationId xmlns:a16="http://schemas.microsoft.com/office/drawing/2014/main" id="{0B60D52C-93C6-A9D4-4BCA-DAE6D9C8A154}"/>
              </a:ext>
            </a:extLst>
          </p:cNvPr>
          <p:cNvSpPr txBox="1"/>
          <p:nvPr/>
        </p:nvSpPr>
        <p:spPr>
          <a:xfrm>
            <a:off x="3487931" y="4331782"/>
            <a:ext cx="62197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Map</a:t>
            </a:r>
          </a:p>
        </p:txBody>
      </p:sp>
      <p:sp>
        <p:nvSpPr>
          <p:cNvPr id="81" name="TextBox 80">
            <a:extLst>
              <a:ext uri="{FF2B5EF4-FFF2-40B4-BE49-F238E27FC236}">
                <a16:creationId xmlns:a16="http://schemas.microsoft.com/office/drawing/2014/main" id="{1D8DD444-AEFD-F71A-A321-F7BB1C8C0E8D}"/>
              </a:ext>
            </a:extLst>
          </p:cNvPr>
          <p:cNvSpPr txBox="1"/>
          <p:nvPr/>
        </p:nvSpPr>
        <p:spPr>
          <a:xfrm>
            <a:off x="3550613" y="1304399"/>
            <a:ext cx="5269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Map</a:t>
            </a:r>
          </a:p>
        </p:txBody>
      </p:sp>
      <p:sp>
        <p:nvSpPr>
          <p:cNvPr id="83" name="TextBox 82">
            <a:extLst>
              <a:ext uri="{FF2B5EF4-FFF2-40B4-BE49-F238E27FC236}">
                <a16:creationId xmlns:a16="http://schemas.microsoft.com/office/drawing/2014/main" id="{071E4F55-86AC-A8C2-0207-94BAEBD99A19}"/>
              </a:ext>
            </a:extLst>
          </p:cNvPr>
          <p:cNvSpPr txBox="1"/>
          <p:nvPr/>
        </p:nvSpPr>
        <p:spPr>
          <a:xfrm>
            <a:off x="4081313" y="2564489"/>
            <a:ext cx="102837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Select Data Source</a:t>
            </a:r>
          </a:p>
        </p:txBody>
      </p:sp>
      <p:sp>
        <p:nvSpPr>
          <p:cNvPr id="84" name="TextBox 83">
            <a:extLst>
              <a:ext uri="{FF2B5EF4-FFF2-40B4-BE49-F238E27FC236}">
                <a16:creationId xmlns:a16="http://schemas.microsoft.com/office/drawing/2014/main" id="{AED66A94-397A-9496-1999-95DD6B2DDEE5}"/>
              </a:ext>
            </a:extLst>
          </p:cNvPr>
          <p:cNvSpPr txBox="1"/>
          <p:nvPr/>
        </p:nvSpPr>
        <p:spPr>
          <a:xfrm>
            <a:off x="8258674" y="432218"/>
            <a:ext cx="13230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Site Setting</a:t>
            </a:r>
          </a:p>
        </p:txBody>
      </p:sp>
      <p:sp>
        <p:nvSpPr>
          <p:cNvPr id="86" name="Rectangle: Rounded Corners 85">
            <a:extLst>
              <a:ext uri="{FF2B5EF4-FFF2-40B4-BE49-F238E27FC236}">
                <a16:creationId xmlns:a16="http://schemas.microsoft.com/office/drawing/2014/main" id="{844BF911-1F7D-1A92-780D-76B37D7C2F4B}"/>
              </a:ext>
            </a:extLst>
          </p:cNvPr>
          <p:cNvSpPr/>
          <p:nvPr/>
        </p:nvSpPr>
        <p:spPr>
          <a:xfrm>
            <a:off x="10345186" y="779144"/>
            <a:ext cx="1548933" cy="4969337"/>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XM Cloud CM Instance</a:t>
            </a:r>
          </a:p>
        </p:txBody>
      </p:sp>
      <p:sp>
        <p:nvSpPr>
          <p:cNvPr id="87" name="Rectangle: Rounded Corners 86">
            <a:extLst>
              <a:ext uri="{FF2B5EF4-FFF2-40B4-BE49-F238E27FC236}">
                <a16:creationId xmlns:a16="http://schemas.microsoft.com/office/drawing/2014/main" id="{F7094A57-B27A-54E3-A552-68F7D0B988FB}"/>
              </a:ext>
            </a:extLst>
          </p:cNvPr>
          <p:cNvSpPr/>
          <p:nvPr/>
        </p:nvSpPr>
        <p:spPr>
          <a:xfrm>
            <a:off x="209761" y="780442"/>
            <a:ext cx="1484993" cy="4891820"/>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Pages</a:t>
            </a:r>
          </a:p>
        </p:txBody>
      </p:sp>
      <p:cxnSp>
        <p:nvCxnSpPr>
          <p:cNvPr id="98" name="Straight Arrow Connector 97">
            <a:extLst>
              <a:ext uri="{FF2B5EF4-FFF2-40B4-BE49-F238E27FC236}">
                <a16:creationId xmlns:a16="http://schemas.microsoft.com/office/drawing/2014/main" id="{48F112E0-75D7-A7FB-9DDD-676C9F61A0A7}"/>
              </a:ext>
            </a:extLst>
          </p:cNvPr>
          <p:cNvCxnSpPr>
            <a:cxnSpLocks/>
          </p:cNvCxnSpPr>
          <p:nvPr/>
        </p:nvCxnSpPr>
        <p:spPr>
          <a:xfrm flipH="1">
            <a:off x="6401313" y="2800204"/>
            <a:ext cx="153104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7AA6154-E3DC-55E4-5F7D-4FFE04033264}"/>
              </a:ext>
            </a:extLst>
          </p:cNvPr>
          <p:cNvCxnSpPr>
            <a:cxnSpLocks/>
          </p:cNvCxnSpPr>
          <p:nvPr/>
        </p:nvCxnSpPr>
        <p:spPr>
          <a:xfrm flipH="1">
            <a:off x="6401313" y="3103062"/>
            <a:ext cx="153104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A110D9DD-3EE4-C627-8589-1388B41A094C}"/>
              </a:ext>
            </a:extLst>
          </p:cNvPr>
          <p:cNvCxnSpPr>
            <a:cxnSpLocks/>
          </p:cNvCxnSpPr>
          <p:nvPr/>
        </p:nvCxnSpPr>
        <p:spPr>
          <a:xfrm flipH="1">
            <a:off x="1668701" y="3220176"/>
            <a:ext cx="69072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A8EC774-2891-B6FA-0A67-1B44AF0FF67B}"/>
              </a:ext>
            </a:extLst>
          </p:cNvPr>
          <p:cNvSpPr txBox="1"/>
          <p:nvPr/>
        </p:nvSpPr>
        <p:spPr>
          <a:xfrm>
            <a:off x="1666460" y="2875531"/>
            <a:ext cx="75233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Staged</a:t>
            </a:r>
          </a:p>
        </p:txBody>
      </p:sp>
      <p:sp>
        <p:nvSpPr>
          <p:cNvPr id="106" name="Flowchart: Process 105">
            <a:extLst>
              <a:ext uri="{FF2B5EF4-FFF2-40B4-BE49-F238E27FC236}">
                <a16:creationId xmlns:a16="http://schemas.microsoft.com/office/drawing/2014/main" id="{8DB09DD1-9D8A-B247-2E06-B4855D59A74F}"/>
              </a:ext>
            </a:extLst>
          </p:cNvPr>
          <p:cNvSpPr/>
          <p:nvPr/>
        </p:nvSpPr>
        <p:spPr>
          <a:xfrm>
            <a:off x="374830" y="1185738"/>
            <a:ext cx="1183078" cy="3937162"/>
          </a:xfrm>
          <a:prstGeom prst="flowChartProcess">
            <a:avLst/>
          </a:prstGeom>
          <a:gradFill>
            <a:gsLst>
              <a:gs pos="0">
                <a:schemeClr val="accent1">
                  <a:lumMod val="5000"/>
                  <a:lumOff val="95000"/>
                  <a:alpha val="0"/>
                </a:schemeClr>
              </a:gs>
              <a:gs pos="74000">
                <a:srgbClr val="C00000"/>
              </a:gs>
              <a:gs pos="83000">
                <a:schemeClr val="accent1">
                  <a:lumMod val="45000"/>
                  <a:lumOff val="55000"/>
                </a:schemeClr>
              </a:gs>
              <a:gs pos="100000">
                <a:schemeClr val="accent1">
                  <a:lumMod val="30000"/>
                  <a:lumOff val="70000"/>
                </a:schemeClr>
              </a:gs>
            </a:gsLst>
            <a:lin ang="5400000" scaled="1"/>
          </a:gradFill>
          <a:ln>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Flowchart: Process 106">
            <a:extLst>
              <a:ext uri="{FF2B5EF4-FFF2-40B4-BE49-F238E27FC236}">
                <a16:creationId xmlns:a16="http://schemas.microsoft.com/office/drawing/2014/main" id="{603E080A-9ECB-35FA-CF97-965C72F5F928}"/>
              </a:ext>
            </a:extLst>
          </p:cNvPr>
          <p:cNvSpPr/>
          <p:nvPr/>
        </p:nvSpPr>
        <p:spPr>
          <a:xfrm>
            <a:off x="534587" y="1346342"/>
            <a:ext cx="926047" cy="589689"/>
          </a:xfrm>
          <a:prstGeom prst="flowChartProcess">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Content</a:t>
            </a:r>
          </a:p>
        </p:txBody>
      </p:sp>
      <p:sp>
        <p:nvSpPr>
          <p:cNvPr id="108" name="Flowchart: Process 107">
            <a:extLst>
              <a:ext uri="{FF2B5EF4-FFF2-40B4-BE49-F238E27FC236}">
                <a16:creationId xmlns:a16="http://schemas.microsoft.com/office/drawing/2014/main" id="{47A09154-2871-2F26-5919-6E0120DE5B70}"/>
              </a:ext>
            </a:extLst>
          </p:cNvPr>
          <p:cNvSpPr/>
          <p:nvPr/>
        </p:nvSpPr>
        <p:spPr>
          <a:xfrm>
            <a:off x="529292" y="2906332"/>
            <a:ext cx="926047" cy="623133"/>
          </a:xfrm>
          <a:prstGeom prst="flowChartProcess">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Content</a:t>
            </a:r>
          </a:p>
        </p:txBody>
      </p:sp>
      <p:sp>
        <p:nvSpPr>
          <p:cNvPr id="109" name="Flowchart: Process 108">
            <a:extLst>
              <a:ext uri="{FF2B5EF4-FFF2-40B4-BE49-F238E27FC236}">
                <a16:creationId xmlns:a16="http://schemas.microsoft.com/office/drawing/2014/main" id="{FCC3A8E2-2F31-4DA4-43F6-4458C7536F89}"/>
              </a:ext>
            </a:extLst>
          </p:cNvPr>
          <p:cNvSpPr/>
          <p:nvPr/>
        </p:nvSpPr>
        <p:spPr>
          <a:xfrm>
            <a:off x="516575" y="4393083"/>
            <a:ext cx="926047" cy="492952"/>
          </a:xfrm>
          <a:prstGeom prst="flowChartProcess">
            <a:avLst/>
          </a:prstGeom>
          <a:solidFill>
            <a:schemeClr val="tx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Content</a:t>
            </a:r>
          </a:p>
        </p:txBody>
      </p:sp>
      <p:sp>
        <p:nvSpPr>
          <p:cNvPr id="110" name="TextBox 109">
            <a:extLst>
              <a:ext uri="{FF2B5EF4-FFF2-40B4-BE49-F238E27FC236}">
                <a16:creationId xmlns:a16="http://schemas.microsoft.com/office/drawing/2014/main" id="{96F773B3-72AC-ABFD-806F-425228459F28}"/>
              </a:ext>
            </a:extLst>
          </p:cNvPr>
          <p:cNvSpPr txBox="1"/>
          <p:nvPr/>
        </p:nvSpPr>
        <p:spPr>
          <a:xfrm>
            <a:off x="557070" y="5283504"/>
            <a:ext cx="9584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Pages</a:t>
            </a:r>
          </a:p>
        </p:txBody>
      </p:sp>
      <p:cxnSp>
        <p:nvCxnSpPr>
          <p:cNvPr id="112" name="Straight Connector 111">
            <a:extLst>
              <a:ext uri="{FF2B5EF4-FFF2-40B4-BE49-F238E27FC236}">
                <a16:creationId xmlns:a16="http://schemas.microsoft.com/office/drawing/2014/main" id="{3C2552E7-D984-C1CD-68D8-56787E0EF4D6}"/>
              </a:ext>
            </a:extLst>
          </p:cNvPr>
          <p:cNvCxnSpPr>
            <a:cxnSpLocks/>
          </p:cNvCxnSpPr>
          <p:nvPr/>
        </p:nvCxnSpPr>
        <p:spPr>
          <a:xfrm>
            <a:off x="896927" y="6249371"/>
            <a:ext cx="10297193"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88AF591-F3E5-1143-CF26-E77323908BEF}"/>
              </a:ext>
            </a:extLst>
          </p:cNvPr>
          <p:cNvCxnSpPr>
            <a:cxnSpLocks/>
          </p:cNvCxnSpPr>
          <p:nvPr/>
        </p:nvCxnSpPr>
        <p:spPr>
          <a:xfrm>
            <a:off x="11189544" y="5756961"/>
            <a:ext cx="0" cy="50089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E55EFB4-ACED-A837-CCA9-C4588E970D05}"/>
              </a:ext>
            </a:extLst>
          </p:cNvPr>
          <p:cNvCxnSpPr/>
          <p:nvPr/>
        </p:nvCxnSpPr>
        <p:spPr>
          <a:xfrm flipV="1">
            <a:off x="896927" y="5672262"/>
            <a:ext cx="0" cy="57710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DF698FE-70AF-9A56-1CE9-9DB32683C35E}"/>
              </a:ext>
            </a:extLst>
          </p:cNvPr>
          <p:cNvSpPr txBox="1"/>
          <p:nvPr/>
        </p:nvSpPr>
        <p:spPr>
          <a:xfrm>
            <a:off x="9672547" y="5916831"/>
            <a:ext cx="13230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Content Item</a:t>
            </a:r>
          </a:p>
        </p:txBody>
      </p:sp>
    </p:spTree>
    <p:extLst>
      <p:ext uri="{BB962C8B-B14F-4D97-AF65-F5344CB8AC3E}">
        <p14:creationId xmlns:p14="http://schemas.microsoft.com/office/powerpoint/2010/main" val="29551532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5E5CF0-122F-B6EA-9F54-8022562C99DC}"/>
              </a:ext>
            </a:extLst>
          </p:cNvPr>
          <p:cNvSpPr txBox="1"/>
          <p:nvPr/>
        </p:nvSpPr>
        <p:spPr>
          <a:xfrm>
            <a:off x="3912396" y="273521"/>
            <a:ext cx="505462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6 - Configure devices for Pages</a:t>
            </a:r>
          </a:p>
        </p:txBody>
      </p:sp>
      <p:sp>
        <p:nvSpPr>
          <p:cNvPr id="34" name="TextBox 33">
            <a:extLst>
              <a:ext uri="{FF2B5EF4-FFF2-40B4-BE49-F238E27FC236}">
                <a16:creationId xmlns:a16="http://schemas.microsoft.com/office/drawing/2014/main" id="{53B5BFA4-0E78-5413-0288-FF4FC620D3BA}"/>
              </a:ext>
            </a:extLst>
          </p:cNvPr>
          <p:cNvSpPr txBox="1"/>
          <p:nvPr/>
        </p:nvSpPr>
        <p:spPr>
          <a:xfrm>
            <a:off x="1182313" y="6385194"/>
            <a:ext cx="93187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https://doc.sitecore.com/xmc/en/developers/xm-cloud/add-and-configure-devices-in-pages.html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38B8864-4A15-BF88-5D9B-2F94A11770DA}"/>
              </a:ext>
            </a:extLst>
          </p:cNvPr>
          <p:cNvSpPr txBox="1"/>
          <p:nvPr/>
        </p:nvSpPr>
        <p:spPr>
          <a:xfrm>
            <a:off x="235878" y="1028343"/>
            <a:ext cx="11720239" cy="4247317"/>
          </a:xfrm>
          <a:prstGeom prst="rect">
            <a:avLst/>
          </a:prstGeom>
          <a:noFill/>
        </p:spPr>
        <p:txBody>
          <a:bodyPr wrap="square" rtlCol="0">
            <a:spAutoFit/>
          </a:bodyPr>
          <a:lstStyle/>
          <a:p>
            <a:endParaRPr lang="en-US" dirty="0"/>
          </a:p>
          <a:p>
            <a:pPr lvl="1"/>
            <a:r>
              <a:rPr lang="en-US" dirty="0"/>
              <a:t>Specify the following fields:</a:t>
            </a:r>
          </a:p>
          <a:p>
            <a:pPr lvl="1"/>
            <a:endParaRPr lang="en-US" dirty="0"/>
          </a:p>
          <a:p>
            <a:pPr marL="742950" lvl="1" indent="-285750">
              <a:buFont typeface="Wingdings" panose="05000000000000000000" pitchFamily="2" charset="2"/>
              <a:buChar char="ü"/>
            </a:pPr>
            <a:r>
              <a:rPr lang="en-US" dirty="0"/>
              <a:t>a. </a:t>
            </a:r>
            <a:r>
              <a:rPr lang="en-US" b="1" dirty="0"/>
              <a:t>Device width </a:t>
            </a:r>
            <a:r>
              <a:rPr lang="en-US" dirty="0"/>
              <a:t>- set the width of the simulated device in Pages. The unit of measure is pixels.</a:t>
            </a:r>
          </a:p>
          <a:p>
            <a:pPr lvl="1"/>
            <a:endParaRPr lang="en-US" dirty="0"/>
          </a:p>
          <a:p>
            <a:pPr marL="742950" lvl="1" indent="-285750">
              <a:buFont typeface="Wingdings" panose="05000000000000000000" pitchFamily="2" charset="2"/>
              <a:buChar char="ü"/>
            </a:pPr>
            <a:r>
              <a:rPr lang="en-US" dirty="0"/>
              <a:t>b. </a:t>
            </a:r>
            <a:r>
              <a:rPr lang="en-US" b="1" dirty="0"/>
              <a:t>Visibility</a:t>
            </a:r>
            <a:r>
              <a:rPr lang="en-US" dirty="0"/>
              <a:t>:</a:t>
            </a:r>
          </a:p>
          <a:p>
            <a:pPr marL="1200150" lvl="2" indent="-285750">
              <a:buFont typeface="Wingdings" panose="05000000000000000000" pitchFamily="2" charset="2"/>
              <a:buChar char="ü"/>
            </a:pPr>
            <a:r>
              <a:rPr lang="en-US" dirty="0"/>
              <a:t>Disabled - make this type of device unavailable for selection.</a:t>
            </a:r>
          </a:p>
          <a:p>
            <a:pPr marL="1200150" lvl="2" indent="-285750">
              <a:buFont typeface="Wingdings" panose="05000000000000000000" pitchFamily="2" charset="2"/>
              <a:buChar char="ü"/>
            </a:pPr>
            <a:r>
              <a:rPr lang="en-US" dirty="0"/>
              <a:t>Fixed - make this type of device available for selection at the top of the content area.</a:t>
            </a:r>
          </a:p>
          <a:p>
            <a:pPr marL="1200150" lvl="2" indent="-285750">
              <a:buFont typeface="Wingdings" panose="05000000000000000000" pitchFamily="2" charset="2"/>
              <a:buChar char="ü"/>
            </a:pPr>
            <a:r>
              <a:rPr lang="en-US" dirty="0"/>
              <a:t>Optional - make this type of device available for selection from a list at the top of the content area.</a:t>
            </a:r>
          </a:p>
          <a:p>
            <a:pPr lvl="2"/>
            <a:endParaRPr lang="en-US" dirty="0"/>
          </a:p>
          <a:p>
            <a:pPr marL="742950" lvl="1" indent="-285750">
              <a:buFont typeface="Wingdings" panose="05000000000000000000" pitchFamily="2" charset="2"/>
              <a:buChar char="ü"/>
            </a:pPr>
            <a:r>
              <a:rPr lang="en-US" dirty="0"/>
              <a:t>c. </a:t>
            </a:r>
            <a:r>
              <a:rPr lang="en-US" b="1" dirty="0"/>
              <a:t>Icon</a:t>
            </a:r>
            <a:r>
              <a:rPr lang="en-US" dirty="0"/>
              <a:t> - browse to select an image for the device from the Media Library, or enter a path to an image.</a:t>
            </a:r>
          </a:p>
          <a:p>
            <a:pPr marL="285750" indent="-285750">
              <a:buFont typeface="Wingdings" panose="05000000000000000000" pitchFamily="2" charset="2"/>
              <a:buChar char="§"/>
            </a:pPr>
            <a:endParaRPr lang="en-US" dirty="0"/>
          </a:p>
          <a:p>
            <a:pPr marL="1200150" lvl="2"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68641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5129852" y="163077"/>
            <a:ext cx="2546449" cy="400110"/>
          </a:xfrm>
          <a:prstGeom prst="rect">
            <a:avLst/>
          </a:prstGeom>
          <a:noFill/>
        </p:spPr>
        <p:txBody>
          <a:bodyPr wrap="square" rtlCol="0">
            <a:spAutoFit/>
          </a:bodyPr>
          <a:lstStyle/>
          <a:p>
            <a:r>
              <a:rPr lang="en-US" sz="2000" b="1" dirty="0"/>
              <a:t>Exam Competencies</a:t>
            </a:r>
          </a:p>
        </p:txBody>
      </p:sp>
      <p:sp>
        <p:nvSpPr>
          <p:cNvPr id="8" name="TextBox 7">
            <a:extLst>
              <a:ext uri="{FF2B5EF4-FFF2-40B4-BE49-F238E27FC236}">
                <a16:creationId xmlns:a16="http://schemas.microsoft.com/office/drawing/2014/main" id="{8B2F5872-20B9-049C-84F7-1AC7D4B38A8C}"/>
              </a:ext>
            </a:extLst>
          </p:cNvPr>
          <p:cNvSpPr txBox="1"/>
          <p:nvPr/>
        </p:nvSpPr>
        <p:spPr>
          <a:xfrm>
            <a:off x="203848" y="1079060"/>
            <a:ext cx="11988152"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t>8 test areas, 50 questions, 100 minutes duration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Multiple-choice questions and you can mark a question for review and return anytime before submitting</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Result is available on screen as soon as submitting the exam</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Most questions have 4 answer options except a few having more than 4 options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Some areas have more weightage than others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Pass percentage is 80</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 negative markings</a:t>
            </a:r>
          </a:p>
        </p:txBody>
      </p:sp>
      <p:sp>
        <p:nvSpPr>
          <p:cNvPr id="3" name="TextBox 2">
            <a:extLst>
              <a:ext uri="{FF2B5EF4-FFF2-40B4-BE49-F238E27FC236}">
                <a16:creationId xmlns:a16="http://schemas.microsoft.com/office/drawing/2014/main" id="{222536A7-8F55-1565-0A7A-63DD670291A0}"/>
              </a:ext>
            </a:extLst>
          </p:cNvPr>
          <p:cNvSpPr txBox="1"/>
          <p:nvPr/>
        </p:nvSpPr>
        <p:spPr>
          <a:xfrm>
            <a:off x="648960" y="6375298"/>
            <a:ext cx="11097928" cy="369332"/>
          </a:xfrm>
          <a:prstGeom prst="rect">
            <a:avLst/>
          </a:prstGeom>
          <a:noFill/>
        </p:spPr>
        <p:txBody>
          <a:bodyPr wrap="square">
            <a:spAutoFit/>
          </a:bodyPr>
          <a:lstStyle/>
          <a:p>
            <a:r>
              <a:rPr lang="en-US" dirty="0">
                <a:hlinkClick r:id="rId2"/>
              </a:rPr>
              <a:t>https://learning.sitecore.com/learn/course/1253/play/1896:710/study-guide-xm-cloud-developer-certification-exam</a:t>
            </a:r>
            <a:endParaRPr lang="en-US" dirty="0"/>
          </a:p>
        </p:txBody>
      </p:sp>
    </p:spTree>
    <p:extLst>
      <p:ext uri="{BB962C8B-B14F-4D97-AF65-F5344CB8AC3E}">
        <p14:creationId xmlns:p14="http://schemas.microsoft.com/office/powerpoint/2010/main" val="7311028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3501549" y="2705725"/>
            <a:ext cx="6033875" cy="1446550"/>
          </a:xfrm>
          <a:prstGeom prst="rect">
            <a:avLst/>
          </a:prstGeom>
          <a:noFill/>
        </p:spPr>
        <p:txBody>
          <a:bodyPr wrap="square" rtlCol="0">
            <a:spAutoFit/>
          </a:bodyPr>
          <a:lstStyle/>
          <a:p>
            <a:pPr algn="ctr"/>
            <a:r>
              <a:rPr lang="en-US" sz="4400" b="1" dirty="0">
                <a:solidFill>
                  <a:schemeClr val="bg1"/>
                </a:solidFill>
              </a:rPr>
              <a:t>Competency 7</a:t>
            </a:r>
          </a:p>
          <a:p>
            <a:r>
              <a:rPr lang="en-US" sz="4400" b="1" dirty="0">
                <a:solidFill>
                  <a:schemeClr val="bg1"/>
                </a:solidFill>
              </a:rPr>
              <a:t>Security for Developers</a:t>
            </a:r>
          </a:p>
        </p:txBody>
      </p:sp>
    </p:spTree>
    <p:extLst>
      <p:ext uri="{BB962C8B-B14F-4D97-AF65-F5344CB8AC3E}">
        <p14:creationId xmlns:p14="http://schemas.microsoft.com/office/powerpoint/2010/main" val="4016386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7" y="1091944"/>
            <a:ext cx="10907887" cy="4835363"/>
          </a:xfrm>
          <a:prstGeom prst="rect">
            <a:avLst/>
          </a:prstGeom>
          <a:noFill/>
        </p:spPr>
        <p:txBody>
          <a:bodyPr wrap="square" rtlCol="0">
            <a:spAutoFit/>
          </a:bodyPr>
          <a:lstStyle/>
          <a:p>
            <a:pPr marL="342900" marR="0" lvl="0" indent="-342900" fontAlgn="base">
              <a:lnSpc>
                <a:spcPct val="150000"/>
              </a:lnSpc>
              <a:spcBef>
                <a:spcPts val="0"/>
              </a:spcBef>
              <a:spcAft>
                <a:spcPts val="0"/>
              </a:spcAft>
              <a:buSzPts val="1000"/>
              <a:buFont typeface="Symbol" panose="05050102010706020507" pitchFamily="18" charset="2"/>
              <a:buChar char=""/>
              <a:tabLst>
                <a:tab pos="457200" algn="l"/>
              </a:tabLst>
            </a:pPr>
            <a:r>
              <a:rPr lang="en-US" sz="1800" kern="0" dirty="0">
                <a:effectLst/>
                <a:latin typeface="var(--font-family-body)"/>
                <a:ea typeface="Times New Roman" panose="02020603050405020304" pitchFamily="18" charset="0"/>
                <a:cs typeface="Times New Roman" panose="02020603050405020304" pitchFamily="18" charset="0"/>
              </a:rPr>
              <a:t>Create users in the Sitecore Cloud Portal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50000"/>
              </a:lnSpc>
              <a:spcBef>
                <a:spcPts val="0"/>
              </a:spcBef>
              <a:spcAft>
                <a:spcPts val="800"/>
              </a:spcAft>
              <a:buSzPts val="1000"/>
              <a:buFont typeface="Symbol" panose="05050102010706020507" pitchFamily="18" charset="2"/>
              <a:buChar char=""/>
              <a:tabLst>
                <a:tab pos="457200" algn="l"/>
              </a:tabLst>
            </a:pPr>
            <a:r>
              <a:rPr lang="en-US" sz="1800" kern="0" dirty="0">
                <a:effectLst/>
                <a:latin typeface="var(--font-family-body)"/>
                <a:ea typeface="Times New Roman" panose="02020603050405020304" pitchFamily="18" charset="0"/>
                <a:cs typeface="Times New Roman" panose="02020603050405020304" pitchFamily="18" charset="0"/>
              </a:rPr>
              <a:t>Configure and assign roles in the Sitecore XM Cloud Role Manager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50000"/>
              </a:lnSpc>
              <a:spcBef>
                <a:spcPts val="0"/>
              </a:spcBef>
              <a:spcAft>
                <a:spcPts val="800"/>
              </a:spcAft>
              <a:buSzPts val="1000"/>
              <a:buFont typeface="Symbol" panose="05050102010706020507" pitchFamily="18" charset="2"/>
              <a:buChar char=""/>
              <a:tabLst>
                <a:tab pos="457200" algn="l"/>
              </a:tabLst>
            </a:pPr>
            <a:r>
              <a:rPr lang="en-US" sz="1800" kern="0" dirty="0">
                <a:effectLst/>
                <a:latin typeface="var(--font-family-body)"/>
                <a:ea typeface="Times New Roman" panose="02020603050405020304" pitchFamily="18" charset="0"/>
                <a:cs typeface="Times New Roman" panose="02020603050405020304" pitchFamily="18" charset="0"/>
              </a:rPr>
              <a:t>Manage permissions for items, roles, and users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fontAlgn="base">
              <a:lnSpc>
                <a:spcPct val="150000"/>
              </a:lnSpc>
              <a:spcBef>
                <a:spcPts val="0"/>
              </a:spcBef>
              <a:spcAft>
                <a:spcPts val="800"/>
              </a:spcAft>
              <a:buSzPts val="1000"/>
              <a:buFont typeface="Symbol" panose="05050102010706020507" pitchFamily="18" charset="2"/>
              <a:buChar char=""/>
              <a:tabLst>
                <a:tab pos="457200" algn="l"/>
              </a:tabLst>
            </a:pPr>
            <a:r>
              <a:rPr lang="en-US" sz="1800" kern="0" dirty="0">
                <a:effectLst/>
                <a:latin typeface="var(--font-family-body)"/>
                <a:ea typeface="Times New Roman" panose="02020603050405020304" pitchFamily="18" charset="0"/>
                <a:cs typeface="Times New Roman" panose="02020603050405020304" pitchFamily="18" charset="0"/>
              </a:rPr>
              <a:t>Configure multifactor authentication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50000"/>
              </a:lnSpc>
              <a:spcBef>
                <a:spcPts val="0"/>
              </a:spcBef>
              <a:spcAft>
                <a:spcPts val="0"/>
              </a:spcAft>
              <a:buClrTx/>
              <a:buSzPts val="1000"/>
              <a:buFontTx/>
              <a:buNone/>
              <a:tabLst>
                <a:tab pos="457200" algn="l"/>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Sitecore Cloud Portal administration(opens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User security(opens in a new tab)</a:t>
            </a:r>
            <a:b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Users, roles, and domains(opens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Create and set up a role(opens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The security roles(opens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The access rights(opens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4755001" y="272491"/>
            <a:ext cx="33315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7 (5 questions)</a:t>
            </a:r>
          </a:p>
        </p:txBody>
      </p:sp>
    </p:spTree>
    <p:extLst>
      <p:ext uri="{BB962C8B-B14F-4D97-AF65-F5344CB8AC3E}">
        <p14:creationId xmlns:p14="http://schemas.microsoft.com/office/powerpoint/2010/main" val="28528234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7408C-0778-2810-DBBB-8E63B3B138EC}"/>
              </a:ext>
            </a:extLst>
          </p:cNvPr>
          <p:cNvSpPr txBox="1"/>
          <p:nvPr/>
        </p:nvSpPr>
        <p:spPr>
          <a:xfrm>
            <a:off x="4420669" y="73231"/>
            <a:ext cx="445848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7 - User and Security Role</a:t>
            </a:r>
          </a:p>
        </p:txBody>
      </p:sp>
      <p:pic>
        <p:nvPicPr>
          <p:cNvPr id="6" name="Graphic 5" descr="User">
            <a:extLst>
              <a:ext uri="{FF2B5EF4-FFF2-40B4-BE49-F238E27FC236}">
                <a16:creationId xmlns:a16="http://schemas.microsoft.com/office/drawing/2014/main" id="{BB1916A9-C34C-76EF-D732-EE7B6BC336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2264" y="2531634"/>
            <a:ext cx="914400" cy="914400"/>
          </a:xfrm>
          <a:prstGeom prst="rect">
            <a:avLst/>
          </a:prstGeom>
        </p:spPr>
      </p:pic>
      <p:pic>
        <p:nvPicPr>
          <p:cNvPr id="8" name="Graphic 7" descr="Meeting">
            <a:extLst>
              <a:ext uri="{FF2B5EF4-FFF2-40B4-BE49-F238E27FC236}">
                <a16:creationId xmlns:a16="http://schemas.microsoft.com/office/drawing/2014/main" id="{20ADF018-50AA-80CD-C0EF-58900A9216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2705" y="2350840"/>
            <a:ext cx="1066799" cy="1043989"/>
          </a:xfrm>
          <a:prstGeom prst="rect">
            <a:avLst/>
          </a:prstGeom>
        </p:spPr>
      </p:pic>
      <p:sp>
        <p:nvSpPr>
          <p:cNvPr id="11" name="Rectangle 10">
            <a:extLst>
              <a:ext uri="{FF2B5EF4-FFF2-40B4-BE49-F238E27FC236}">
                <a16:creationId xmlns:a16="http://schemas.microsoft.com/office/drawing/2014/main" id="{AF7EA6EC-F3FD-49F8-CFB4-DD9287BF00E6}"/>
              </a:ext>
            </a:extLst>
          </p:cNvPr>
          <p:cNvSpPr/>
          <p:nvPr/>
        </p:nvSpPr>
        <p:spPr>
          <a:xfrm>
            <a:off x="3144226" y="818348"/>
            <a:ext cx="1729789" cy="1456051"/>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E29D26-F657-F7A6-2EBC-703449420613}"/>
              </a:ext>
            </a:extLst>
          </p:cNvPr>
          <p:cNvSpPr/>
          <p:nvPr/>
        </p:nvSpPr>
        <p:spPr>
          <a:xfrm>
            <a:off x="3144225" y="2718009"/>
            <a:ext cx="1729789" cy="1456051"/>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1DA344-5BCF-4358-5CF5-A36E7D59D699}"/>
              </a:ext>
            </a:extLst>
          </p:cNvPr>
          <p:cNvSpPr/>
          <p:nvPr/>
        </p:nvSpPr>
        <p:spPr>
          <a:xfrm>
            <a:off x="3144227" y="4733183"/>
            <a:ext cx="1729789" cy="1456051"/>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0C43374-190D-66C2-0C41-74DE71A788FB}"/>
              </a:ext>
            </a:extLst>
          </p:cNvPr>
          <p:cNvSpPr txBox="1"/>
          <p:nvPr/>
        </p:nvSpPr>
        <p:spPr>
          <a:xfrm>
            <a:off x="3144225" y="923183"/>
            <a:ext cx="1729789" cy="369332"/>
          </a:xfrm>
          <a:prstGeom prst="rect">
            <a:avLst/>
          </a:prstGeom>
          <a:solidFill>
            <a:schemeClr val="bg1"/>
          </a:solidFill>
        </p:spPr>
        <p:txBody>
          <a:bodyPr wrap="square" rtlCol="0">
            <a:spAutoFit/>
          </a:bodyPr>
          <a:lstStyle/>
          <a:p>
            <a:pPr algn="ctr"/>
            <a:r>
              <a:rPr lang="en-US" b="1" dirty="0"/>
              <a:t>Item-1</a:t>
            </a:r>
          </a:p>
        </p:txBody>
      </p:sp>
      <p:sp>
        <p:nvSpPr>
          <p:cNvPr id="31" name="TextBox 30">
            <a:extLst>
              <a:ext uri="{FF2B5EF4-FFF2-40B4-BE49-F238E27FC236}">
                <a16:creationId xmlns:a16="http://schemas.microsoft.com/office/drawing/2014/main" id="{CDD04448-FF07-98AE-2D44-1FD24AA36040}"/>
              </a:ext>
            </a:extLst>
          </p:cNvPr>
          <p:cNvSpPr txBox="1"/>
          <p:nvPr/>
        </p:nvSpPr>
        <p:spPr>
          <a:xfrm>
            <a:off x="3144225" y="2770426"/>
            <a:ext cx="1729789" cy="369332"/>
          </a:xfrm>
          <a:prstGeom prst="rect">
            <a:avLst/>
          </a:prstGeom>
          <a:solidFill>
            <a:schemeClr val="bg1"/>
          </a:solidFill>
        </p:spPr>
        <p:txBody>
          <a:bodyPr wrap="square" rtlCol="0">
            <a:spAutoFit/>
          </a:bodyPr>
          <a:lstStyle/>
          <a:p>
            <a:pPr algn="ctr"/>
            <a:r>
              <a:rPr lang="en-US" b="1" dirty="0"/>
              <a:t>Item-2</a:t>
            </a:r>
          </a:p>
        </p:txBody>
      </p:sp>
      <p:sp>
        <p:nvSpPr>
          <p:cNvPr id="32" name="TextBox 31">
            <a:extLst>
              <a:ext uri="{FF2B5EF4-FFF2-40B4-BE49-F238E27FC236}">
                <a16:creationId xmlns:a16="http://schemas.microsoft.com/office/drawing/2014/main" id="{F3EAADC6-BE56-1B4B-7BAA-59B1865C6814}"/>
              </a:ext>
            </a:extLst>
          </p:cNvPr>
          <p:cNvSpPr txBox="1"/>
          <p:nvPr/>
        </p:nvSpPr>
        <p:spPr>
          <a:xfrm>
            <a:off x="3144226" y="4756480"/>
            <a:ext cx="1729788" cy="369332"/>
          </a:xfrm>
          <a:prstGeom prst="rect">
            <a:avLst/>
          </a:prstGeom>
          <a:solidFill>
            <a:schemeClr val="bg1"/>
          </a:solidFill>
        </p:spPr>
        <p:txBody>
          <a:bodyPr wrap="square" rtlCol="0">
            <a:spAutoFit/>
          </a:bodyPr>
          <a:lstStyle/>
          <a:p>
            <a:pPr algn="ctr"/>
            <a:r>
              <a:rPr lang="en-US" b="1" dirty="0"/>
              <a:t>Item-3</a:t>
            </a:r>
          </a:p>
        </p:txBody>
      </p:sp>
      <p:sp>
        <p:nvSpPr>
          <p:cNvPr id="36" name="TextBox 35">
            <a:extLst>
              <a:ext uri="{FF2B5EF4-FFF2-40B4-BE49-F238E27FC236}">
                <a16:creationId xmlns:a16="http://schemas.microsoft.com/office/drawing/2014/main" id="{F9F3A0F7-87FF-13D1-F907-D1BCC9A6BA10}"/>
              </a:ext>
            </a:extLst>
          </p:cNvPr>
          <p:cNvSpPr txBox="1"/>
          <p:nvPr/>
        </p:nvSpPr>
        <p:spPr>
          <a:xfrm>
            <a:off x="3144223" y="1566757"/>
            <a:ext cx="1729789" cy="369332"/>
          </a:xfrm>
          <a:prstGeom prst="rect">
            <a:avLst/>
          </a:prstGeom>
          <a:solidFill>
            <a:schemeClr val="bg1"/>
          </a:solidFill>
        </p:spPr>
        <p:txBody>
          <a:bodyPr wrap="square" rtlCol="0">
            <a:spAutoFit/>
          </a:bodyPr>
          <a:lstStyle/>
          <a:p>
            <a:pPr algn="ctr"/>
            <a:r>
              <a:rPr lang="en-US" i="1" dirty="0"/>
              <a:t>Read</a:t>
            </a:r>
          </a:p>
        </p:txBody>
      </p:sp>
      <p:sp>
        <p:nvSpPr>
          <p:cNvPr id="37" name="TextBox 36">
            <a:extLst>
              <a:ext uri="{FF2B5EF4-FFF2-40B4-BE49-F238E27FC236}">
                <a16:creationId xmlns:a16="http://schemas.microsoft.com/office/drawing/2014/main" id="{EC54F507-3580-9287-CD60-1F9B28B5CC38}"/>
              </a:ext>
            </a:extLst>
          </p:cNvPr>
          <p:cNvSpPr txBox="1"/>
          <p:nvPr/>
        </p:nvSpPr>
        <p:spPr>
          <a:xfrm>
            <a:off x="3144224" y="5461208"/>
            <a:ext cx="1729789" cy="369332"/>
          </a:xfrm>
          <a:prstGeom prst="rect">
            <a:avLst/>
          </a:prstGeom>
          <a:solidFill>
            <a:schemeClr val="bg1"/>
          </a:solidFill>
        </p:spPr>
        <p:txBody>
          <a:bodyPr wrap="square" rtlCol="0">
            <a:spAutoFit/>
          </a:bodyPr>
          <a:lstStyle/>
          <a:p>
            <a:pPr algn="ctr"/>
            <a:r>
              <a:rPr lang="en-US" i="1" dirty="0"/>
              <a:t>Delete</a:t>
            </a:r>
          </a:p>
        </p:txBody>
      </p:sp>
      <p:sp>
        <p:nvSpPr>
          <p:cNvPr id="39" name="TextBox 38">
            <a:extLst>
              <a:ext uri="{FF2B5EF4-FFF2-40B4-BE49-F238E27FC236}">
                <a16:creationId xmlns:a16="http://schemas.microsoft.com/office/drawing/2014/main" id="{ABF77785-C950-A622-A8BA-5FA16EFBCE27}"/>
              </a:ext>
            </a:extLst>
          </p:cNvPr>
          <p:cNvSpPr txBox="1"/>
          <p:nvPr/>
        </p:nvSpPr>
        <p:spPr>
          <a:xfrm>
            <a:off x="3144222" y="3464166"/>
            <a:ext cx="1729789" cy="369332"/>
          </a:xfrm>
          <a:prstGeom prst="rect">
            <a:avLst/>
          </a:prstGeom>
          <a:solidFill>
            <a:schemeClr val="bg1"/>
          </a:solidFill>
        </p:spPr>
        <p:txBody>
          <a:bodyPr wrap="square" rtlCol="0">
            <a:spAutoFit/>
          </a:bodyPr>
          <a:lstStyle/>
          <a:p>
            <a:pPr algn="ctr"/>
            <a:r>
              <a:rPr lang="en-US" i="1" dirty="0"/>
              <a:t>Write</a:t>
            </a:r>
          </a:p>
        </p:txBody>
      </p:sp>
      <p:sp>
        <p:nvSpPr>
          <p:cNvPr id="40" name="TextBox 39">
            <a:extLst>
              <a:ext uri="{FF2B5EF4-FFF2-40B4-BE49-F238E27FC236}">
                <a16:creationId xmlns:a16="http://schemas.microsoft.com/office/drawing/2014/main" id="{9B99E90E-1D66-621A-FC63-29A84FF25CF1}"/>
              </a:ext>
            </a:extLst>
          </p:cNvPr>
          <p:cNvSpPr txBox="1"/>
          <p:nvPr/>
        </p:nvSpPr>
        <p:spPr>
          <a:xfrm>
            <a:off x="6871232" y="2894938"/>
            <a:ext cx="839656" cy="369332"/>
          </a:xfrm>
          <a:prstGeom prst="rect">
            <a:avLst/>
          </a:prstGeom>
          <a:noFill/>
        </p:spPr>
        <p:txBody>
          <a:bodyPr wrap="square" rtlCol="0">
            <a:spAutoFit/>
          </a:bodyPr>
          <a:lstStyle/>
          <a:p>
            <a:pPr algn="ctr"/>
            <a:r>
              <a:rPr lang="en-US" b="1" i="1" dirty="0"/>
              <a:t>Role</a:t>
            </a:r>
          </a:p>
        </p:txBody>
      </p:sp>
      <p:sp>
        <p:nvSpPr>
          <p:cNvPr id="41" name="TextBox 40">
            <a:extLst>
              <a:ext uri="{FF2B5EF4-FFF2-40B4-BE49-F238E27FC236}">
                <a16:creationId xmlns:a16="http://schemas.microsoft.com/office/drawing/2014/main" id="{7726D050-DF1B-ACC0-9B14-2DE0B7C7AE41}"/>
              </a:ext>
            </a:extLst>
          </p:cNvPr>
          <p:cNvSpPr txBox="1"/>
          <p:nvPr/>
        </p:nvSpPr>
        <p:spPr>
          <a:xfrm>
            <a:off x="5893977" y="4197131"/>
            <a:ext cx="839656" cy="369332"/>
          </a:xfrm>
          <a:prstGeom prst="rect">
            <a:avLst/>
          </a:prstGeom>
          <a:noFill/>
        </p:spPr>
        <p:txBody>
          <a:bodyPr wrap="square" rtlCol="0">
            <a:spAutoFit/>
          </a:bodyPr>
          <a:lstStyle/>
          <a:p>
            <a:pPr algn="ctr"/>
            <a:r>
              <a:rPr lang="en-US" i="1" dirty="0"/>
              <a:t>Assign</a:t>
            </a:r>
          </a:p>
        </p:txBody>
      </p:sp>
      <p:cxnSp>
        <p:nvCxnSpPr>
          <p:cNvPr id="43" name="Straight Arrow Connector 42">
            <a:extLst>
              <a:ext uri="{FF2B5EF4-FFF2-40B4-BE49-F238E27FC236}">
                <a16:creationId xmlns:a16="http://schemas.microsoft.com/office/drawing/2014/main" id="{D7EA9BAD-0ED1-055F-F893-71BF18CBBB23}"/>
              </a:ext>
            </a:extLst>
          </p:cNvPr>
          <p:cNvCxnSpPr/>
          <p:nvPr/>
        </p:nvCxnSpPr>
        <p:spPr>
          <a:xfrm>
            <a:off x="4961377" y="1546373"/>
            <a:ext cx="1729789" cy="132646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080B647E-F201-32DE-79C3-88C4C7A360C2}"/>
              </a:ext>
            </a:extLst>
          </p:cNvPr>
          <p:cNvCxnSpPr/>
          <p:nvPr/>
        </p:nvCxnSpPr>
        <p:spPr>
          <a:xfrm flipV="1">
            <a:off x="5015250" y="3229568"/>
            <a:ext cx="1757455" cy="2277264"/>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1261A015-82AA-ABC8-B2A6-AF10DAD3B114}"/>
              </a:ext>
            </a:extLst>
          </p:cNvPr>
          <p:cNvCxnSpPr/>
          <p:nvPr/>
        </p:nvCxnSpPr>
        <p:spPr>
          <a:xfrm flipV="1">
            <a:off x="4944631" y="3082507"/>
            <a:ext cx="1746535" cy="363527"/>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A8FBA8F8-0E28-4655-ACFF-38AD5606D72D}"/>
              </a:ext>
            </a:extLst>
          </p:cNvPr>
          <p:cNvCxnSpPr/>
          <p:nvPr/>
        </p:nvCxnSpPr>
        <p:spPr>
          <a:xfrm>
            <a:off x="7980740" y="2955092"/>
            <a:ext cx="2152530"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AF270364-8F29-C186-5552-CEBCF47B9046}"/>
              </a:ext>
            </a:extLst>
          </p:cNvPr>
          <p:cNvSpPr txBox="1"/>
          <p:nvPr/>
        </p:nvSpPr>
        <p:spPr>
          <a:xfrm>
            <a:off x="10369636" y="2977651"/>
            <a:ext cx="839656" cy="369332"/>
          </a:xfrm>
          <a:prstGeom prst="rect">
            <a:avLst/>
          </a:prstGeom>
          <a:noFill/>
        </p:spPr>
        <p:txBody>
          <a:bodyPr wrap="square" rtlCol="0">
            <a:spAutoFit/>
          </a:bodyPr>
          <a:lstStyle/>
          <a:p>
            <a:pPr algn="ctr"/>
            <a:r>
              <a:rPr lang="en-US" b="1" i="1" dirty="0"/>
              <a:t>User</a:t>
            </a:r>
          </a:p>
        </p:txBody>
      </p:sp>
      <p:sp>
        <p:nvSpPr>
          <p:cNvPr id="51" name="TextBox 50">
            <a:extLst>
              <a:ext uri="{FF2B5EF4-FFF2-40B4-BE49-F238E27FC236}">
                <a16:creationId xmlns:a16="http://schemas.microsoft.com/office/drawing/2014/main" id="{3A1B216B-13A7-E23E-AE12-26C6A1577EF8}"/>
              </a:ext>
            </a:extLst>
          </p:cNvPr>
          <p:cNvSpPr txBox="1"/>
          <p:nvPr/>
        </p:nvSpPr>
        <p:spPr>
          <a:xfrm>
            <a:off x="5425372" y="2870670"/>
            <a:ext cx="839656" cy="369332"/>
          </a:xfrm>
          <a:prstGeom prst="rect">
            <a:avLst/>
          </a:prstGeom>
          <a:noFill/>
        </p:spPr>
        <p:txBody>
          <a:bodyPr wrap="square" rtlCol="0">
            <a:spAutoFit/>
          </a:bodyPr>
          <a:lstStyle/>
          <a:p>
            <a:pPr algn="ctr"/>
            <a:r>
              <a:rPr lang="en-US" i="1" dirty="0"/>
              <a:t>Assign</a:t>
            </a:r>
          </a:p>
        </p:txBody>
      </p:sp>
      <p:sp>
        <p:nvSpPr>
          <p:cNvPr id="52" name="TextBox 51">
            <a:extLst>
              <a:ext uri="{FF2B5EF4-FFF2-40B4-BE49-F238E27FC236}">
                <a16:creationId xmlns:a16="http://schemas.microsoft.com/office/drawing/2014/main" id="{14906CDB-3F13-274C-4270-3671A588FE4B}"/>
              </a:ext>
            </a:extLst>
          </p:cNvPr>
          <p:cNvSpPr txBox="1"/>
          <p:nvPr/>
        </p:nvSpPr>
        <p:spPr>
          <a:xfrm>
            <a:off x="5810255" y="1992671"/>
            <a:ext cx="839656" cy="369332"/>
          </a:xfrm>
          <a:prstGeom prst="rect">
            <a:avLst/>
          </a:prstGeom>
          <a:noFill/>
        </p:spPr>
        <p:txBody>
          <a:bodyPr wrap="square" rtlCol="0">
            <a:spAutoFit/>
          </a:bodyPr>
          <a:lstStyle/>
          <a:p>
            <a:pPr algn="ctr"/>
            <a:r>
              <a:rPr lang="en-US" i="1" dirty="0"/>
              <a:t>Assign</a:t>
            </a:r>
          </a:p>
        </p:txBody>
      </p:sp>
      <p:sp>
        <p:nvSpPr>
          <p:cNvPr id="53" name="TextBox 52">
            <a:extLst>
              <a:ext uri="{FF2B5EF4-FFF2-40B4-BE49-F238E27FC236}">
                <a16:creationId xmlns:a16="http://schemas.microsoft.com/office/drawing/2014/main" id="{B8C9028C-1EBA-9C11-7092-2B5BAF697258}"/>
              </a:ext>
            </a:extLst>
          </p:cNvPr>
          <p:cNvSpPr txBox="1"/>
          <p:nvPr/>
        </p:nvSpPr>
        <p:spPr>
          <a:xfrm>
            <a:off x="8666056" y="2568773"/>
            <a:ext cx="839656" cy="369332"/>
          </a:xfrm>
          <a:prstGeom prst="rect">
            <a:avLst/>
          </a:prstGeom>
          <a:noFill/>
        </p:spPr>
        <p:txBody>
          <a:bodyPr wrap="square" rtlCol="0">
            <a:spAutoFit/>
          </a:bodyPr>
          <a:lstStyle/>
          <a:p>
            <a:pPr algn="ctr"/>
            <a:r>
              <a:rPr lang="en-US" i="1" dirty="0"/>
              <a:t>Assign</a:t>
            </a:r>
          </a:p>
        </p:txBody>
      </p:sp>
      <p:sp>
        <p:nvSpPr>
          <p:cNvPr id="56" name="TextBox 55">
            <a:extLst>
              <a:ext uri="{FF2B5EF4-FFF2-40B4-BE49-F238E27FC236}">
                <a16:creationId xmlns:a16="http://schemas.microsoft.com/office/drawing/2014/main" id="{BA3344D3-E0C2-BFA8-C4C2-F5A135A3007B}"/>
              </a:ext>
            </a:extLst>
          </p:cNvPr>
          <p:cNvSpPr txBox="1"/>
          <p:nvPr/>
        </p:nvSpPr>
        <p:spPr>
          <a:xfrm>
            <a:off x="9138544" y="4891582"/>
            <a:ext cx="3060125"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Security </a:t>
            </a:r>
            <a:r>
              <a:rPr lang="en-US" i="1" dirty="0">
                <a:solidFill>
                  <a:prstClr val="black"/>
                </a:solidFill>
                <a:latin typeface="Calibri" panose="020F0502020204030204"/>
              </a:rPr>
              <a:t>b</a:t>
            </a:r>
            <a:r>
              <a:rPr kumimoji="0" lang="en-US" sz="1800" b="0" i="1" u="none" strike="noStrike" kern="1200" cap="none" spc="0" normalizeH="0" baseline="0" noProof="0" dirty="0" err="1">
                <a:ln>
                  <a:noFill/>
                </a:ln>
                <a:solidFill>
                  <a:prstClr val="black"/>
                </a:solidFill>
                <a:effectLst/>
                <a:uLnTx/>
                <a:uFillTx/>
                <a:latin typeface="Calibri" panose="020F0502020204030204"/>
                <a:ea typeface="+mn-ea"/>
                <a:cs typeface="+mn-cs"/>
              </a:rPr>
              <a:t>est</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 practice: Assign user to roles, and assign rights to roles</a:t>
            </a:r>
          </a:p>
        </p:txBody>
      </p:sp>
      <p:sp>
        <p:nvSpPr>
          <p:cNvPr id="4" name="TextBox 3">
            <a:extLst>
              <a:ext uri="{FF2B5EF4-FFF2-40B4-BE49-F238E27FC236}">
                <a16:creationId xmlns:a16="http://schemas.microsoft.com/office/drawing/2014/main" id="{59BE1FF2-64AB-5835-B462-6A7F700A467C}"/>
              </a:ext>
            </a:extLst>
          </p:cNvPr>
          <p:cNvSpPr txBox="1"/>
          <p:nvPr/>
        </p:nvSpPr>
        <p:spPr>
          <a:xfrm>
            <a:off x="2969736" y="6289610"/>
            <a:ext cx="6438807" cy="523220"/>
          </a:xfrm>
          <a:prstGeom prst="rect">
            <a:avLst/>
          </a:prstGeom>
          <a:noFill/>
        </p:spPr>
        <p:txBody>
          <a:bodyPr wrap="square">
            <a:spAutoFit/>
          </a:bodyPr>
          <a:lstStyle/>
          <a:p>
            <a:r>
              <a:rPr lang="en-US" sz="1400" dirty="0">
                <a:hlinkClick r:id="rId6"/>
              </a:rPr>
              <a:t>https://doc.sitecore.com/xmc/en/developers/xm-cloud/assigning-access-rights.html</a:t>
            </a:r>
            <a:endParaRPr lang="en-US" sz="1400" dirty="0"/>
          </a:p>
          <a:p>
            <a:r>
              <a:rPr lang="en-US" sz="1400" dirty="0">
                <a:hlinkClick r:id="rId7"/>
              </a:rPr>
              <a:t>https://doc.sitecore.com/xmc/en/developers/xm-cloud/the-access-rights.html</a:t>
            </a:r>
            <a:endParaRPr lang="en-US" sz="1400" dirty="0"/>
          </a:p>
        </p:txBody>
      </p:sp>
      <p:sp>
        <p:nvSpPr>
          <p:cNvPr id="5" name="TextBox 4">
            <a:extLst>
              <a:ext uri="{FF2B5EF4-FFF2-40B4-BE49-F238E27FC236}">
                <a16:creationId xmlns:a16="http://schemas.microsoft.com/office/drawing/2014/main" id="{F00152D4-363F-9961-8AF0-1FE6A2482BA8}"/>
              </a:ext>
            </a:extLst>
          </p:cNvPr>
          <p:cNvSpPr txBox="1"/>
          <p:nvPr/>
        </p:nvSpPr>
        <p:spPr>
          <a:xfrm>
            <a:off x="3352802" y="375847"/>
            <a:ext cx="1466490" cy="369332"/>
          </a:xfrm>
          <a:prstGeom prst="rect">
            <a:avLst/>
          </a:prstGeom>
          <a:noFill/>
        </p:spPr>
        <p:txBody>
          <a:bodyPr wrap="square" rtlCol="0">
            <a:spAutoFit/>
          </a:bodyPr>
          <a:lstStyle/>
          <a:p>
            <a:r>
              <a:rPr lang="en-US" b="1" dirty="0"/>
              <a:t>Access Right</a:t>
            </a:r>
          </a:p>
        </p:txBody>
      </p:sp>
      <p:sp>
        <p:nvSpPr>
          <p:cNvPr id="7" name="TextBox 6">
            <a:extLst>
              <a:ext uri="{FF2B5EF4-FFF2-40B4-BE49-F238E27FC236}">
                <a16:creationId xmlns:a16="http://schemas.microsoft.com/office/drawing/2014/main" id="{56D24BC2-4ABE-F14C-6790-AC17AC061869}"/>
              </a:ext>
            </a:extLst>
          </p:cNvPr>
          <p:cNvSpPr txBox="1"/>
          <p:nvPr/>
        </p:nvSpPr>
        <p:spPr>
          <a:xfrm>
            <a:off x="908650" y="375847"/>
            <a:ext cx="1576743" cy="646331"/>
          </a:xfrm>
          <a:prstGeom prst="rect">
            <a:avLst/>
          </a:prstGeom>
          <a:noFill/>
        </p:spPr>
        <p:txBody>
          <a:bodyPr wrap="square" rtlCol="0">
            <a:spAutoFit/>
          </a:bodyPr>
          <a:lstStyle/>
          <a:p>
            <a:r>
              <a:rPr lang="en-US" b="1" dirty="0"/>
              <a:t>Access Right Setting</a:t>
            </a:r>
          </a:p>
        </p:txBody>
      </p:sp>
      <p:sp>
        <p:nvSpPr>
          <p:cNvPr id="9" name="TextBox 8">
            <a:extLst>
              <a:ext uri="{FF2B5EF4-FFF2-40B4-BE49-F238E27FC236}">
                <a16:creationId xmlns:a16="http://schemas.microsoft.com/office/drawing/2014/main" id="{6A6E2B0B-C281-DA5D-955F-E35E02B99C92}"/>
              </a:ext>
            </a:extLst>
          </p:cNvPr>
          <p:cNvSpPr txBox="1"/>
          <p:nvPr/>
        </p:nvSpPr>
        <p:spPr>
          <a:xfrm>
            <a:off x="832126" y="1563942"/>
            <a:ext cx="1729789" cy="369332"/>
          </a:xfrm>
          <a:prstGeom prst="rect">
            <a:avLst/>
          </a:prstGeom>
          <a:solidFill>
            <a:schemeClr val="bg1"/>
          </a:solidFill>
        </p:spPr>
        <p:txBody>
          <a:bodyPr wrap="square" rtlCol="0">
            <a:spAutoFit/>
          </a:bodyPr>
          <a:lstStyle/>
          <a:p>
            <a:pPr algn="ctr"/>
            <a:r>
              <a:rPr lang="en-US" i="1" dirty="0"/>
              <a:t>Allow</a:t>
            </a:r>
          </a:p>
        </p:txBody>
      </p:sp>
      <p:sp>
        <p:nvSpPr>
          <p:cNvPr id="10" name="TextBox 9">
            <a:extLst>
              <a:ext uri="{FF2B5EF4-FFF2-40B4-BE49-F238E27FC236}">
                <a16:creationId xmlns:a16="http://schemas.microsoft.com/office/drawing/2014/main" id="{A278159E-415F-6F30-E4DD-F3AE21231FC6}"/>
              </a:ext>
            </a:extLst>
          </p:cNvPr>
          <p:cNvSpPr txBox="1"/>
          <p:nvPr/>
        </p:nvSpPr>
        <p:spPr>
          <a:xfrm>
            <a:off x="832126" y="3426436"/>
            <a:ext cx="1729789" cy="369332"/>
          </a:xfrm>
          <a:prstGeom prst="rect">
            <a:avLst/>
          </a:prstGeom>
          <a:solidFill>
            <a:schemeClr val="bg1"/>
          </a:solidFill>
        </p:spPr>
        <p:txBody>
          <a:bodyPr wrap="square" rtlCol="0">
            <a:spAutoFit/>
          </a:bodyPr>
          <a:lstStyle/>
          <a:p>
            <a:pPr algn="ctr"/>
            <a:r>
              <a:rPr lang="en-US" i="1" dirty="0"/>
              <a:t>Deny</a:t>
            </a:r>
          </a:p>
        </p:txBody>
      </p:sp>
      <p:sp>
        <p:nvSpPr>
          <p:cNvPr id="13" name="TextBox 12">
            <a:extLst>
              <a:ext uri="{FF2B5EF4-FFF2-40B4-BE49-F238E27FC236}">
                <a16:creationId xmlns:a16="http://schemas.microsoft.com/office/drawing/2014/main" id="{6F54548E-6F35-EE2D-B0D6-1B233225641C}"/>
              </a:ext>
            </a:extLst>
          </p:cNvPr>
          <p:cNvSpPr txBox="1"/>
          <p:nvPr/>
        </p:nvSpPr>
        <p:spPr>
          <a:xfrm>
            <a:off x="832125" y="5494964"/>
            <a:ext cx="1729789" cy="369332"/>
          </a:xfrm>
          <a:prstGeom prst="rect">
            <a:avLst/>
          </a:prstGeom>
          <a:solidFill>
            <a:schemeClr val="bg1"/>
          </a:solidFill>
        </p:spPr>
        <p:txBody>
          <a:bodyPr wrap="square" rtlCol="0">
            <a:spAutoFit/>
          </a:bodyPr>
          <a:lstStyle/>
          <a:p>
            <a:pPr algn="ctr"/>
            <a:r>
              <a:rPr lang="en-US" i="1" dirty="0"/>
              <a:t>Inherit</a:t>
            </a:r>
          </a:p>
        </p:txBody>
      </p:sp>
      <p:cxnSp>
        <p:nvCxnSpPr>
          <p:cNvPr id="15" name="Straight Connector 14">
            <a:extLst>
              <a:ext uri="{FF2B5EF4-FFF2-40B4-BE49-F238E27FC236}">
                <a16:creationId xmlns:a16="http://schemas.microsoft.com/office/drawing/2014/main" id="{37D206E2-6EC8-9C06-D336-F32BC5F7D2E5}"/>
              </a:ext>
            </a:extLst>
          </p:cNvPr>
          <p:cNvCxnSpPr/>
          <p:nvPr/>
        </p:nvCxnSpPr>
        <p:spPr>
          <a:xfrm>
            <a:off x="2812211" y="489518"/>
            <a:ext cx="0" cy="5742866"/>
          </a:xfrm>
          <a:prstGeom prst="line">
            <a:avLst/>
          </a:prstGeom>
          <a:ln>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D4E24EB0-A635-63D6-A19D-BEF13277BB32}"/>
              </a:ext>
            </a:extLst>
          </p:cNvPr>
          <p:cNvCxnSpPr/>
          <p:nvPr/>
        </p:nvCxnSpPr>
        <p:spPr>
          <a:xfrm>
            <a:off x="5919856" y="489518"/>
            <a:ext cx="0" cy="5742866"/>
          </a:xfrm>
          <a:prstGeom prst="line">
            <a:avLst/>
          </a:prstGeom>
          <a:ln>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4D529873-C9AF-EBB6-1042-CA42A4B84EA7}"/>
              </a:ext>
            </a:extLst>
          </p:cNvPr>
          <p:cNvCxnSpPr/>
          <p:nvPr/>
        </p:nvCxnSpPr>
        <p:spPr>
          <a:xfrm>
            <a:off x="9057005" y="539071"/>
            <a:ext cx="0" cy="5742866"/>
          </a:xfrm>
          <a:prstGeom prst="line">
            <a:avLst/>
          </a:prstGeom>
          <a:ln>
            <a:solidFill>
              <a:srgbClr val="FF0000"/>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382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77408C-0778-2810-DBBB-8E63B3B138EC}"/>
              </a:ext>
            </a:extLst>
          </p:cNvPr>
          <p:cNvSpPr txBox="1"/>
          <p:nvPr/>
        </p:nvSpPr>
        <p:spPr>
          <a:xfrm>
            <a:off x="3339033" y="83983"/>
            <a:ext cx="59760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7 – Sitecore XM Cloud Security Tools</a:t>
            </a:r>
          </a:p>
        </p:txBody>
      </p:sp>
      <p:sp>
        <p:nvSpPr>
          <p:cNvPr id="56" name="TextBox 55">
            <a:extLst>
              <a:ext uri="{FF2B5EF4-FFF2-40B4-BE49-F238E27FC236}">
                <a16:creationId xmlns:a16="http://schemas.microsoft.com/office/drawing/2014/main" id="{BA3344D3-E0C2-BFA8-C4C2-F5A135A3007B}"/>
              </a:ext>
            </a:extLst>
          </p:cNvPr>
          <p:cNvSpPr txBox="1"/>
          <p:nvPr/>
        </p:nvSpPr>
        <p:spPr>
          <a:xfrm>
            <a:off x="1103007" y="6426078"/>
            <a:ext cx="9845614"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https://doc.sitecore.com/xmc/en/developers/xm-cloud/assign-access-rights-to-a-security-account.html</a:t>
            </a:r>
            <a:endPar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7818B687-916F-E0D6-7D9B-7D621B672CA4}"/>
              </a:ext>
            </a:extLst>
          </p:cNvPr>
          <p:cNvGraphicFramePr>
            <a:graphicFrameLocks noGrp="1"/>
          </p:cNvGraphicFramePr>
          <p:nvPr>
            <p:extLst>
              <p:ext uri="{D42A27DB-BD31-4B8C-83A1-F6EECF244321}">
                <p14:modId xmlns:p14="http://schemas.microsoft.com/office/powerpoint/2010/main" val="371834783"/>
              </p:ext>
            </p:extLst>
          </p:nvPr>
        </p:nvGraphicFramePr>
        <p:xfrm>
          <a:off x="443962" y="536263"/>
          <a:ext cx="11163704" cy="5785474"/>
        </p:xfrm>
        <a:graphic>
          <a:graphicData uri="http://schemas.openxmlformats.org/drawingml/2006/table">
            <a:tbl>
              <a:tblPr firstRow="1" bandRow="1">
                <a:tableStyleId>{21E4AEA4-8DFA-4A89-87EB-49C32662AFE0}</a:tableStyleId>
              </a:tblPr>
              <a:tblGrid>
                <a:gridCol w="1491489">
                  <a:extLst>
                    <a:ext uri="{9D8B030D-6E8A-4147-A177-3AD203B41FA5}">
                      <a16:colId xmlns:a16="http://schemas.microsoft.com/office/drawing/2014/main" val="2413569274"/>
                    </a:ext>
                  </a:extLst>
                </a:gridCol>
                <a:gridCol w="1493843">
                  <a:extLst>
                    <a:ext uri="{9D8B030D-6E8A-4147-A177-3AD203B41FA5}">
                      <a16:colId xmlns:a16="http://schemas.microsoft.com/office/drawing/2014/main" val="647194854"/>
                    </a:ext>
                  </a:extLst>
                </a:gridCol>
                <a:gridCol w="1526813">
                  <a:extLst>
                    <a:ext uri="{9D8B030D-6E8A-4147-A177-3AD203B41FA5}">
                      <a16:colId xmlns:a16="http://schemas.microsoft.com/office/drawing/2014/main" val="4041901844"/>
                    </a:ext>
                  </a:extLst>
                </a:gridCol>
                <a:gridCol w="1918475">
                  <a:extLst>
                    <a:ext uri="{9D8B030D-6E8A-4147-A177-3AD203B41FA5}">
                      <a16:colId xmlns:a16="http://schemas.microsoft.com/office/drawing/2014/main" val="2781585010"/>
                    </a:ext>
                  </a:extLst>
                </a:gridCol>
                <a:gridCol w="1843027">
                  <a:extLst>
                    <a:ext uri="{9D8B030D-6E8A-4147-A177-3AD203B41FA5}">
                      <a16:colId xmlns:a16="http://schemas.microsoft.com/office/drawing/2014/main" val="593023743"/>
                    </a:ext>
                  </a:extLst>
                </a:gridCol>
                <a:gridCol w="2890057">
                  <a:extLst>
                    <a:ext uri="{9D8B030D-6E8A-4147-A177-3AD203B41FA5}">
                      <a16:colId xmlns:a16="http://schemas.microsoft.com/office/drawing/2014/main" val="1180022987"/>
                    </a:ext>
                  </a:extLst>
                </a:gridCol>
              </a:tblGrid>
              <a:tr h="586932">
                <a:tc>
                  <a:txBody>
                    <a:bodyPr/>
                    <a:lstStyle/>
                    <a:p>
                      <a:r>
                        <a:rPr lang="en-US" sz="1600" dirty="0"/>
                        <a:t>User Manager</a:t>
                      </a:r>
                    </a:p>
                  </a:txBody>
                  <a:tcPr/>
                </a:tc>
                <a:tc>
                  <a:txBody>
                    <a:bodyPr/>
                    <a:lstStyle/>
                    <a:p>
                      <a:r>
                        <a:rPr lang="en-US" sz="1600" dirty="0"/>
                        <a:t>Role Manager</a:t>
                      </a:r>
                    </a:p>
                  </a:txBody>
                  <a:tcPr/>
                </a:tc>
                <a:tc>
                  <a:txBody>
                    <a:bodyPr/>
                    <a:lstStyle/>
                    <a:p>
                      <a:r>
                        <a:rPr lang="en-US" sz="1600" dirty="0"/>
                        <a:t>Domain Manager</a:t>
                      </a:r>
                    </a:p>
                  </a:txBody>
                  <a:tcPr/>
                </a:tc>
                <a:tc>
                  <a:txBody>
                    <a:bodyPr/>
                    <a:lstStyle/>
                    <a:p>
                      <a:r>
                        <a:rPr lang="en-US" sz="1600" dirty="0"/>
                        <a:t>Access Viewer</a:t>
                      </a:r>
                    </a:p>
                  </a:txBody>
                  <a:tcPr/>
                </a:tc>
                <a:tc>
                  <a:txBody>
                    <a:bodyPr/>
                    <a:lstStyle/>
                    <a:p>
                      <a:r>
                        <a:rPr lang="en-US" sz="1600" dirty="0"/>
                        <a:t>Security Editor</a:t>
                      </a:r>
                    </a:p>
                  </a:txBody>
                  <a:tcPr/>
                </a:tc>
                <a:tc>
                  <a:txBody>
                    <a:bodyPr/>
                    <a:lstStyle/>
                    <a:p>
                      <a:r>
                        <a:rPr lang="en-US" sz="1600" dirty="0"/>
                        <a:t>Content Editor – Security Tab</a:t>
                      </a:r>
                    </a:p>
                  </a:txBody>
                  <a:tcPr/>
                </a:tc>
                <a:extLst>
                  <a:ext uri="{0D108BD9-81ED-4DB2-BD59-A6C34878D82A}">
                    <a16:rowId xmlns:a16="http://schemas.microsoft.com/office/drawing/2014/main" val="4139534702"/>
                  </a:ext>
                </a:extLst>
              </a:tr>
              <a:tr h="1090017">
                <a:tc>
                  <a:txBody>
                    <a:bodyPr/>
                    <a:lstStyle/>
                    <a:p>
                      <a:r>
                        <a:rPr lang="en-US" sz="1600" b="0" i="0" kern="1200" dirty="0">
                          <a:solidFill>
                            <a:schemeClr val="dk1"/>
                          </a:solidFill>
                          <a:effectLst/>
                          <a:latin typeface="+mn-lt"/>
                          <a:ea typeface="+mn-ea"/>
                          <a:cs typeface="+mn-cs"/>
                        </a:rPr>
                        <a:t>Create, edit, and delete users</a:t>
                      </a:r>
                      <a:endParaRPr lang="en-US" sz="1600" dirty="0"/>
                    </a:p>
                  </a:txBody>
                  <a:tcPr/>
                </a:tc>
                <a:tc>
                  <a:txBody>
                    <a:bodyPr/>
                    <a:lstStyle/>
                    <a:p>
                      <a:r>
                        <a:rPr lang="en-US" sz="1600" b="0" i="0" kern="1200" dirty="0">
                          <a:solidFill>
                            <a:schemeClr val="dk1"/>
                          </a:solidFill>
                          <a:effectLst/>
                          <a:latin typeface="+mn-lt"/>
                          <a:ea typeface="+mn-ea"/>
                          <a:cs typeface="+mn-cs"/>
                        </a:rPr>
                        <a:t>Create and delete roles.</a:t>
                      </a:r>
                    </a:p>
                    <a:p>
                      <a:endParaRPr lang="en-US" sz="1600" dirty="0"/>
                    </a:p>
                  </a:txBody>
                  <a:tcPr/>
                </a:tc>
                <a:tc>
                  <a:txBody>
                    <a:bodyPr/>
                    <a:lstStyle/>
                    <a:p>
                      <a:r>
                        <a:rPr lang="en-US" sz="1600" b="0" i="0" kern="1200" dirty="0">
                          <a:solidFill>
                            <a:schemeClr val="dk1"/>
                          </a:solidFill>
                          <a:effectLst/>
                          <a:latin typeface="+mn-lt"/>
                          <a:ea typeface="+mn-ea"/>
                          <a:cs typeface="+mn-cs"/>
                        </a:rPr>
                        <a:t>Create and delete domains.</a:t>
                      </a:r>
                    </a:p>
                  </a:txBody>
                  <a:tcPr/>
                </a:tc>
                <a:tc>
                  <a:txBody>
                    <a:bodyPr/>
                    <a:lstStyle/>
                    <a:p>
                      <a:r>
                        <a:rPr lang="en-US" sz="1600" b="0" i="0" kern="1200" dirty="0">
                          <a:solidFill>
                            <a:schemeClr val="dk1"/>
                          </a:solidFill>
                          <a:effectLst/>
                          <a:latin typeface="+mn-lt"/>
                          <a:ea typeface="+mn-ea"/>
                          <a:cs typeface="+mn-cs"/>
                        </a:rPr>
                        <a:t>Sitecore item access rights </a:t>
                      </a:r>
                      <a:r>
                        <a:rPr lang="en-US" sz="1600" b="1" i="0" kern="1200" dirty="0">
                          <a:solidFill>
                            <a:schemeClr val="dk1"/>
                          </a:solidFill>
                          <a:effectLst/>
                          <a:latin typeface="+mn-lt"/>
                          <a:ea typeface="+mn-ea"/>
                          <a:cs typeface="+mn-cs"/>
                        </a:rPr>
                        <a:t>overview</a:t>
                      </a:r>
                      <a:r>
                        <a:rPr lang="en-US" sz="1600" b="0" i="0" kern="1200" dirty="0">
                          <a:solidFill>
                            <a:schemeClr val="dk1"/>
                          </a:solidFill>
                          <a:effectLst/>
                          <a:latin typeface="+mn-lt"/>
                          <a:ea typeface="+mn-ea"/>
                          <a:cs typeface="+mn-cs"/>
                        </a:rPr>
                        <a:t> for each role/user.</a:t>
                      </a:r>
                      <a:endParaRPr lang="en-US" sz="1600" dirty="0"/>
                    </a:p>
                  </a:txBody>
                  <a:tcPr/>
                </a:tc>
                <a:tc>
                  <a:txBody>
                    <a:bodyPr/>
                    <a:lstStyle/>
                    <a:p>
                      <a:r>
                        <a:rPr lang="en-US" sz="1600" b="1" i="0" kern="1200" dirty="0">
                          <a:solidFill>
                            <a:schemeClr val="dk1"/>
                          </a:solidFill>
                          <a:effectLst/>
                          <a:latin typeface="+mn-lt"/>
                          <a:ea typeface="+mn-ea"/>
                          <a:cs typeface="+mn-cs"/>
                        </a:rPr>
                        <a:t>Assign</a:t>
                      </a:r>
                      <a:r>
                        <a:rPr lang="en-US" sz="1600" b="0" i="0" kern="1200" dirty="0">
                          <a:solidFill>
                            <a:schemeClr val="dk1"/>
                          </a:solidFill>
                          <a:effectLst/>
                          <a:latin typeface="+mn-lt"/>
                          <a:ea typeface="+mn-ea"/>
                          <a:cs typeface="+mn-cs"/>
                        </a:rPr>
                        <a:t> access rights to roles and users</a:t>
                      </a:r>
                    </a:p>
                    <a:p>
                      <a:endParaRPr lang="en-US" sz="1600" dirty="0"/>
                    </a:p>
                  </a:txBody>
                  <a:tcPr/>
                </a:tc>
                <a:tc>
                  <a:txBody>
                    <a:bodyPr/>
                    <a:lstStyle/>
                    <a:p>
                      <a:r>
                        <a:rPr lang="en-US" sz="1600" b="1" i="0" kern="1200" dirty="0">
                          <a:solidFill>
                            <a:schemeClr val="dk1"/>
                          </a:solidFill>
                          <a:effectLst/>
                          <a:latin typeface="+mn-lt"/>
                          <a:ea typeface="+mn-ea"/>
                          <a:cs typeface="+mn-cs"/>
                        </a:rPr>
                        <a:t>Assign</a:t>
                      </a:r>
                      <a:r>
                        <a:rPr lang="en-US" sz="1600" b="0" i="0" kern="1200" dirty="0">
                          <a:solidFill>
                            <a:schemeClr val="dk1"/>
                          </a:solidFill>
                          <a:effectLst/>
                          <a:latin typeface="+mn-lt"/>
                          <a:ea typeface="+mn-ea"/>
                          <a:cs typeface="+mn-cs"/>
                        </a:rPr>
                        <a:t> access rights to roles and users</a:t>
                      </a:r>
                    </a:p>
                    <a:p>
                      <a:endParaRPr lang="en-US" sz="1600" dirty="0"/>
                    </a:p>
                  </a:txBody>
                  <a:tcPr/>
                </a:tc>
                <a:extLst>
                  <a:ext uri="{0D108BD9-81ED-4DB2-BD59-A6C34878D82A}">
                    <a16:rowId xmlns:a16="http://schemas.microsoft.com/office/drawing/2014/main" val="3416729161"/>
                  </a:ext>
                </a:extLst>
              </a:tr>
              <a:tr h="13415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Change the password of users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Add or remove users and roles as members of a role.</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Specify whether the domains are global or locally managed.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See an explanation of how the current settings have been resolved.</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Protect and unprotect items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Change the ownership of an item.</a:t>
                      </a:r>
                      <a:endParaRPr lang="en-US" sz="1600" dirty="0"/>
                    </a:p>
                  </a:txBody>
                  <a:tcPr/>
                </a:tc>
                <a:extLst>
                  <a:ext uri="{0D108BD9-81ED-4DB2-BD59-A6C34878D82A}">
                    <a16:rowId xmlns:a16="http://schemas.microsoft.com/office/drawing/2014/main" val="8236511"/>
                  </a:ext>
                </a:extLst>
              </a:tr>
              <a:tr h="13415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Enable and disable users</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the other security tools.</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other security tool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the Security Editor and the User Manager.</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the Access Viewer and the User Manager</a:t>
                      </a: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Get an overview of the roles and users that have access rights to individual content tree items.</a:t>
                      </a:r>
                      <a:endParaRPr lang="en-US" sz="1600" dirty="0"/>
                    </a:p>
                  </a:txBody>
                  <a:tcPr/>
                </a:tc>
                <a:extLst>
                  <a:ext uri="{0D108BD9-81ED-4DB2-BD59-A6C34878D82A}">
                    <a16:rowId xmlns:a16="http://schemas.microsoft.com/office/drawing/2014/main" val="1591509353"/>
                  </a:ext>
                </a:extLst>
              </a:tr>
              <a:tr h="8384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Lock and unlock users</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the Access Viewer and the User Manager.</a:t>
                      </a:r>
                      <a:endParaRPr lang="en-US" sz="1600" dirty="0"/>
                    </a:p>
                  </a:txBody>
                  <a:tcPr/>
                </a:tc>
                <a:extLst>
                  <a:ext uri="{0D108BD9-81ED-4DB2-BD59-A6C34878D82A}">
                    <a16:rowId xmlns:a16="http://schemas.microsoft.com/office/drawing/2014/main" val="3172134793"/>
                  </a:ext>
                </a:extLst>
              </a:tr>
              <a:tr h="586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dk1"/>
                          </a:solidFill>
                          <a:effectLst/>
                          <a:latin typeface="+mn-lt"/>
                          <a:ea typeface="+mn-ea"/>
                          <a:cs typeface="+mn-cs"/>
                        </a:rPr>
                        <a:t>Open the other security tools</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2312359957"/>
                  </a:ext>
                </a:extLst>
              </a:tr>
            </a:tbl>
          </a:graphicData>
        </a:graphic>
      </p:graphicFrame>
    </p:spTree>
    <p:extLst>
      <p:ext uri="{BB962C8B-B14F-4D97-AF65-F5344CB8AC3E}">
        <p14:creationId xmlns:p14="http://schemas.microsoft.com/office/powerpoint/2010/main" val="23368966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D46737-B592-EE83-CF79-4C05F032C40F}"/>
              </a:ext>
            </a:extLst>
          </p:cNvPr>
          <p:cNvSpPr txBox="1"/>
          <p:nvPr/>
        </p:nvSpPr>
        <p:spPr>
          <a:xfrm>
            <a:off x="4561330" y="2705725"/>
            <a:ext cx="3890568" cy="1446550"/>
          </a:xfrm>
          <a:prstGeom prst="rect">
            <a:avLst/>
          </a:prstGeom>
          <a:noFill/>
        </p:spPr>
        <p:txBody>
          <a:bodyPr wrap="square" rtlCol="0">
            <a:spAutoFit/>
          </a:bodyPr>
          <a:lstStyle/>
          <a:p>
            <a:r>
              <a:rPr lang="en-US" sz="4400" b="1" dirty="0">
                <a:solidFill>
                  <a:schemeClr val="bg1"/>
                </a:solidFill>
              </a:rPr>
              <a:t>Competency 8</a:t>
            </a:r>
          </a:p>
          <a:p>
            <a:r>
              <a:rPr lang="en-US" sz="4400" b="1" dirty="0">
                <a:solidFill>
                  <a:schemeClr val="bg1"/>
                </a:solidFill>
              </a:rPr>
              <a:t>Data Modeling</a:t>
            </a:r>
          </a:p>
        </p:txBody>
      </p:sp>
    </p:spTree>
    <p:extLst>
      <p:ext uri="{BB962C8B-B14F-4D97-AF65-F5344CB8AC3E}">
        <p14:creationId xmlns:p14="http://schemas.microsoft.com/office/powerpoint/2010/main" val="7786648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40B20A-6437-D3CD-C61A-1E1DCA6B6AD0}"/>
              </a:ext>
            </a:extLst>
          </p:cNvPr>
          <p:cNvSpPr txBox="1"/>
          <p:nvPr/>
        </p:nvSpPr>
        <p:spPr>
          <a:xfrm>
            <a:off x="966817" y="1091944"/>
            <a:ext cx="10907887" cy="4308167"/>
          </a:xfrm>
          <a:prstGeom prst="rect">
            <a:avLst/>
          </a:prstGeom>
          <a:noFill/>
        </p:spPr>
        <p:txBody>
          <a:bodyPr wrap="square" rtlCol="0">
            <a:spAutoFit/>
          </a:bodyPr>
          <a:lstStyle/>
          <a:p>
            <a:pPr marL="342900" lvl="0" indent="-342900" fontAlgn="base">
              <a:lnSpc>
                <a:spcPct val="150000"/>
              </a:lnSpc>
              <a:spcAft>
                <a:spcPts val="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Create data templates, standard values, and set insert options to match the data structures outlined in a development plan. </a:t>
            </a:r>
          </a:p>
          <a:p>
            <a:pPr marL="342900" lvl="1" indent="-342900" fontAlgn="base">
              <a:lnSpc>
                <a:spcPct val="150000"/>
              </a:lnSpc>
              <a:spcAft>
                <a:spcPts val="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Configure base templates for a data template</a:t>
            </a:r>
          </a:p>
          <a:p>
            <a:pPr marL="342900" lvl="1" indent="-342900" fontAlgn="base">
              <a:lnSpc>
                <a:spcPct val="150000"/>
              </a:lnSpc>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Create fields on a data template</a:t>
            </a:r>
          </a:p>
          <a:p>
            <a:pPr marL="342900" lvl="0" indent="-342900" fontAlgn="base">
              <a:lnSpc>
                <a:spcPct val="150000"/>
              </a:lnSpc>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Manage language and numbered versions of items</a:t>
            </a:r>
          </a:p>
          <a:p>
            <a:pPr marL="342900" lvl="0" indent="-342900" fontAlgn="base">
              <a:lnSpc>
                <a:spcPct val="150000"/>
              </a:lnSpc>
              <a:spcAft>
                <a:spcPts val="800"/>
              </a:spcAft>
              <a:buSzPts val="1000"/>
              <a:buFont typeface="Symbol" panose="05050102010706020507" pitchFamily="18" charset="2"/>
              <a:buChar char=""/>
              <a:tabLst>
                <a:tab pos="457200" algn="l"/>
              </a:tabLst>
            </a:pPr>
            <a:r>
              <a:rPr lang="en-US" sz="1600" dirty="0">
                <a:solidFill>
                  <a:prstClr val="black"/>
                </a:solidFill>
                <a:latin typeface="Calibri" panose="020F0502020204030204"/>
              </a:rPr>
              <a:t>Data Model mapping to Experience Edge Schema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R="0" lvl="0" fontAlgn="base">
              <a:lnSpc>
                <a:spcPct val="107000"/>
              </a:lnSpc>
              <a:spcBef>
                <a:spcPts val="0"/>
              </a:spcBef>
              <a:spcAft>
                <a:spcPts val="0"/>
              </a:spcAft>
              <a:buSzPts val="1000"/>
              <a:tabLst>
                <a:tab pos="457200" algn="l"/>
              </a:tabLst>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Resources: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2"/>
              </a:rPr>
              <a:t>(opens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3"/>
              </a:rPr>
              <a:t>Data templates(opens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4"/>
              </a:rPr>
              <a:t>Standard values(opens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5"/>
              </a:rPr>
              <a:t>Insert options(opens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7"/>
              </a:rPr>
              <a:t>Add a language version to an SXA site(opens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8"/>
              </a:rPr>
              <a:t>The Experience Edge schema(opens in a new tab)</a:t>
            </a: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(opens in a new tab)</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07000"/>
              </a:lnSpc>
              <a:spcBef>
                <a:spcPts val="0"/>
              </a:spcBef>
              <a:spcAft>
                <a:spcPts val="0"/>
              </a:spcAft>
              <a:buSzPts val="1000"/>
              <a:tabLst>
                <a:tab pos="457200" algn="l"/>
              </a:tabLst>
            </a:pPr>
            <a:r>
              <a:rPr lang="en-US" sz="1800" u="sng" kern="0" dirty="0">
                <a:solidFill>
                  <a:srgbClr val="0000FF"/>
                </a:solidFill>
                <a:effectLst/>
                <a:latin typeface="var(--font-family-body)"/>
                <a:ea typeface="Times New Roman" panose="02020603050405020304" pitchFamily="18" charset="0"/>
                <a:cs typeface="Times New Roman" panose="02020603050405020304" pitchFamily="18" charset="0"/>
                <a:hlinkClick r:id="rId6"/>
              </a:rPr>
              <a:t>Admin API</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4880AAE5-0E3B-F6EE-33E8-C698FA5842FE}"/>
              </a:ext>
            </a:extLst>
          </p:cNvPr>
          <p:cNvSpPr txBox="1"/>
          <p:nvPr/>
        </p:nvSpPr>
        <p:spPr>
          <a:xfrm>
            <a:off x="4755001" y="272491"/>
            <a:ext cx="333151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8 (7 questions)</a:t>
            </a:r>
          </a:p>
        </p:txBody>
      </p:sp>
    </p:spTree>
    <p:extLst>
      <p:ext uri="{BB962C8B-B14F-4D97-AF65-F5344CB8AC3E}">
        <p14:creationId xmlns:p14="http://schemas.microsoft.com/office/powerpoint/2010/main" val="39133491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563C9668-C5AC-34D4-3D4D-0D3E63489505}"/>
              </a:ext>
            </a:extLst>
          </p:cNvPr>
          <p:cNvSpPr/>
          <p:nvPr/>
        </p:nvSpPr>
        <p:spPr>
          <a:xfrm>
            <a:off x="7682125" y="2208544"/>
            <a:ext cx="2638357" cy="3279026"/>
          </a:xfrm>
          <a:prstGeom prst="rect">
            <a:avLst/>
          </a:prstGeom>
          <a:gradFill>
            <a:gsLst>
              <a:gs pos="0">
                <a:schemeClr val="accent1"/>
              </a:gs>
              <a:gs pos="74000">
                <a:schemeClr val="accent6">
                  <a:lumMod val="50000"/>
                </a:schemeClr>
              </a:gs>
              <a:gs pos="83000">
                <a:schemeClr val="accent6">
                  <a:lumMod val="50000"/>
                </a:schemeClr>
              </a:gs>
              <a:gs pos="100000">
                <a:schemeClr val="accent1"/>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77408C-0778-2810-DBBB-8E63B3B138EC}"/>
              </a:ext>
            </a:extLst>
          </p:cNvPr>
          <p:cNvSpPr txBox="1"/>
          <p:nvPr/>
        </p:nvSpPr>
        <p:spPr>
          <a:xfrm>
            <a:off x="3106698" y="203543"/>
            <a:ext cx="7213784" cy="400110"/>
          </a:xfrm>
          <a:prstGeom prst="rect">
            <a:avLst/>
          </a:prstGeom>
          <a:noFill/>
        </p:spPr>
        <p:txBody>
          <a:bodyPr wrap="square" rtlCol="0">
            <a:spAutoFit/>
          </a:bodyPr>
          <a:lstStyle/>
          <a:p>
            <a:r>
              <a:rPr lang="en-US" sz="2000" b="1" dirty="0"/>
              <a:t>Competency 8 - Template Inheritance (Duplicate field behavior)</a:t>
            </a:r>
          </a:p>
        </p:txBody>
      </p:sp>
      <p:sp>
        <p:nvSpPr>
          <p:cNvPr id="3" name="Rectangle 2">
            <a:extLst>
              <a:ext uri="{FF2B5EF4-FFF2-40B4-BE49-F238E27FC236}">
                <a16:creationId xmlns:a16="http://schemas.microsoft.com/office/drawing/2014/main" id="{7D4411F8-8468-346D-2C66-FB609A3827F2}"/>
              </a:ext>
            </a:extLst>
          </p:cNvPr>
          <p:cNvSpPr/>
          <p:nvPr/>
        </p:nvSpPr>
        <p:spPr>
          <a:xfrm>
            <a:off x="2516056" y="1112422"/>
            <a:ext cx="1799679" cy="1869570"/>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ECC9369-9673-ABAD-AB02-B4133F599B1C}"/>
              </a:ext>
            </a:extLst>
          </p:cNvPr>
          <p:cNvSpPr/>
          <p:nvPr/>
        </p:nvSpPr>
        <p:spPr>
          <a:xfrm>
            <a:off x="2516056" y="4270112"/>
            <a:ext cx="1799679" cy="18695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120F8D-40B4-0F11-A1B8-9AC5869C627B}"/>
              </a:ext>
            </a:extLst>
          </p:cNvPr>
          <p:cNvSpPr txBox="1"/>
          <p:nvPr/>
        </p:nvSpPr>
        <p:spPr>
          <a:xfrm>
            <a:off x="2548088" y="1156609"/>
            <a:ext cx="1735614" cy="369332"/>
          </a:xfrm>
          <a:prstGeom prst="rect">
            <a:avLst/>
          </a:prstGeom>
          <a:noFill/>
        </p:spPr>
        <p:txBody>
          <a:bodyPr wrap="square" rtlCol="0">
            <a:spAutoFit/>
          </a:bodyPr>
          <a:lstStyle/>
          <a:p>
            <a:pPr algn="ctr"/>
            <a:r>
              <a:rPr lang="en-US" dirty="0">
                <a:solidFill>
                  <a:schemeClr val="bg1"/>
                </a:solidFill>
              </a:rPr>
              <a:t>Animal</a:t>
            </a:r>
          </a:p>
        </p:txBody>
      </p:sp>
      <p:sp>
        <p:nvSpPr>
          <p:cNvPr id="10" name="TextBox 9">
            <a:extLst>
              <a:ext uri="{FF2B5EF4-FFF2-40B4-BE49-F238E27FC236}">
                <a16:creationId xmlns:a16="http://schemas.microsoft.com/office/drawing/2014/main" id="{88424544-FCA0-08DD-0C56-DFFCF5596605}"/>
              </a:ext>
            </a:extLst>
          </p:cNvPr>
          <p:cNvSpPr txBox="1"/>
          <p:nvPr/>
        </p:nvSpPr>
        <p:spPr>
          <a:xfrm>
            <a:off x="2548088" y="4355068"/>
            <a:ext cx="1735614" cy="369332"/>
          </a:xfrm>
          <a:prstGeom prst="rect">
            <a:avLst/>
          </a:prstGeom>
          <a:noFill/>
        </p:spPr>
        <p:txBody>
          <a:bodyPr wrap="square" rtlCol="0">
            <a:spAutoFit/>
          </a:bodyPr>
          <a:lstStyle/>
          <a:p>
            <a:pPr algn="ctr"/>
            <a:r>
              <a:rPr lang="en-US" dirty="0">
                <a:solidFill>
                  <a:schemeClr val="bg1"/>
                </a:solidFill>
              </a:rPr>
              <a:t>Dog</a:t>
            </a:r>
          </a:p>
        </p:txBody>
      </p:sp>
      <p:cxnSp>
        <p:nvCxnSpPr>
          <p:cNvPr id="13" name="Straight Connector 12">
            <a:extLst>
              <a:ext uri="{FF2B5EF4-FFF2-40B4-BE49-F238E27FC236}">
                <a16:creationId xmlns:a16="http://schemas.microsoft.com/office/drawing/2014/main" id="{8C5A88FA-5497-9A48-DC59-7B38311A1A19}"/>
              </a:ext>
            </a:extLst>
          </p:cNvPr>
          <p:cNvCxnSpPr>
            <a:cxnSpLocks/>
          </p:cNvCxnSpPr>
          <p:nvPr/>
        </p:nvCxnSpPr>
        <p:spPr>
          <a:xfrm>
            <a:off x="2516056" y="4805938"/>
            <a:ext cx="179967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3678434-08E2-C6CA-FB04-A8D6972A6820}"/>
              </a:ext>
            </a:extLst>
          </p:cNvPr>
          <p:cNvCxnSpPr>
            <a:cxnSpLocks/>
          </p:cNvCxnSpPr>
          <p:nvPr/>
        </p:nvCxnSpPr>
        <p:spPr>
          <a:xfrm>
            <a:off x="2516056" y="1603597"/>
            <a:ext cx="179967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2C0BB4-1F67-CEE0-15E5-E63427854F3C}"/>
              </a:ext>
            </a:extLst>
          </p:cNvPr>
          <p:cNvSpPr txBox="1"/>
          <p:nvPr/>
        </p:nvSpPr>
        <p:spPr>
          <a:xfrm>
            <a:off x="2516056" y="1672790"/>
            <a:ext cx="1799678" cy="369332"/>
          </a:xfrm>
          <a:prstGeom prst="rect">
            <a:avLst/>
          </a:prstGeom>
          <a:solidFill>
            <a:srgbClr val="FFC000"/>
          </a:solidFill>
        </p:spPr>
        <p:txBody>
          <a:bodyPr wrap="square" rtlCol="0">
            <a:spAutoFit/>
          </a:bodyPr>
          <a:lstStyle/>
          <a:p>
            <a:pPr algn="ctr"/>
            <a:r>
              <a:rPr lang="en-US" dirty="0"/>
              <a:t>Name</a:t>
            </a:r>
          </a:p>
        </p:txBody>
      </p:sp>
      <p:sp>
        <p:nvSpPr>
          <p:cNvPr id="17" name="TextBox 16">
            <a:extLst>
              <a:ext uri="{FF2B5EF4-FFF2-40B4-BE49-F238E27FC236}">
                <a16:creationId xmlns:a16="http://schemas.microsoft.com/office/drawing/2014/main" id="{B8E60060-86AB-3DF5-8BBC-BB218DC136EA}"/>
              </a:ext>
            </a:extLst>
          </p:cNvPr>
          <p:cNvSpPr txBox="1"/>
          <p:nvPr/>
        </p:nvSpPr>
        <p:spPr>
          <a:xfrm>
            <a:off x="2516055" y="4876840"/>
            <a:ext cx="1811327" cy="369332"/>
          </a:xfrm>
          <a:prstGeom prst="rect">
            <a:avLst/>
          </a:prstGeom>
          <a:solidFill>
            <a:srgbClr val="C298C8"/>
          </a:solidFill>
        </p:spPr>
        <p:txBody>
          <a:bodyPr wrap="square" rtlCol="0">
            <a:spAutoFit/>
          </a:bodyPr>
          <a:lstStyle/>
          <a:p>
            <a:pPr algn="ctr"/>
            <a:r>
              <a:rPr lang="en-US" dirty="0"/>
              <a:t>Name</a:t>
            </a:r>
          </a:p>
        </p:txBody>
      </p:sp>
      <p:sp>
        <p:nvSpPr>
          <p:cNvPr id="18" name="TextBox 17">
            <a:extLst>
              <a:ext uri="{FF2B5EF4-FFF2-40B4-BE49-F238E27FC236}">
                <a16:creationId xmlns:a16="http://schemas.microsoft.com/office/drawing/2014/main" id="{C0C7E62B-5887-FAD2-984B-E157D2B54395}"/>
              </a:ext>
            </a:extLst>
          </p:cNvPr>
          <p:cNvSpPr txBox="1"/>
          <p:nvPr/>
        </p:nvSpPr>
        <p:spPr>
          <a:xfrm>
            <a:off x="2516056" y="2088017"/>
            <a:ext cx="1735614" cy="369332"/>
          </a:xfrm>
          <a:prstGeom prst="rect">
            <a:avLst/>
          </a:prstGeom>
          <a:noFill/>
        </p:spPr>
        <p:txBody>
          <a:bodyPr wrap="square" rtlCol="0">
            <a:spAutoFit/>
          </a:bodyPr>
          <a:lstStyle/>
          <a:p>
            <a:pPr algn="ctr"/>
            <a:r>
              <a:rPr lang="en-US" dirty="0">
                <a:solidFill>
                  <a:schemeClr val="bg1"/>
                </a:solidFill>
              </a:rPr>
              <a:t>Gender</a:t>
            </a:r>
          </a:p>
        </p:txBody>
      </p:sp>
      <p:sp>
        <p:nvSpPr>
          <p:cNvPr id="19" name="TextBox 18">
            <a:extLst>
              <a:ext uri="{FF2B5EF4-FFF2-40B4-BE49-F238E27FC236}">
                <a16:creationId xmlns:a16="http://schemas.microsoft.com/office/drawing/2014/main" id="{7000161F-B5DB-7267-7F88-A6082DA7D3FF}"/>
              </a:ext>
            </a:extLst>
          </p:cNvPr>
          <p:cNvSpPr txBox="1"/>
          <p:nvPr/>
        </p:nvSpPr>
        <p:spPr>
          <a:xfrm>
            <a:off x="2516056" y="2524832"/>
            <a:ext cx="1735614" cy="369332"/>
          </a:xfrm>
          <a:prstGeom prst="rect">
            <a:avLst/>
          </a:prstGeom>
          <a:noFill/>
        </p:spPr>
        <p:txBody>
          <a:bodyPr wrap="square" rtlCol="0">
            <a:spAutoFit/>
          </a:bodyPr>
          <a:lstStyle/>
          <a:p>
            <a:pPr algn="ctr"/>
            <a:r>
              <a:rPr lang="en-US" dirty="0">
                <a:solidFill>
                  <a:schemeClr val="bg1"/>
                </a:solidFill>
              </a:rPr>
              <a:t>Age</a:t>
            </a:r>
          </a:p>
        </p:txBody>
      </p:sp>
      <p:sp>
        <p:nvSpPr>
          <p:cNvPr id="20" name="TextBox 19">
            <a:extLst>
              <a:ext uri="{FF2B5EF4-FFF2-40B4-BE49-F238E27FC236}">
                <a16:creationId xmlns:a16="http://schemas.microsoft.com/office/drawing/2014/main" id="{4DEA8A50-A2A3-8D3F-C769-D1825F398BE8}"/>
              </a:ext>
            </a:extLst>
          </p:cNvPr>
          <p:cNvSpPr txBox="1"/>
          <p:nvPr/>
        </p:nvSpPr>
        <p:spPr>
          <a:xfrm>
            <a:off x="2505860" y="5267021"/>
            <a:ext cx="1809874" cy="369332"/>
          </a:xfrm>
          <a:prstGeom prst="rect">
            <a:avLst/>
          </a:prstGeom>
          <a:noFill/>
        </p:spPr>
        <p:txBody>
          <a:bodyPr wrap="square" rtlCol="0">
            <a:spAutoFit/>
          </a:bodyPr>
          <a:lstStyle/>
          <a:p>
            <a:pPr algn="ctr"/>
            <a:r>
              <a:rPr lang="en-US" dirty="0">
                <a:solidFill>
                  <a:schemeClr val="bg1"/>
                </a:solidFill>
              </a:rPr>
              <a:t>Height</a:t>
            </a:r>
          </a:p>
        </p:txBody>
      </p:sp>
      <p:sp>
        <p:nvSpPr>
          <p:cNvPr id="21" name="TextBox 20">
            <a:extLst>
              <a:ext uri="{FF2B5EF4-FFF2-40B4-BE49-F238E27FC236}">
                <a16:creationId xmlns:a16="http://schemas.microsoft.com/office/drawing/2014/main" id="{9AC9A16E-D050-9D37-0526-5018EA9C2624}"/>
              </a:ext>
            </a:extLst>
          </p:cNvPr>
          <p:cNvSpPr txBox="1"/>
          <p:nvPr/>
        </p:nvSpPr>
        <p:spPr>
          <a:xfrm>
            <a:off x="2545176" y="5693200"/>
            <a:ext cx="1735614" cy="369332"/>
          </a:xfrm>
          <a:prstGeom prst="rect">
            <a:avLst/>
          </a:prstGeom>
          <a:noFill/>
        </p:spPr>
        <p:txBody>
          <a:bodyPr wrap="square" rtlCol="0">
            <a:spAutoFit/>
          </a:bodyPr>
          <a:lstStyle/>
          <a:p>
            <a:pPr algn="ctr"/>
            <a:r>
              <a:rPr lang="en-US" dirty="0">
                <a:solidFill>
                  <a:schemeClr val="bg1"/>
                </a:solidFill>
              </a:rPr>
              <a:t>Weight</a:t>
            </a:r>
          </a:p>
        </p:txBody>
      </p:sp>
      <p:cxnSp>
        <p:nvCxnSpPr>
          <p:cNvPr id="23" name="Straight Arrow Connector 22">
            <a:extLst>
              <a:ext uri="{FF2B5EF4-FFF2-40B4-BE49-F238E27FC236}">
                <a16:creationId xmlns:a16="http://schemas.microsoft.com/office/drawing/2014/main" id="{BDC1937B-C104-4489-A9C7-400EEED1B40C}"/>
              </a:ext>
            </a:extLst>
          </p:cNvPr>
          <p:cNvCxnSpPr>
            <a:stCxn id="4" idx="0"/>
            <a:endCxn id="3" idx="2"/>
          </p:cNvCxnSpPr>
          <p:nvPr/>
        </p:nvCxnSpPr>
        <p:spPr>
          <a:xfrm flipV="1">
            <a:off x="3415896" y="2981992"/>
            <a:ext cx="0" cy="128812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6988EAAC-CA7B-DE2B-D1A9-0C7CE7C9C628}"/>
              </a:ext>
            </a:extLst>
          </p:cNvPr>
          <p:cNvSpPr/>
          <p:nvPr/>
        </p:nvSpPr>
        <p:spPr>
          <a:xfrm>
            <a:off x="5429132" y="3090458"/>
            <a:ext cx="1333735" cy="111242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7AF4D0B-5414-5052-AF5A-CC676DCD169A}"/>
              </a:ext>
            </a:extLst>
          </p:cNvPr>
          <p:cNvSpPr txBox="1"/>
          <p:nvPr/>
        </p:nvSpPr>
        <p:spPr>
          <a:xfrm>
            <a:off x="8069430" y="2393788"/>
            <a:ext cx="1735614" cy="369332"/>
          </a:xfrm>
          <a:prstGeom prst="rect">
            <a:avLst/>
          </a:prstGeom>
          <a:noFill/>
        </p:spPr>
        <p:txBody>
          <a:bodyPr wrap="square" rtlCol="0">
            <a:spAutoFit/>
          </a:bodyPr>
          <a:lstStyle/>
          <a:p>
            <a:pPr algn="ctr"/>
            <a:r>
              <a:rPr lang="en-US" dirty="0">
                <a:solidFill>
                  <a:schemeClr val="bg1"/>
                </a:solidFill>
              </a:rPr>
              <a:t>Dog</a:t>
            </a:r>
          </a:p>
        </p:txBody>
      </p:sp>
      <p:cxnSp>
        <p:nvCxnSpPr>
          <p:cNvPr id="26" name="Straight Connector 25">
            <a:extLst>
              <a:ext uri="{FF2B5EF4-FFF2-40B4-BE49-F238E27FC236}">
                <a16:creationId xmlns:a16="http://schemas.microsoft.com/office/drawing/2014/main" id="{EFD0B385-BFCC-0DDC-7DF2-10D3EB20D385}"/>
              </a:ext>
            </a:extLst>
          </p:cNvPr>
          <p:cNvCxnSpPr>
            <a:cxnSpLocks/>
          </p:cNvCxnSpPr>
          <p:nvPr/>
        </p:nvCxnSpPr>
        <p:spPr>
          <a:xfrm>
            <a:off x="7682125" y="2882515"/>
            <a:ext cx="26383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FEFA75B-8BC1-D8C2-EF57-B3F1A2E030E6}"/>
              </a:ext>
            </a:extLst>
          </p:cNvPr>
          <p:cNvSpPr txBox="1"/>
          <p:nvPr/>
        </p:nvSpPr>
        <p:spPr>
          <a:xfrm>
            <a:off x="7682125" y="3029712"/>
            <a:ext cx="2638357" cy="369332"/>
          </a:xfrm>
          <a:prstGeom prst="rect">
            <a:avLst/>
          </a:prstGeom>
          <a:solidFill>
            <a:schemeClr val="accent4"/>
          </a:solidFill>
        </p:spPr>
        <p:txBody>
          <a:bodyPr wrap="square" rtlCol="0">
            <a:spAutoFit/>
          </a:bodyPr>
          <a:lstStyle/>
          <a:p>
            <a:pPr algn="ctr"/>
            <a:r>
              <a:rPr lang="en-US" dirty="0"/>
              <a:t>Name</a:t>
            </a:r>
          </a:p>
        </p:txBody>
      </p:sp>
      <p:sp>
        <p:nvSpPr>
          <p:cNvPr id="28" name="TextBox 27">
            <a:extLst>
              <a:ext uri="{FF2B5EF4-FFF2-40B4-BE49-F238E27FC236}">
                <a16:creationId xmlns:a16="http://schemas.microsoft.com/office/drawing/2014/main" id="{AAE10882-3395-80A6-573A-F502E4E6EE12}"/>
              </a:ext>
            </a:extLst>
          </p:cNvPr>
          <p:cNvSpPr txBox="1"/>
          <p:nvPr/>
        </p:nvSpPr>
        <p:spPr>
          <a:xfrm>
            <a:off x="8094176" y="4758880"/>
            <a:ext cx="1735614" cy="369332"/>
          </a:xfrm>
          <a:prstGeom prst="rect">
            <a:avLst/>
          </a:prstGeom>
          <a:noFill/>
        </p:spPr>
        <p:txBody>
          <a:bodyPr wrap="square" rtlCol="0">
            <a:spAutoFit/>
          </a:bodyPr>
          <a:lstStyle/>
          <a:p>
            <a:pPr algn="ctr"/>
            <a:r>
              <a:rPr lang="en-US" dirty="0">
                <a:solidFill>
                  <a:schemeClr val="bg1"/>
                </a:solidFill>
              </a:rPr>
              <a:t>Height</a:t>
            </a:r>
          </a:p>
        </p:txBody>
      </p:sp>
      <p:sp>
        <p:nvSpPr>
          <p:cNvPr id="29" name="TextBox 28">
            <a:extLst>
              <a:ext uri="{FF2B5EF4-FFF2-40B4-BE49-F238E27FC236}">
                <a16:creationId xmlns:a16="http://schemas.microsoft.com/office/drawing/2014/main" id="{A10FBE41-0ABC-9114-D927-6E7955E54C0B}"/>
              </a:ext>
            </a:extLst>
          </p:cNvPr>
          <p:cNvSpPr txBox="1"/>
          <p:nvPr/>
        </p:nvSpPr>
        <p:spPr>
          <a:xfrm>
            <a:off x="8094176" y="5144731"/>
            <a:ext cx="1735614" cy="369332"/>
          </a:xfrm>
          <a:prstGeom prst="rect">
            <a:avLst/>
          </a:prstGeom>
          <a:noFill/>
        </p:spPr>
        <p:txBody>
          <a:bodyPr wrap="square" rtlCol="0">
            <a:spAutoFit/>
          </a:bodyPr>
          <a:lstStyle/>
          <a:p>
            <a:pPr algn="ctr"/>
            <a:r>
              <a:rPr lang="en-US" dirty="0">
                <a:solidFill>
                  <a:schemeClr val="bg1"/>
                </a:solidFill>
              </a:rPr>
              <a:t>Weight</a:t>
            </a:r>
          </a:p>
        </p:txBody>
      </p:sp>
      <p:sp>
        <p:nvSpPr>
          <p:cNvPr id="33" name="TextBox 32">
            <a:extLst>
              <a:ext uri="{FF2B5EF4-FFF2-40B4-BE49-F238E27FC236}">
                <a16:creationId xmlns:a16="http://schemas.microsoft.com/office/drawing/2014/main" id="{58689CED-2A5C-0094-A290-1E518E05EB05}"/>
              </a:ext>
            </a:extLst>
          </p:cNvPr>
          <p:cNvSpPr txBox="1"/>
          <p:nvPr/>
        </p:nvSpPr>
        <p:spPr>
          <a:xfrm>
            <a:off x="8069430" y="3462004"/>
            <a:ext cx="1735614" cy="369332"/>
          </a:xfrm>
          <a:prstGeom prst="rect">
            <a:avLst/>
          </a:prstGeom>
          <a:noFill/>
        </p:spPr>
        <p:txBody>
          <a:bodyPr wrap="square" rtlCol="0">
            <a:spAutoFit/>
          </a:bodyPr>
          <a:lstStyle/>
          <a:p>
            <a:pPr algn="ctr"/>
            <a:r>
              <a:rPr lang="en-US" dirty="0">
                <a:solidFill>
                  <a:schemeClr val="bg1"/>
                </a:solidFill>
              </a:rPr>
              <a:t>Gender</a:t>
            </a:r>
          </a:p>
        </p:txBody>
      </p:sp>
      <p:sp>
        <p:nvSpPr>
          <p:cNvPr id="34" name="TextBox 33">
            <a:extLst>
              <a:ext uri="{FF2B5EF4-FFF2-40B4-BE49-F238E27FC236}">
                <a16:creationId xmlns:a16="http://schemas.microsoft.com/office/drawing/2014/main" id="{BC93331B-88D1-57FD-F1DE-4434A5FAB321}"/>
              </a:ext>
            </a:extLst>
          </p:cNvPr>
          <p:cNvSpPr txBox="1"/>
          <p:nvPr/>
        </p:nvSpPr>
        <p:spPr>
          <a:xfrm>
            <a:off x="8069430" y="3894296"/>
            <a:ext cx="1735614" cy="369332"/>
          </a:xfrm>
          <a:prstGeom prst="rect">
            <a:avLst/>
          </a:prstGeom>
          <a:noFill/>
        </p:spPr>
        <p:txBody>
          <a:bodyPr wrap="square" rtlCol="0">
            <a:spAutoFit/>
          </a:bodyPr>
          <a:lstStyle/>
          <a:p>
            <a:pPr algn="ctr"/>
            <a:r>
              <a:rPr lang="en-US" dirty="0">
                <a:solidFill>
                  <a:schemeClr val="bg1"/>
                </a:solidFill>
              </a:rPr>
              <a:t>Age</a:t>
            </a:r>
          </a:p>
        </p:txBody>
      </p:sp>
      <p:sp>
        <p:nvSpPr>
          <p:cNvPr id="35" name="TextBox 34">
            <a:extLst>
              <a:ext uri="{FF2B5EF4-FFF2-40B4-BE49-F238E27FC236}">
                <a16:creationId xmlns:a16="http://schemas.microsoft.com/office/drawing/2014/main" id="{CAB91DA2-76DE-38C3-B632-082E74F64362}"/>
              </a:ext>
            </a:extLst>
          </p:cNvPr>
          <p:cNvSpPr txBox="1"/>
          <p:nvPr/>
        </p:nvSpPr>
        <p:spPr>
          <a:xfrm>
            <a:off x="7682125" y="4326588"/>
            <a:ext cx="2638357" cy="369332"/>
          </a:xfrm>
          <a:prstGeom prst="rect">
            <a:avLst/>
          </a:prstGeom>
          <a:solidFill>
            <a:srgbClr val="B892B4"/>
          </a:solidFill>
        </p:spPr>
        <p:txBody>
          <a:bodyPr wrap="square" rtlCol="0">
            <a:spAutoFit/>
          </a:bodyPr>
          <a:lstStyle/>
          <a:p>
            <a:pPr algn="ctr"/>
            <a:r>
              <a:rPr lang="en-US" dirty="0"/>
              <a:t>Name</a:t>
            </a:r>
          </a:p>
        </p:txBody>
      </p:sp>
    </p:spTree>
    <p:extLst>
      <p:ext uri="{BB962C8B-B14F-4D97-AF65-F5344CB8AC3E}">
        <p14:creationId xmlns:p14="http://schemas.microsoft.com/office/powerpoint/2010/main" val="23325625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ED750D69-389F-BE42-266A-9384CDDC3814}"/>
              </a:ext>
            </a:extLst>
          </p:cNvPr>
          <p:cNvSpPr/>
          <p:nvPr/>
        </p:nvSpPr>
        <p:spPr>
          <a:xfrm>
            <a:off x="5516736" y="543824"/>
            <a:ext cx="6599514" cy="5882292"/>
          </a:xfrm>
          <a:prstGeom prst="rect">
            <a:avLst/>
          </a:prstGeom>
          <a:gradFill flip="none" rotWithShape="1">
            <a:gsLst>
              <a:gs pos="0">
                <a:srgbClr val="B892B4">
                  <a:tint val="66000"/>
                  <a:satMod val="160000"/>
                </a:srgbClr>
              </a:gs>
              <a:gs pos="50000">
                <a:srgbClr val="B892B4">
                  <a:tint val="44500"/>
                  <a:satMod val="160000"/>
                </a:srgbClr>
              </a:gs>
              <a:gs pos="100000">
                <a:srgbClr val="B892B4">
                  <a:tint val="23500"/>
                  <a:satMod val="160000"/>
                </a:srgb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777408C-0778-2810-DBBB-8E63B3B138EC}"/>
              </a:ext>
            </a:extLst>
          </p:cNvPr>
          <p:cNvSpPr txBox="1"/>
          <p:nvPr/>
        </p:nvSpPr>
        <p:spPr>
          <a:xfrm>
            <a:off x="3225773" y="58527"/>
            <a:ext cx="5956567" cy="400110"/>
          </a:xfrm>
          <a:prstGeom prst="rect">
            <a:avLst/>
          </a:prstGeom>
          <a:noFill/>
        </p:spPr>
        <p:txBody>
          <a:bodyPr wrap="square" rtlCol="0">
            <a:spAutoFit/>
          </a:bodyPr>
          <a:lstStyle/>
          <a:p>
            <a:r>
              <a:rPr lang="en-US" sz="2000" b="1" dirty="0"/>
              <a:t>Competency 8 - Add a language version to SXA Site</a:t>
            </a:r>
          </a:p>
        </p:txBody>
      </p:sp>
      <p:sp>
        <p:nvSpPr>
          <p:cNvPr id="22" name="Rectangle 21">
            <a:extLst>
              <a:ext uri="{FF2B5EF4-FFF2-40B4-BE49-F238E27FC236}">
                <a16:creationId xmlns:a16="http://schemas.microsoft.com/office/drawing/2014/main" id="{424ABF35-4455-0584-186A-E22F3591C930}"/>
              </a:ext>
            </a:extLst>
          </p:cNvPr>
          <p:cNvSpPr/>
          <p:nvPr/>
        </p:nvSpPr>
        <p:spPr>
          <a:xfrm>
            <a:off x="1866233" y="1147374"/>
            <a:ext cx="1799679" cy="66105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A0262810-067F-0AC7-DB93-1C574F91E1B9}"/>
              </a:ext>
            </a:extLst>
          </p:cNvPr>
          <p:cNvSpPr txBox="1"/>
          <p:nvPr/>
        </p:nvSpPr>
        <p:spPr>
          <a:xfrm>
            <a:off x="1898265" y="1249681"/>
            <a:ext cx="1735614" cy="369332"/>
          </a:xfrm>
          <a:prstGeom prst="rect">
            <a:avLst/>
          </a:prstGeom>
          <a:noFill/>
        </p:spPr>
        <p:txBody>
          <a:bodyPr wrap="square" rtlCol="0">
            <a:spAutoFit/>
          </a:bodyPr>
          <a:lstStyle/>
          <a:p>
            <a:pPr algn="ctr"/>
            <a:r>
              <a:rPr lang="en-US" dirty="0">
                <a:solidFill>
                  <a:schemeClr val="bg1"/>
                </a:solidFill>
              </a:rPr>
              <a:t>Site</a:t>
            </a:r>
          </a:p>
        </p:txBody>
      </p:sp>
      <p:cxnSp>
        <p:nvCxnSpPr>
          <p:cNvPr id="51" name="Straight Connector 50">
            <a:extLst>
              <a:ext uri="{FF2B5EF4-FFF2-40B4-BE49-F238E27FC236}">
                <a16:creationId xmlns:a16="http://schemas.microsoft.com/office/drawing/2014/main" id="{0F18E932-6ABF-9521-F085-627DD4CBD2FC}"/>
              </a:ext>
            </a:extLst>
          </p:cNvPr>
          <p:cNvCxnSpPr>
            <a:stCxn id="22" idx="2"/>
          </p:cNvCxnSpPr>
          <p:nvPr/>
        </p:nvCxnSpPr>
        <p:spPr>
          <a:xfrm flipH="1">
            <a:off x="2766072" y="1808433"/>
            <a:ext cx="1" cy="702494"/>
          </a:xfrm>
          <a:prstGeom prst="line">
            <a:avLst/>
          </a:prstGeom>
        </p:spPr>
        <p:style>
          <a:lnRef idx="3">
            <a:schemeClr val="accent1"/>
          </a:lnRef>
          <a:fillRef idx="0">
            <a:schemeClr val="accent1"/>
          </a:fillRef>
          <a:effectRef idx="2">
            <a:schemeClr val="accent1"/>
          </a:effectRef>
          <a:fontRef idx="minor">
            <a:schemeClr val="tx1"/>
          </a:fontRef>
        </p:style>
      </p:cxnSp>
      <p:cxnSp>
        <p:nvCxnSpPr>
          <p:cNvPr id="53" name="Straight Connector 52">
            <a:extLst>
              <a:ext uri="{FF2B5EF4-FFF2-40B4-BE49-F238E27FC236}">
                <a16:creationId xmlns:a16="http://schemas.microsoft.com/office/drawing/2014/main" id="{C625811A-10B3-C2CA-0AB8-4B3A56317BB2}"/>
              </a:ext>
            </a:extLst>
          </p:cNvPr>
          <p:cNvCxnSpPr>
            <a:cxnSpLocks/>
          </p:cNvCxnSpPr>
          <p:nvPr/>
        </p:nvCxnSpPr>
        <p:spPr>
          <a:xfrm>
            <a:off x="1011581" y="2497170"/>
            <a:ext cx="3349716" cy="16792"/>
          </a:xfrm>
          <a:prstGeom prst="line">
            <a:avLst/>
          </a:prstGeom>
        </p:spPr>
        <p:style>
          <a:lnRef idx="3">
            <a:schemeClr val="accent1"/>
          </a:lnRef>
          <a:fillRef idx="0">
            <a:schemeClr val="accent1"/>
          </a:fillRef>
          <a:effectRef idx="2">
            <a:schemeClr val="accent1"/>
          </a:effectRef>
          <a:fontRef idx="minor">
            <a:schemeClr val="tx1"/>
          </a:fontRef>
        </p:style>
      </p:cxnSp>
      <p:cxnSp>
        <p:nvCxnSpPr>
          <p:cNvPr id="55" name="Straight Arrow Connector 54">
            <a:extLst>
              <a:ext uri="{FF2B5EF4-FFF2-40B4-BE49-F238E27FC236}">
                <a16:creationId xmlns:a16="http://schemas.microsoft.com/office/drawing/2014/main" id="{C3142802-75FF-12F9-B2F1-8C5B0683F1A2}"/>
              </a:ext>
            </a:extLst>
          </p:cNvPr>
          <p:cNvCxnSpPr>
            <a:cxnSpLocks/>
            <a:endCxn id="77" idx="0"/>
          </p:cNvCxnSpPr>
          <p:nvPr/>
        </p:nvCxnSpPr>
        <p:spPr>
          <a:xfrm>
            <a:off x="1025822" y="2530053"/>
            <a:ext cx="0" cy="7344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a:extLst>
              <a:ext uri="{FF2B5EF4-FFF2-40B4-BE49-F238E27FC236}">
                <a16:creationId xmlns:a16="http://schemas.microsoft.com/office/drawing/2014/main" id="{639E1674-19B2-D73C-7AB7-8DEFA0088093}"/>
              </a:ext>
            </a:extLst>
          </p:cNvPr>
          <p:cNvCxnSpPr>
            <a:cxnSpLocks/>
          </p:cNvCxnSpPr>
          <p:nvPr/>
        </p:nvCxnSpPr>
        <p:spPr>
          <a:xfrm>
            <a:off x="4353109" y="2484412"/>
            <a:ext cx="0" cy="8257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7" name="Rectangle 76">
            <a:extLst>
              <a:ext uri="{FF2B5EF4-FFF2-40B4-BE49-F238E27FC236}">
                <a16:creationId xmlns:a16="http://schemas.microsoft.com/office/drawing/2014/main" id="{FE17B4D0-FB65-09C3-C271-0CA625D1291C}"/>
              </a:ext>
            </a:extLst>
          </p:cNvPr>
          <p:cNvSpPr/>
          <p:nvPr/>
        </p:nvSpPr>
        <p:spPr>
          <a:xfrm>
            <a:off x="125982" y="3264522"/>
            <a:ext cx="1799679" cy="1342037"/>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23DD0024-DD18-BE38-FD83-BD514E944BBC}"/>
              </a:ext>
            </a:extLst>
          </p:cNvPr>
          <p:cNvSpPr txBox="1"/>
          <p:nvPr/>
        </p:nvSpPr>
        <p:spPr>
          <a:xfrm>
            <a:off x="131681" y="3740288"/>
            <a:ext cx="1735614" cy="369332"/>
          </a:xfrm>
          <a:prstGeom prst="rect">
            <a:avLst/>
          </a:prstGeom>
          <a:solidFill>
            <a:srgbClr val="002060"/>
          </a:solidFill>
        </p:spPr>
        <p:txBody>
          <a:bodyPr wrap="square" rtlCol="0">
            <a:spAutoFit/>
          </a:bodyPr>
          <a:lstStyle/>
          <a:p>
            <a:pPr algn="ctr"/>
            <a:r>
              <a:rPr lang="en-US" dirty="0">
                <a:solidFill>
                  <a:schemeClr val="bg1"/>
                </a:solidFill>
              </a:rPr>
              <a:t>Item-2</a:t>
            </a:r>
          </a:p>
        </p:txBody>
      </p:sp>
      <p:sp>
        <p:nvSpPr>
          <p:cNvPr id="79" name="TextBox 78">
            <a:extLst>
              <a:ext uri="{FF2B5EF4-FFF2-40B4-BE49-F238E27FC236}">
                <a16:creationId xmlns:a16="http://schemas.microsoft.com/office/drawing/2014/main" id="{85B5C8FA-4444-89C6-4C42-0C4F559FCEEF}"/>
              </a:ext>
            </a:extLst>
          </p:cNvPr>
          <p:cNvSpPr txBox="1"/>
          <p:nvPr/>
        </p:nvSpPr>
        <p:spPr>
          <a:xfrm>
            <a:off x="123147" y="4118227"/>
            <a:ext cx="1735614" cy="369332"/>
          </a:xfrm>
          <a:prstGeom prst="rect">
            <a:avLst/>
          </a:prstGeom>
          <a:solidFill>
            <a:srgbClr val="002060"/>
          </a:solidFill>
        </p:spPr>
        <p:txBody>
          <a:bodyPr wrap="square" rtlCol="0">
            <a:spAutoFit/>
          </a:bodyPr>
          <a:lstStyle/>
          <a:p>
            <a:pPr algn="ctr"/>
            <a:r>
              <a:rPr lang="en-US" dirty="0">
                <a:solidFill>
                  <a:schemeClr val="bg1"/>
                </a:solidFill>
              </a:rPr>
              <a:t>Item-3</a:t>
            </a:r>
          </a:p>
        </p:txBody>
      </p:sp>
      <p:sp>
        <p:nvSpPr>
          <p:cNvPr id="80" name="TextBox 79">
            <a:extLst>
              <a:ext uri="{FF2B5EF4-FFF2-40B4-BE49-F238E27FC236}">
                <a16:creationId xmlns:a16="http://schemas.microsoft.com/office/drawing/2014/main" id="{E480D4FF-ECCD-4A74-A0F6-0303AD648328}"/>
              </a:ext>
            </a:extLst>
          </p:cNvPr>
          <p:cNvSpPr txBox="1"/>
          <p:nvPr/>
        </p:nvSpPr>
        <p:spPr>
          <a:xfrm>
            <a:off x="143774" y="3379935"/>
            <a:ext cx="1735614" cy="369332"/>
          </a:xfrm>
          <a:prstGeom prst="rect">
            <a:avLst/>
          </a:prstGeom>
          <a:solidFill>
            <a:srgbClr val="002060"/>
          </a:solidFill>
        </p:spPr>
        <p:txBody>
          <a:bodyPr wrap="square" rtlCol="0">
            <a:spAutoFit/>
          </a:bodyPr>
          <a:lstStyle/>
          <a:p>
            <a:pPr algn="ctr"/>
            <a:r>
              <a:rPr lang="en-US" dirty="0">
                <a:solidFill>
                  <a:schemeClr val="bg1"/>
                </a:solidFill>
              </a:rPr>
              <a:t>Item-1</a:t>
            </a:r>
          </a:p>
        </p:txBody>
      </p:sp>
      <p:sp>
        <p:nvSpPr>
          <p:cNvPr id="83" name="Rectangle 82">
            <a:extLst>
              <a:ext uri="{FF2B5EF4-FFF2-40B4-BE49-F238E27FC236}">
                <a16:creationId xmlns:a16="http://schemas.microsoft.com/office/drawing/2014/main" id="{75EA3542-CFF8-EE7D-EECC-7EFFF2A4688B}"/>
              </a:ext>
            </a:extLst>
          </p:cNvPr>
          <p:cNvSpPr/>
          <p:nvPr/>
        </p:nvSpPr>
        <p:spPr>
          <a:xfrm>
            <a:off x="3467510" y="3307096"/>
            <a:ext cx="1799679" cy="1357401"/>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8863294-5A29-9A37-CA54-496B677561C1}"/>
              </a:ext>
            </a:extLst>
          </p:cNvPr>
          <p:cNvSpPr txBox="1"/>
          <p:nvPr/>
        </p:nvSpPr>
        <p:spPr>
          <a:xfrm>
            <a:off x="3473209" y="3782862"/>
            <a:ext cx="1735614" cy="369332"/>
          </a:xfrm>
          <a:prstGeom prst="rect">
            <a:avLst/>
          </a:prstGeom>
          <a:noFill/>
        </p:spPr>
        <p:txBody>
          <a:bodyPr wrap="square" rtlCol="0">
            <a:spAutoFit/>
          </a:bodyPr>
          <a:lstStyle/>
          <a:p>
            <a:pPr algn="ctr"/>
            <a:r>
              <a:rPr lang="en-US" dirty="0">
                <a:solidFill>
                  <a:schemeClr val="bg1"/>
                </a:solidFill>
              </a:rPr>
              <a:t>Item-2</a:t>
            </a:r>
          </a:p>
        </p:txBody>
      </p:sp>
      <p:sp>
        <p:nvSpPr>
          <p:cNvPr id="85" name="TextBox 84">
            <a:extLst>
              <a:ext uri="{FF2B5EF4-FFF2-40B4-BE49-F238E27FC236}">
                <a16:creationId xmlns:a16="http://schemas.microsoft.com/office/drawing/2014/main" id="{5766B926-F225-5DE5-3F36-66485F39B6E3}"/>
              </a:ext>
            </a:extLst>
          </p:cNvPr>
          <p:cNvSpPr txBox="1"/>
          <p:nvPr/>
        </p:nvSpPr>
        <p:spPr>
          <a:xfrm>
            <a:off x="3464675" y="4160801"/>
            <a:ext cx="1735614" cy="369332"/>
          </a:xfrm>
          <a:prstGeom prst="rect">
            <a:avLst/>
          </a:prstGeom>
          <a:noFill/>
        </p:spPr>
        <p:txBody>
          <a:bodyPr wrap="square" rtlCol="0">
            <a:spAutoFit/>
          </a:bodyPr>
          <a:lstStyle/>
          <a:p>
            <a:pPr algn="ctr"/>
            <a:r>
              <a:rPr lang="en-US" dirty="0">
                <a:solidFill>
                  <a:schemeClr val="bg1"/>
                </a:solidFill>
              </a:rPr>
              <a:t>Item-3</a:t>
            </a:r>
          </a:p>
        </p:txBody>
      </p:sp>
      <p:sp>
        <p:nvSpPr>
          <p:cNvPr id="86" name="TextBox 85">
            <a:extLst>
              <a:ext uri="{FF2B5EF4-FFF2-40B4-BE49-F238E27FC236}">
                <a16:creationId xmlns:a16="http://schemas.microsoft.com/office/drawing/2014/main" id="{CC054448-EF73-ED90-A6B2-72CD3050BD6A}"/>
              </a:ext>
            </a:extLst>
          </p:cNvPr>
          <p:cNvSpPr txBox="1"/>
          <p:nvPr/>
        </p:nvSpPr>
        <p:spPr>
          <a:xfrm>
            <a:off x="3485302" y="3422509"/>
            <a:ext cx="1735614" cy="369332"/>
          </a:xfrm>
          <a:prstGeom prst="rect">
            <a:avLst/>
          </a:prstGeom>
          <a:noFill/>
        </p:spPr>
        <p:txBody>
          <a:bodyPr wrap="square" rtlCol="0">
            <a:spAutoFit/>
          </a:bodyPr>
          <a:lstStyle/>
          <a:p>
            <a:pPr algn="ctr"/>
            <a:r>
              <a:rPr lang="en-US" dirty="0">
                <a:solidFill>
                  <a:schemeClr val="bg1"/>
                </a:solidFill>
              </a:rPr>
              <a:t>Item-1</a:t>
            </a:r>
          </a:p>
        </p:txBody>
      </p:sp>
      <p:sp>
        <p:nvSpPr>
          <p:cNvPr id="89" name="TextBox 88">
            <a:extLst>
              <a:ext uri="{FF2B5EF4-FFF2-40B4-BE49-F238E27FC236}">
                <a16:creationId xmlns:a16="http://schemas.microsoft.com/office/drawing/2014/main" id="{0D28E42B-4767-50AE-6842-4EA66FCC5563}"/>
              </a:ext>
            </a:extLst>
          </p:cNvPr>
          <p:cNvSpPr txBox="1"/>
          <p:nvPr/>
        </p:nvSpPr>
        <p:spPr>
          <a:xfrm>
            <a:off x="3815016" y="4680724"/>
            <a:ext cx="1161405" cy="646331"/>
          </a:xfrm>
          <a:prstGeom prst="rect">
            <a:avLst/>
          </a:prstGeom>
          <a:noFill/>
        </p:spPr>
        <p:txBody>
          <a:bodyPr wrap="square" rtlCol="0">
            <a:spAutoFit/>
          </a:bodyPr>
          <a:lstStyle/>
          <a:p>
            <a:r>
              <a:rPr lang="en-US" dirty="0"/>
              <a:t>New Language</a:t>
            </a:r>
          </a:p>
        </p:txBody>
      </p:sp>
      <p:sp>
        <p:nvSpPr>
          <p:cNvPr id="91" name="TextBox 90">
            <a:extLst>
              <a:ext uri="{FF2B5EF4-FFF2-40B4-BE49-F238E27FC236}">
                <a16:creationId xmlns:a16="http://schemas.microsoft.com/office/drawing/2014/main" id="{348FABEB-87A3-A095-7BBE-42D3CE358999}"/>
              </a:ext>
            </a:extLst>
          </p:cNvPr>
          <p:cNvSpPr txBox="1"/>
          <p:nvPr/>
        </p:nvSpPr>
        <p:spPr>
          <a:xfrm>
            <a:off x="1068479" y="6461314"/>
            <a:ext cx="9512368" cy="369332"/>
          </a:xfrm>
          <a:prstGeom prst="rect">
            <a:avLst/>
          </a:prstGeom>
          <a:noFill/>
        </p:spPr>
        <p:txBody>
          <a:bodyPr wrap="square">
            <a:spAutoFit/>
          </a:bodyPr>
          <a:lstStyle/>
          <a:p>
            <a:r>
              <a:rPr lang="en-US" dirty="0">
                <a:hlinkClick r:id="rId2"/>
              </a:rPr>
              <a:t>https://doc.sitecore.com/xmc/en/developers/xm-cloud/add-a-language-version-to-an-sxa-site.html</a:t>
            </a:r>
            <a:endParaRPr lang="en-US" dirty="0"/>
          </a:p>
        </p:txBody>
      </p:sp>
      <p:sp>
        <p:nvSpPr>
          <p:cNvPr id="10" name="Arrow: Right 9">
            <a:extLst>
              <a:ext uri="{FF2B5EF4-FFF2-40B4-BE49-F238E27FC236}">
                <a16:creationId xmlns:a16="http://schemas.microsoft.com/office/drawing/2014/main" id="{5DF03AC2-810D-2F45-265F-C8CE4E36AAAA}"/>
              </a:ext>
            </a:extLst>
          </p:cNvPr>
          <p:cNvSpPr/>
          <p:nvPr/>
        </p:nvSpPr>
        <p:spPr>
          <a:xfrm>
            <a:off x="2084048" y="3609806"/>
            <a:ext cx="1308385" cy="832302"/>
          </a:xfrm>
          <a:prstGeom prst="right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176006-08F5-D638-EDF2-0778C1449105}"/>
              </a:ext>
            </a:extLst>
          </p:cNvPr>
          <p:cNvSpPr txBox="1"/>
          <p:nvPr/>
        </p:nvSpPr>
        <p:spPr>
          <a:xfrm>
            <a:off x="2149893" y="2956505"/>
            <a:ext cx="1274118" cy="830997"/>
          </a:xfrm>
          <a:prstGeom prst="rect">
            <a:avLst/>
          </a:prstGeom>
          <a:noFill/>
        </p:spPr>
        <p:txBody>
          <a:bodyPr wrap="square" rtlCol="0">
            <a:spAutoFit/>
          </a:bodyPr>
          <a:lstStyle/>
          <a:p>
            <a:r>
              <a:rPr lang="en-US" sz="1600" b="1" dirty="0"/>
              <a:t>Add Site Language Script</a:t>
            </a:r>
          </a:p>
        </p:txBody>
      </p:sp>
      <p:sp>
        <p:nvSpPr>
          <p:cNvPr id="13" name="Rectangle 12">
            <a:extLst>
              <a:ext uri="{FF2B5EF4-FFF2-40B4-BE49-F238E27FC236}">
                <a16:creationId xmlns:a16="http://schemas.microsoft.com/office/drawing/2014/main" id="{5317831D-F8D5-DD99-DD32-770E9FFE62FE}"/>
              </a:ext>
            </a:extLst>
          </p:cNvPr>
          <p:cNvSpPr/>
          <p:nvPr/>
        </p:nvSpPr>
        <p:spPr>
          <a:xfrm>
            <a:off x="5689103" y="3320600"/>
            <a:ext cx="1799679" cy="661059"/>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8BF3DB9-277B-DC3B-287F-A8EE314A07E7}"/>
              </a:ext>
            </a:extLst>
          </p:cNvPr>
          <p:cNvSpPr txBox="1"/>
          <p:nvPr/>
        </p:nvSpPr>
        <p:spPr>
          <a:xfrm>
            <a:off x="5689103" y="3461988"/>
            <a:ext cx="1735614" cy="369332"/>
          </a:xfrm>
          <a:prstGeom prst="rect">
            <a:avLst/>
          </a:prstGeom>
          <a:noFill/>
        </p:spPr>
        <p:txBody>
          <a:bodyPr wrap="square" rtlCol="0">
            <a:spAutoFit/>
          </a:bodyPr>
          <a:lstStyle/>
          <a:p>
            <a:pPr algn="ctr"/>
            <a:r>
              <a:rPr lang="en-US" dirty="0">
                <a:solidFill>
                  <a:schemeClr val="bg1"/>
                </a:solidFill>
              </a:rPr>
              <a:t>Site</a:t>
            </a:r>
          </a:p>
        </p:txBody>
      </p:sp>
      <p:sp>
        <p:nvSpPr>
          <p:cNvPr id="25" name="TextBox 24">
            <a:extLst>
              <a:ext uri="{FF2B5EF4-FFF2-40B4-BE49-F238E27FC236}">
                <a16:creationId xmlns:a16="http://schemas.microsoft.com/office/drawing/2014/main" id="{6895CA7A-3B7D-83B3-7704-703F30E2D0BE}"/>
              </a:ext>
            </a:extLst>
          </p:cNvPr>
          <p:cNvSpPr txBox="1"/>
          <p:nvPr/>
        </p:nvSpPr>
        <p:spPr>
          <a:xfrm>
            <a:off x="7815390" y="1582064"/>
            <a:ext cx="1735614" cy="369332"/>
          </a:xfrm>
          <a:prstGeom prst="rect">
            <a:avLst/>
          </a:prstGeom>
          <a:solidFill>
            <a:schemeClr val="bg1">
              <a:lumMod val="75000"/>
            </a:schemeClr>
          </a:solidFill>
          <a:ln>
            <a:solidFill>
              <a:schemeClr val="tx1"/>
            </a:solidFill>
            <a:prstDash val="dash"/>
          </a:ln>
        </p:spPr>
        <p:txBody>
          <a:bodyPr wrap="square" rtlCol="0">
            <a:spAutoFit/>
          </a:bodyPr>
          <a:lstStyle/>
          <a:p>
            <a:pPr algn="ctr"/>
            <a:r>
              <a:rPr lang="en-US" dirty="0">
                <a:solidFill>
                  <a:schemeClr val="bg1"/>
                </a:solidFill>
              </a:rPr>
              <a:t>Item-1</a:t>
            </a:r>
          </a:p>
        </p:txBody>
      </p:sp>
      <p:sp>
        <p:nvSpPr>
          <p:cNvPr id="26" name="TextBox 25">
            <a:extLst>
              <a:ext uri="{FF2B5EF4-FFF2-40B4-BE49-F238E27FC236}">
                <a16:creationId xmlns:a16="http://schemas.microsoft.com/office/drawing/2014/main" id="{0CE99256-C74A-89E6-229E-C4FE6B3DF59F}"/>
              </a:ext>
            </a:extLst>
          </p:cNvPr>
          <p:cNvSpPr txBox="1"/>
          <p:nvPr/>
        </p:nvSpPr>
        <p:spPr>
          <a:xfrm>
            <a:off x="7869790" y="3447381"/>
            <a:ext cx="1735614" cy="369332"/>
          </a:xfrm>
          <a:prstGeom prst="rect">
            <a:avLst/>
          </a:prstGeom>
          <a:solidFill>
            <a:schemeClr val="bg1">
              <a:lumMod val="75000"/>
            </a:schemeClr>
          </a:solidFill>
          <a:ln>
            <a:solidFill>
              <a:schemeClr val="tx1"/>
            </a:solidFill>
            <a:prstDash val="dash"/>
          </a:ln>
        </p:spPr>
        <p:txBody>
          <a:bodyPr wrap="square" rtlCol="0">
            <a:spAutoFit/>
          </a:bodyPr>
          <a:lstStyle/>
          <a:p>
            <a:pPr algn="ctr"/>
            <a:r>
              <a:rPr lang="en-US" dirty="0">
                <a:solidFill>
                  <a:schemeClr val="bg1"/>
                </a:solidFill>
              </a:rPr>
              <a:t>Item-2</a:t>
            </a:r>
          </a:p>
        </p:txBody>
      </p:sp>
      <p:sp>
        <p:nvSpPr>
          <p:cNvPr id="27" name="TextBox 26">
            <a:extLst>
              <a:ext uri="{FF2B5EF4-FFF2-40B4-BE49-F238E27FC236}">
                <a16:creationId xmlns:a16="http://schemas.microsoft.com/office/drawing/2014/main" id="{2021A894-491C-73D6-0785-DB45F090F830}"/>
              </a:ext>
            </a:extLst>
          </p:cNvPr>
          <p:cNvSpPr txBox="1"/>
          <p:nvPr/>
        </p:nvSpPr>
        <p:spPr>
          <a:xfrm>
            <a:off x="7842907" y="5473956"/>
            <a:ext cx="1735614" cy="369332"/>
          </a:xfrm>
          <a:prstGeom prst="rect">
            <a:avLst/>
          </a:prstGeom>
          <a:solidFill>
            <a:schemeClr val="bg1">
              <a:lumMod val="75000"/>
            </a:schemeClr>
          </a:solidFill>
          <a:ln>
            <a:solidFill>
              <a:schemeClr val="tx1"/>
            </a:solidFill>
            <a:prstDash val="dash"/>
          </a:ln>
        </p:spPr>
        <p:txBody>
          <a:bodyPr wrap="square" rtlCol="0">
            <a:spAutoFit/>
          </a:bodyPr>
          <a:lstStyle/>
          <a:p>
            <a:pPr algn="ctr"/>
            <a:r>
              <a:rPr lang="en-US" dirty="0">
                <a:solidFill>
                  <a:schemeClr val="bg1"/>
                </a:solidFill>
              </a:rPr>
              <a:t>Item-3</a:t>
            </a:r>
          </a:p>
        </p:txBody>
      </p:sp>
      <p:sp>
        <p:nvSpPr>
          <p:cNvPr id="30" name="Rectangle 29">
            <a:extLst>
              <a:ext uri="{FF2B5EF4-FFF2-40B4-BE49-F238E27FC236}">
                <a16:creationId xmlns:a16="http://schemas.microsoft.com/office/drawing/2014/main" id="{F7C0EF73-A2FE-A36F-84AE-5202F28F17EC}"/>
              </a:ext>
            </a:extLst>
          </p:cNvPr>
          <p:cNvSpPr/>
          <p:nvPr/>
        </p:nvSpPr>
        <p:spPr>
          <a:xfrm>
            <a:off x="10208938" y="1008852"/>
            <a:ext cx="1582430" cy="42549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32" name="Rectangle 31">
            <a:extLst>
              <a:ext uri="{FF2B5EF4-FFF2-40B4-BE49-F238E27FC236}">
                <a16:creationId xmlns:a16="http://schemas.microsoft.com/office/drawing/2014/main" id="{991793EC-C60B-6F6E-E6E4-A1B76F27E5AF}"/>
              </a:ext>
            </a:extLst>
          </p:cNvPr>
          <p:cNvSpPr/>
          <p:nvPr/>
        </p:nvSpPr>
        <p:spPr>
          <a:xfrm>
            <a:off x="10242103" y="1933391"/>
            <a:ext cx="1582430" cy="425495"/>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33" name="Rectangle 32">
            <a:extLst>
              <a:ext uri="{FF2B5EF4-FFF2-40B4-BE49-F238E27FC236}">
                <a16:creationId xmlns:a16="http://schemas.microsoft.com/office/drawing/2014/main" id="{383EEFE2-2CAB-700E-7ABB-C6DED3973A29}"/>
              </a:ext>
            </a:extLst>
          </p:cNvPr>
          <p:cNvSpPr/>
          <p:nvPr/>
        </p:nvSpPr>
        <p:spPr>
          <a:xfrm>
            <a:off x="10242103" y="2944045"/>
            <a:ext cx="1582430" cy="42549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34" name="Rectangle 33">
            <a:extLst>
              <a:ext uri="{FF2B5EF4-FFF2-40B4-BE49-F238E27FC236}">
                <a16:creationId xmlns:a16="http://schemas.microsoft.com/office/drawing/2014/main" id="{11746CC8-BC3A-989E-30BB-0A90A4762235}"/>
              </a:ext>
            </a:extLst>
          </p:cNvPr>
          <p:cNvSpPr/>
          <p:nvPr/>
        </p:nvSpPr>
        <p:spPr>
          <a:xfrm>
            <a:off x="10275268" y="3868584"/>
            <a:ext cx="1582430" cy="425495"/>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35" name="Rectangle 34">
            <a:extLst>
              <a:ext uri="{FF2B5EF4-FFF2-40B4-BE49-F238E27FC236}">
                <a16:creationId xmlns:a16="http://schemas.microsoft.com/office/drawing/2014/main" id="{76BCA25B-0693-59ED-E7A2-F71D8B1C1381}"/>
              </a:ext>
            </a:extLst>
          </p:cNvPr>
          <p:cNvSpPr/>
          <p:nvPr/>
        </p:nvSpPr>
        <p:spPr>
          <a:xfrm>
            <a:off x="10255420" y="4943581"/>
            <a:ext cx="1582430" cy="425495"/>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sp>
        <p:nvSpPr>
          <p:cNvPr id="36" name="Rectangle 35">
            <a:extLst>
              <a:ext uri="{FF2B5EF4-FFF2-40B4-BE49-F238E27FC236}">
                <a16:creationId xmlns:a16="http://schemas.microsoft.com/office/drawing/2014/main" id="{51D52789-1236-1AA9-0B5E-EBAB7FAF26FC}"/>
              </a:ext>
            </a:extLst>
          </p:cNvPr>
          <p:cNvSpPr/>
          <p:nvPr/>
        </p:nvSpPr>
        <p:spPr>
          <a:xfrm>
            <a:off x="10288585" y="5868120"/>
            <a:ext cx="1582430" cy="425495"/>
          </a:xfrm>
          <a:prstGeom prst="rect">
            <a:avLst/>
          </a:prstGeom>
          <a:solidFill>
            <a:schemeClr val="accent6">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Version</a:t>
            </a:r>
          </a:p>
        </p:txBody>
      </p:sp>
      <p:cxnSp>
        <p:nvCxnSpPr>
          <p:cNvPr id="41" name="Straight Arrow Connector 40">
            <a:extLst>
              <a:ext uri="{FF2B5EF4-FFF2-40B4-BE49-F238E27FC236}">
                <a16:creationId xmlns:a16="http://schemas.microsoft.com/office/drawing/2014/main" id="{0677C4D5-0A17-5DA4-F83F-C1615DF798A1}"/>
              </a:ext>
            </a:extLst>
          </p:cNvPr>
          <p:cNvCxnSpPr>
            <a:stCxn id="25" idx="3"/>
            <a:endCxn id="30" idx="1"/>
          </p:cNvCxnSpPr>
          <p:nvPr/>
        </p:nvCxnSpPr>
        <p:spPr>
          <a:xfrm flipV="1">
            <a:off x="9551004" y="1221600"/>
            <a:ext cx="657934" cy="545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4D5821A-9246-298A-0310-6D8EE0075445}"/>
              </a:ext>
            </a:extLst>
          </p:cNvPr>
          <p:cNvCxnSpPr>
            <a:stCxn id="25" idx="3"/>
            <a:endCxn id="32" idx="1"/>
          </p:cNvCxnSpPr>
          <p:nvPr/>
        </p:nvCxnSpPr>
        <p:spPr>
          <a:xfrm>
            <a:off x="9551004" y="1766730"/>
            <a:ext cx="691099" cy="37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E723A9B-10E6-661B-8591-B308401C26B6}"/>
              </a:ext>
            </a:extLst>
          </p:cNvPr>
          <p:cNvCxnSpPr/>
          <p:nvPr/>
        </p:nvCxnSpPr>
        <p:spPr>
          <a:xfrm flipV="1">
            <a:off x="9577996" y="3108074"/>
            <a:ext cx="657934" cy="545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7B9AF0D-1323-A1EC-4144-E8EDF0DF87FA}"/>
              </a:ext>
            </a:extLst>
          </p:cNvPr>
          <p:cNvCxnSpPr/>
          <p:nvPr/>
        </p:nvCxnSpPr>
        <p:spPr>
          <a:xfrm flipV="1">
            <a:off x="9578521" y="5106911"/>
            <a:ext cx="657934" cy="545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CC8C5A-1838-7AB8-7CEB-37211FFB820F}"/>
              </a:ext>
            </a:extLst>
          </p:cNvPr>
          <p:cNvCxnSpPr/>
          <p:nvPr/>
        </p:nvCxnSpPr>
        <p:spPr>
          <a:xfrm>
            <a:off x="9588821" y="3715438"/>
            <a:ext cx="691099" cy="37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D6A7265-0D20-1F5B-B19D-4D09532C7C1E}"/>
              </a:ext>
            </a:extLst>
          </p:cNvPr>
          <p:cNvCxnSpPr/>
          <p:nvPr/>
        </p:nvCxnSpPr>
        <p:spPr>
          <a:xfrm>
            <a:off x="9578521" y="5735907"/>
            <a:ext cx="691099" cy="3794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05201B5-B11B-9439-F6D7-63AE0E26E1A5}"/>
              </a:ext>
            </a:extLst>
          </p:cNvPr>
          <p:cNvCxnSpPr>
            <a:cxnSpLocks/>
          </p:cNvCxnSpPr>
          <p:nvPr/>
        </p:nvCxnSpPr>
        <p:spPr>
          <a:xfrm>
            <a:off x="7575781" y="1697548"/>
            <a:ext cx="2762" cy="395449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E430BFF-2531-638C-80C4-D0037CDD283B}"/>
              </a:ext>
            </a:extLst>
          </p:cNvPr>
          <p:cNvCxnSpPr>
            <a:cxnSpLocks/>
          </p:cNvCxnSpPr>
          <p:nvPr/>
        </p:nvCxnSpPr>
        <p:spPr>
          <a:xfrm>
            <a:off x="7592240" y="3672556"/>
            <a:ext cx="276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C4DD986-F7B9-B6C2-E5D7-045208B585A0}"/>
              </a:ext>
            </a:extLst>
          </p:cNvPr>
          <p:cNvCxnSpPr>
            <a:cxnSpLocks/>
          </p:cNvCxnSpPr>
          <p:nvPr/>
        </p:nvCxnSpPr>
        <p:spPr>
          <a:xfrm flipV="1">
            <a:off x="7566305" y="5661374"/>
            <a:ext cx="276603" cy="19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EC286BA-3522-2CAA-1A65-AB3EC98D2752}"/>
              </a:ext>
            </a:extLst>
          </p:cNvPr>
          <p:cNvCxnSpPr>
            <a:stCxn id="13" idx="3"/>
          </p:cNvCxnSpPr>
          <p:nvPr/>
        </p:nvCxnSpPr>
        <p:spPr>
          <a:xfrm flipV="1">
            <a:off x="7488782" y="3651129"/>
            <a:ext cx="91412"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C0762D3B-D4BE-022A-5D6E-BB65A8D7EE76}"/>
              </a:ext>
            </a:extLst>
          </p:cNvPr>
          <p:cNvCxnSpPr>
            <a:cxnSpLocks/>
          </p:cNvCxnSpPr>
          <p:nvPr/>
        </p:nvCxnSpPr>
        <p:spPr>
          <a:xfrm>
            <a:off x="7574708" y="1711465"/>
            <a:ext cx="27660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BF52A177-B532-C043-403E-B57030B832A0}"/>
              </a:ext>
            </a:extLst>
          </p:cNvPr>
          <p:cNvSpPr txBox="1"/>
          <p:nvPr/>
        </p:nvSpPr>
        <p:spPr>
          <a:xfrm>
            <a:off x="442202" y="4664785"/>
            <a:ext cx="1637200" cy="646331"/>
          </a:xfrm>
          <a:prstGeom prst="rect">
            <a:avLst/>
          </a:prstGeom>
          <a:noFill/>
        </p:spPr>
        <p:txBody>
          <a:bodyPr wrap="square" rtlCol="0">
            <a:spAutoFit/>
          </a:bodyPr>
          <a:lstStyle/>
          <a:p>
            <a:r>
              <a:rPr lang="en-US" dirty="0"/>
              <a:t>Existing Language</a:t>
            </a:r>
          </a:p>
        </p:txBody>
      </p:sp>
      <p:sp>
        <p:nvSpPr>
          <p:cNvPr id="118" name="TextBox 117">
            <a:extLst>
              <a:ext uri="{FF2B5EF4-FFF2-40B4-BE49-F238E27FC236}">
                <a16:creationId xmlns:a16="http://schemas.microsoft.com/office/drawing/2014/main" id="{AAE37D77-5BA3-4BD3-4E0D-4F69D72D6EBD}"/>
              </a:ext>
            </a:extLst>
          </p:cNvPr>
          <p:cNvSpPr txBox="1"/>
          <p:nvPr/>
        </p:nvSpPr>
        <p:spPr>
          <a:xfrm>
            <a:off x="8415424" y="585588"/>
            <a:ext cx="1317719" cy="369332"/>
          </a:xfrm>
          <a:prstGeom prst="rect">
            <a:avLst/>
          </a:prstGeom>
          <a:noFill/>
        </p:spPr>
        <p:txBody>
          <a:bodyPr wrap="square" rtlCol="0">
            <a:spAutoFit/>
          </a:bodyPr>
          <a:lstStyle/>
          <a:p>
            <a:r>
              <a:rPr lang="en-US" b="1" i="1" dirty="0"/>
              <a:t>End-Result</a:t>
            </a:r>
          </a:p>
        </p:txBody>
      </p:sp>
      <p:sp>
        <p:nvSpPr>
          <p:cNvPr id="119" name="TextBox 118">
            <a:extLst>
              <a:ext uri="{FF2B5EF4-FFF2-40B4-BE49-F238E27FC236}">
                <a16:creationId xmlns:a16="http://schemas.microsoft.com/office/drawing/2014/main" id="{4FBAF465-928B-5A3D-D211-783842738A90}"/>
              </a:ext>
            </a:extLst>
          </p:cNvPr>
          <p:cNvSpPr txBox="1"/>
          <p:nvPr/>
        </p:nvSpPr>
        <p:spPr>
          <a:xfrm>
            <a:off x="200096" y="5668248"/>
            <a:ext cx="5020820" cy="523220"/>
          </a:xfrm>
          <a:prstGeom prst="rect">
            <a:avLst/>
          </a:prstGeom>
          <a:noFill/>
        </p:spPr>
        <p:txBody>
          <a:bodyPr wrap="square">
            <a:spAutoFit/>
          </a:bodyPr>
          <a:lstStyle/>
          <a:p>
            <a:r>
              <a:rPr lang="en-US" sz="1400" i="1" dirty="0"/>
              <a:t>Note that this script is intended to just add a new language version for Sitecore items but doesn’t translate content</a:t>
            </a:r>
          </a:p>
        </p:txBody>
      </p:sp>
    </p:spTree>
    <p:extLst>
      <p:ext uri="{BB962C8B-B14F-4D97-AF65-F5344CB8AC3E}">
        <p14:creationId xmlns:p14="http://schemas.microsoft.com/office/powerpoint/2010/main" val="33948816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3280041" y="160536"/>
            <a:ext cx="60881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Competency 8 - Experience Edge Admin API Endpoints</a:t>
            </a:r>
          </a:p>
        </p:txBody>
      </p:sp>
      <p:graphicFrame>
        <p:nvGraphicFramePr>
          <p:cNvPr id="2" name="Table 3">
            <a:extLst>
              <a:ext uri="{FF2B5EF4-FFF2-40B4-BE49-F238E27FC236}">
                <a16:creationId xmlns:a16="http://schemas.microsoft.com/office/drawing/2014/main" id="{D54031F5-288A-7FE5-6188-F7048B23356B}"/>
              </a:ext>
            </a:extLst>
          </p:cNvPr>
          <p:cNvGraphicFramePr>
            <a:graphicFrameLocks noGrp="1"/>
          </p:cNvGraphicFramePr>
          <p:nvPr>
            <p:extLst>
              <p:ext uri="{D42A27DB-BD31-4B8C-83A1-F6EECF244321}">
                <p14:modId xmlns:p14="http://schemas.microsoft.com/office/powerpoint/2010/main" val="1177558403"/>
              </p:ext>
            </p:extLst>
          </p:nvPr>
        </p:nvGraphicFramePr>
        <p:xfrm>
          <a:off x="301557" y="1103909"/>
          <a:ext cx="11352178" cy="5425440"/>
        </p:xfrm>
        <a:graphic>
          <a:graphicData uri="http://schemas.openxmlformats.org/drawingml/2006/table">
            <a:tbl>
              <a:tblPr firstRow="1" bandRow="1">
                <a:tableStyleId>{5C22544A-7EE6-4342-B048-85BDC9FD1C3A}</a:tableStyleId>
              </a:tblPr>
              <a:tblGrid>
                <a:gridCol w="2750044">
                  <a:extLst>
                    <a:ext uri="{9D8B030D-6E8A-4147-A177-3AD203B41FA5}">
                      <a16:colId xmlns:a16="http://schemas.microsoft.com/office/drawing/2014/main" val="2801650850"/>
                    </a:ext>
                  </a:extLst>
                </a:gridCol>
                <a:gridCol w="5080722">
                  <a:extLst>
                    <a:ext uri="{9D8B030D-6E8A-4147-A177-3AD203B41FA5}">
                      <a16:colId xmlns:a16="http://schemas.microsoft.com/office/drawing/2014/main" val="1553992396"/>
                    </a:ext>
                  </a:extLst>
                </a:gridCol>
                <a:gridCol w="1950396">
                  <a:extLst>
                    <a:ext uri="{9D8B030D-6E8A-4147-A177-3AD203B41FA5}">
                      <a16:colId xmlns:a16="http://schemas.microsoft.com/office/drawing/2014/main" val="3887337028"/>
                    </a:ext>
                  </a:extLst>
                </a:gridCol>
                <a:gridCol w="1571016">
                  <a:extLst>
                    <a:ext uri="{9D8B030D-6E8A-4147-A177-3AD203B41FA5}">
                      <a16:colId xmlns:a16="http://schemas.microsoft.com/office/drawing/2014/main" val="3809887059"/>
                    </a:ext>
                  </a:extLst>
                </a:gridCol>
              </a:tblGrid>
              <a:tr h="370840">
                <a:tc>
                  <a:txBody>
                    <a:bodyPr/>
                    <a:lstStyle/>
                    <a:p>
                      <a:r>
                        <a:rPr lang="en-US" dirty="0"/>
                        <a:t>Endpoint</a:t>
                      </a:r>
                    </a:p>
                  </a:txBody>
                  <a:tcPr/>
                </a:tc>
                <a:tc>
                  <a:txBody>
                    <a:bodyPr/>
                    <a:lstStyle/>
                    <a:p>
                      <a:r>
                        <a:rPr lang="en-US" dirty="0"/>
                        <a:t>Description</a:t>
                      </a:r>
                    </a:p>
                  </a:txBody>
                  <a:tcPr/>
                </a:tc>
                <a:tc>
                  <a:txBody>
                    <a:bodyPr/>
                    <a:lstStyle/>
                    <a:p>
                      <a:r>
                        <a:rPr lang="en-US" dirty="0"/>
                        <a:t>Relative Path</a:t>
                      </a:r>
                    </a:p>
                  </a:txBody>
                  <a:tcPr/>
                </a:tc>
                <a:tc>
                  <a:txBody>
                    <a:bodyPr/>
                    <a:lstStyle/>
                    <a:p>
                      <a:r>
                        <a:rPr lang="en-US" dirty="0"/>
                        <a:t>Verb</a:t>
                      </a:r>
                    </a:p>
                  </a:txBody>
                  <a:tcPr/>
                </a:tc>
                <a:extLst>
                  <a:ext uri="{0D108BD9-81ED-4DB2-BD59-A6C34878D82A}">
                    <a16:rowId xmlns:a16="http://schemas.microsoft.com/office/drawing/2014/main" val="320299005"/>
                  </a:ext>
                </a:extLst>
              </a:tr>
              <a:tr h="370840">
                <a:tc>
                  <a:txBody>
                    <a:bodyPr/>
                    <a:lstStyle/>
                    <a:p>
                      <a:r>
                        <a:rPr lang="en-US" dirty="0"/>
                        <a:t>ClearCacheForTenant</a:t>
                      </a:r>
                      <a:r>
                        <a:rPr lang="en-US" sz="1800" b="0" i="0" kern="1200" dirty="0">
                          <a:solidFill>
                            <a:schemeClr val="dk1"/>
                          </a:solidFill>
                          <a:effectLst/>
                          <a:latin typeface="+mn-lt"/>
                          <a:ea typeface="+mn-ea"/>
                          <a:cs typeface="+mn-cs"/>
                        </a:rPr>
                        <a:t> </a:t>
                      </a:r>
                      <a:endParaRPr lang="en-US" dirty="0"/>
                    </a:p>
                  </a:txBody>
                  <a:tcPr>
                    <a:solidFill>
                      <a:srgbClr val="00B050"/>
                    </a:solidFill>
                  </a:tcPr>
                </a:tc>
                <a:tc>
                  <a:txBody>
                    <a:bodyPr/>
                    <a:lstStyle/>
                    <a:p>
                      <a:r>
                        <a:rPr lang="en-US" sz="1800" b="0" i="0" kern="1200" dirty="0">
                          <a:solidFill>
                            <a:schemeClr val="dk1"/>
                          </a:solidFill>
                          <a:effectLst/>
                          <a:latin typeface="+mn-lt"/>
                          <a:ea typeface="+mn-ea"/>
                          <a:cs typeface="+mn-cs"/>
                        </a:rPr>
                        <a:t>Clears the entire cache for a given tenant</a:t>
                      </a:r>
                    </a:p>
                  </a:txBody>
                  <a:tcPr>
                    <a:solidFill>
                      <a:srgbClr val="00B05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/cache</a:t>
                      </a:r>
                      <a:endParaRPr lang="en-US" dirty="0"/>
                    </a:p>
                    <a:p>
                      <a:endParaRPr lang="en-US" dirty="0"/>
                    </a:p>
                  </a:txBody>
                  <a:tcPr>
                    <a:solidFill>
                      <a:srgbClr val="00B050"/>
                    </a:solidFill>
                  </a:tcPr>
                </a:tc>
                <a:tc>
                  <a:txBody>
                    <a:bodyPr/>
                    <a:lstStyle/>
                    <a:p>
                      <a:r>
                        <a:rPr lang="en-US" dirty="0"/>
                        <a:t>Delete</a:t>
                      </a:r>
                    </a:p>
                  </a:txBody>
                  <a:tcPr>
                    <a:solidFill>
                      <a:srgbClr val="00B050"/>
                    </a:solidFill>
                  </a:tcPr>
                </a:tc>
                <a:extLst>
                  <a:ext uri="{0D108BD9-81ED-4DB2-BD59-A6C34878D82A}">
                    <a16:rowId xmlns:a16="http://schemas.microsoft.com/office/drawing/2014/main" val="1727886801"/>
                  </a:ext>
                </a:extLst>
              </a:tr>
              <a:tr h="370840">
                <a:tc>
                  <a:txBody>
                    <a:bodyPr/>
                    <a:lstStyle/>
                    <a:p>
                      <a:r>
                        <a:rPr lang="en-US" dirty="0"/>
                        <a:t>DeleteContent</a:t>
                      </a:r>
                      <a:r>
                        <a:rPr lang="en-US" sz="1800" b="0" i="0" kern="1200" dirty="0">
                          <a:solidFill>
                            <a:schemeClr val="dk1"/>
                          </a:solidFill>
                          <a:effectLst/>
                          <a:latin typeface="+mn-lt"/>
                          <a:ea typeface="+mn-ea"/>
                          <a:cs typeface="+mn-cs"/>
                        </a:rPr>
                        <a:t> </a:t>
                      </a:r>
                      <a:endParaRPr lang="en-US" dirty="0"/>
                    </a:p>
                  </a:txBody>
                  <a:tcPr/>
                </a:tc>
                <a:tc>
                  <a:txBody>
                    <a:bodyPr/>
                    <a:lstStyle/>
                    <a:p>
                      <a:r>
                        <a:rPr lang="en-US" sz="1800" b="0" i="0" kern="1200" dirty="0">
                          <a:solidFill>
                            <a:schemeClr val="dk1"/>
                          </a:solidFill>
                          <a:effectLst/>
                          <a:latin typeface="+mn-lt"/>
                          <a:ea typeface="+mn-ea"/>
                          <a:cs typeface="+mn-cs"/>
                        </a:rPr>
                        <a:t>Removes tenant data from the data storage.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/content</a:t>
                      </a:r>
                      <a:endParaRPr lang="en-US" dirty="0"/>
                    </a:p>
                    <a:p>
                      <a:endParaRPr lang="en-US" dirty="0"/>
                    </a:p>
                  </a:txBody>
                  <a:tcPr/>
                </a:tc>
                <a:tc>
                  <a:txBody>
                    <a:bodyPr/>
                    <a:lstStyle/>
                    <a:p>
                      <a:r>
                        <a:rPr lang="en-US" dirty="0"/>
                        <a:t>Delete</a:t>
                      </a:r>
                    </a:p>
                  </a:txBody>
                  <a:tcPr/>
                </a:tc>
                <a:extLst>
                  <a:ext uri="{0D108BD9-81ED-4DB2-BD59-A6C34878D82A}">
                    <a16:rowId xmlns:a16="http://schemas.microsoft.com/office/drawing/2014/main" val="81912841"/>
                  </a:ext>
                </a:extLst>
              </a:tr>
              <a:tr h="370840">
                <a:tc>
                  <a:txBody>
                    <a:bodyPr/>
                    <a:lstStyle/>
                    <a:p>
                      <a:r>
                        <a:rPr lang="en-US" dirty="0"/>
                        <a:t>GetSettings</a:t>
                      </a:r>
                      <a:r>
                        <a:rPr lang="en-US" sz="1800" b="0" i="0" kern="1200" dirty="0">
                          <a:solidFill>
                            <a:schemeClr val="dk1"/>
                          </a:solidFill>
                          <a:effectLst/>
                          <a:latin typeface="+mn-lt"/>
                          <a:ea typeface="+mn-ea"/>
                          <a:cs typeface="+mn-cs"/>
                        </a:rPr>
                        <a:t> </a:t>
                      </a:r>
                      <a:endParaRPr lang="en-US" dirty="0"/>
                    </a:p>
                  </a:txBody>
                  <a:tcPr/>
                </a:tc>
                <a:tc>
                  <a:txBody>
                    <a:bodyPr/>
                    <a:lstStyle/>
                    <a:p>
                      <a:r>
                        <a:rPr lang="en-US" sz="1800" b="0" i="0" kern="1200" dirty="0">
                          <a:solidFill>
                            <a:schemeClr val="dk1"/>
                          </a:solidFill>
                          <a:effectLst/>
                          <a:latin typeface="+mn-lt"/>
                          <a:ea typeface="+mn-ea"/>
                          <a:cs typeface="+mn-cs"/>
                        </a:rPr>
                        <a:t>Lists all available settings for a tenant.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/settings</a:t>
                      </a:r>
                      <a:endParaRPr lang="en-US" dirty="0"/>
                    </a:p>
                    <a:p>
                      <a:endParaRPr lang="en-US" dirty="0"/>
                    </a:p>
                  </a:txBody>
                  <a:tcPr/>
                </a:tc>
                <a:tc>
                  <a:txBody>
                    <a:bodyPr/>
                    <a:lstStyle/>
                    <a:p>
                      <a:r>
                        <a:rPr lang="en-US" dirty="0"/>
                        <a:t>Get</a:t>
                      </a:r>
                    </a:p>
                  </a:txBody>
                  <a:tcPr/>
                </a:tc>
                <a:extLst>
                  <a:ext uri="{0D108BD9-81ED-4DB2-BD59-A6C34878D82A}">
                    <a16:rowId xmlns:a16="http://schemas.microsoft.com/office/drawing/2014/main" val="3813110305"/>
                  </a:ext>
                </a:extLst>
              </a:tr>
              <a:tr h="370840">
                <a:tc>
                  <a:txBody>
                    <a:bodyPr/>
                    <a:lstStyle/>
                    <a:p>
                      <a:r>
                        <a:rPr lang="en-US" dirty="0"/>
                        <a:t>UpdateSettings</a:t>
                      </a:r>
                      <a:r>
                        <a:rPr lang="en-US" sz="1800" b="0" i="0" kern="1200" dirty="0">
                          <a:solidFill>
                            <a:schemeClr val="dk1"/>
                          </a:solidFill>
                          <a:effectLst/>
                          <a:latin typeface="+mn-lt"/>
                          <a:ea typeface="+mn-ea"/>
                          <a:cs typeface="+mn-cs"/>
                        </a:rPr>
                        <a:t> </a:t>
                      </a:r>
                      <a:endParaRPr lang="en-US" dirty="0"/>
                    </a:p>
                  </a:txBody>
                  <a:tcPr/>
                </a:tc>
                <a:tc>
                  <a:txBody>
                    <a:bodyPr/>
                    <a:lstStyle/>
                    <a:p>
                      <a:r>
                        <a:rPr lang="en-US" sz="1800" b="0" i="0" kern="1200" dirty="0">
                          <a:solidFill>
                            <a:schemeClr val="dk1"/>
                          </a:solidFill>
                          <a:effectLst/>
                          <a:latin typeface="+mn-lt"/>
                          <a:ea typeface="+mn-ea"/>
                          <a:cs typeface="+mn-cs"/>
                        </a:rPr>
                        <a:t>Updates all available settings for a tenant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/settings</a:t>
                      </a:r>
                      <a:endParaRPr lang="en-US" dirty="0"/>
                    </a:p>
                    <a:p>
                      <a:endParaRPr lang="en-US" dirty="0"/>
                    </a:p>
                  </a:txBody>
                  <a:tcPr/>
                </a:tc>
                <a:tc>
                  <a:txBody>
                    <a:bodyPr/>
                    <a:lstStyle/>
                    <a:p>
                      <a:r>
                        <a:rPr lang="en-US" dirty="0"/>
                        <a:t>Put</a:t>
                      </a:r>
                    </a:p>
                  </a:txBody>
                  <a:tcPr/>
                </a:tc>
                <a:extLst>
                  <a:ext uri="{0D108BD9-81ED-4DB2-BD59-A6C34878D82A}">
                    <a16:rowId xmlns:a16="http://schemas.microsoft.com/office/drawing/2014/main" val="1171346304"/>
                  </a:ext>
                </a:extLst>
              </a:tr>
              <a:tr h="370840">
                <a:tc>
                  <a:txBody>
                    <a:bodyPr/>
                    <a:lstStyle/>
                    <a:p>
                      <a:r>
                        <a:rPr lang="en-US" dirty="0"/>
                        <a:t>PatchSettings</a:t>
                      </a:r>
                      <a:r>
                        <a:rPr lang="en-US" sz="1800" b="0" i="0" kern="1200" dirty="0">
                          <a:solidFill>
                            <a:schemeClr val="dk1"/>
                          </a:solidFill>
                          <a:effectLst/>
                          <a:latin typeface="+mn-lt"/>
                          <a:ea typeface="+mn-ea"/>
                          <a:cs typeface="+mn-cs"/>
                        </a:rPr>
                        <a:t> </a:t>
                      </a:r>
                      <a:endParaRPr lang="en-US" dirty="0"/>
                    </a:p>
                  </a:txBody>
                  <a:tcPr/>
                </a:tc>
                <a:tc>
                  <a:txBody>
                    <a:bodyPr/>
                    <a:lstStyle/>
                    <a:p>
                      <a:r>
                        <a:rPr lang="en-US" sz="1800" b="0" i="0" kern="1200" dirty="0">
                          <a:solidFill>
                            <a:schemeClr val="dk1"/>
                          </a:solidFill>
                          <a:effectLst/>
                          <a:latin typeface="+mn-lt"/>
                          <a:ea typeface="+mn-ea"/>
                          <a:cs typeface="+mn-cs"/>
                        </a:rPr>
                        <a:t>Updates a setting for a tenant using one or more Patch operations.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/settings</a:t>
                      </a:r>
                      <a:endParaRPr lang="en-US" dirty="0"/>
                    </a:p>
                    <a:p>
                      <a:endParaRPr lang="en-US" dirty="0"/>
                    </a:p>
                  </a:txBody>
                  <a:tcPr/>
                </a:tc>
                <a:tc>
                  <a:txBody>
                    <a:bodyPr/>
                    <a:lstStyle/>
                    <a:p>
                      <a:r>
                        <a:rPr lang="en-US" dirty="0"/>
                        <a:t>Patch</a:t>
                      </a:r>
                    </a:p>
                  </a:txBody>
                  <a:tcPr/>
                </a:tc>
                <a:extLst>
                  <a:ext uri="{0D108BD9-81ED-4DB2-BD59-A6C34878D82A}">
                    <a16:rowId xmlns:a16="http://schemas.microsoft.com/office/drawing/2014/main" val="106074906"/>
                  </a:ext>
                </a:extLst>
              </a:tr>
              <a:tr h="370840">
                <a:tc>
                  <a:txBody>
                    <a:bodyPr/>
                    <a:lstStyle/>
                    <a:p>
                      <a:r>
                        <a:rPr lang="en-US" dirty="0"/>
                        <a:t>CreateWebhook</a:t>
                      </a:r>
                      <a:r>
                        <a:rPr lang="en-US" sz="1800" b="0" i="0" kern="1200" dirty="0">
                          <a:solidFill>
                            <a:schemeClr val="dk1"/>
                          </a:solidFill>
                          <a:effectLst/>
                          <a:latin typeface="+mn-lt"/>
                          <a:ea typeface="+mn-ea"/>
                          <a:cs typeface="+mn-cs"/>
                        </a:rPr>
                        <a:t> </a:t>
                      </a:r>
                      <a:endParaRPr lang="en-US" dirty="0"/>
                    </a:p>
                  </a:txBody>
                  <a:tcPr/>
                </a:tc>
                <a:tc>
                  <a:txBody>
                    <a:bodyPr/>
                    <a:lstStyle/>
                    <a:p>
                      <a:r>
                        <a:rPr lang="en-US" dirty="0"/>
                        <a:t>Creates a new webhook</a:t>
                      </a:r>
                    </a:p>
                  </a:txBody>
                  <a:tcPr/>
                </a:tc>
                <a:tc>
                  <a:txBody>
                    <a:bodyPr/>
                    <a:lstStyle/>
                    <a:p>
                      <a:r>
                        <a:rPr lang="en-US" dirty="0"/>
                        <a:t>/webhooks</a:t>
                      </a:r>
                    </a:p>
                  </a:txBody>
                  <a:tcPr/>
                </a:tc>
                <a:tc>
                  <a:txBody>
                    <a:bodyPr/>
                    <a:lstStyle/>
                    <a:p>
                      <a:r>
                        <a:rPr lang="en-US" dirty="0"/>
                        <a:t>Post</a:t>
                      </a:r>
                    </a:p>
                  </a:txBody>
                  <a:tcPr/>
                </a:tc>
                <a:extLst>
                  <a:ext uri="{0D108BD9-81ED-4DB2-BD59-A6C34878D82A}">
                    <a16:rowId xmlns:a16="http://schemas.microsoft.com/office/drawing/2014/main" val="3470321151"/>
                  </a:ext>
                </a:extLst>
              </a:tr>
              <a:tr h="370840">
                <a:tc>
                  <a:txBody>
                    <a:bodyPr/>
                    <a:lstStyle/>
                    <a:p>
                      <a:r>
                        <a:rPr lang="en-US" dirty="0"/>
                        <a:t>UpdateWebhook</a:t>
                      </a:r>
                      <a:r>
                        <a:rPr lang="en-US" sz="1800" b="0" i="0" kern="1200" dirty="0">
                          <a:solidFill>
                            <a:schemeClr val="dk1"/>
                          </a:solidFill>
                          <a:effectLst/>
                          <a:latin typeface="+mn-lt"/>
                          <a:ea typeface="+mn-ea"/>
                          <a:cs typeface="+mn-cs"/>
                        </a:rPr>
                        <a:t> </a:t>
                      </a:r>
                      <a:endParaRPr lang="en-US" dirty="0"/>
                    </a:p>
                  </a:txBody>
                  <a:tcPr/>
                </a:tc>
                <a:tc>
                  <a:txBody>
                    <a:bodyPr/>
                    <a:lstStyle/>
                    <a:p>
                      <a:r>
                        <a:rPr lang="en-US" dirty="0"/>
                        <a:t>Updates an existing webhook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/webhooks</a:t>
                      </a:r>
                      <a:r>
                        <a:rPr lang="en-US" sz="1800" b="1" i="0" kern="1200" dirty="0">
                          <a:solidFill>
                            <a:schemeClr val="dk1"/>
                          </a:solidFill>
                          <a:effectLst/>
                          <a:latin typeface="+mn-lt"/>
                          <a:ea typeface="+mn-ea"/>
                          <a:cs typeface="+mn-cs"/>
                        </a:rPr>
                        <a:t>/{id}</a:t>
                      </a:r>
                      <a:endParaRPr lang="en-US" dirty="0"/>
                    </a:p>
                  </a:txBody>
                  <a:tcPr/>
                </a:tc>
                <a:tc>
                  <a:txBody>
                    <a:bodyPr/>
                    <a:lstStyle/>
                    <a:p>
                      <a:r>
                        <a:rPr lang="en-US" dirty="0"/>
                        <a:t>Put</a:t>
                      </a:r>
                    </a:p>
                  </a:txBody>
                  <a:tcPr/>
                </a:tc>
                <a:extLst>
                  <a:ext uri="{0D108BD9-81ED-4DB2-BD59-A6C34878D82A}">
                    <a16:rowId xmlns:a16="http://schemas.microsoft.com/office/drawing/2014/main" val="4239465024"/>
                  </a:ext>
                </a:extLst>
              </a:tr>
              <a:tr h="370840">
                <a:tc>
                  <a:txBody>
                    <a:bodyPr/>
                    <a:lstStyle/>
                    <a:p>
                      <a:r>
                        <a:rPr lang="en-US" dirty="0"/>
                        <a:t>DeleteWebhook</a:t>
                      </a:r>
                      <a:r>
                        <a:rPr lang="en-US" sz="1800" b="0" i="0" kern="1200" dirty="0">
                          <a:solidFill>
                            <a:schemeClr val="dk1"/>
                          </a:solidFill>
                          <a:effectLst/>
                          <a:latin typeface="+mn-lt"/>
                          <a:ea typeface="+mn-ea"/>
                          <a:cs typeface="+mn-cs"/>
                        </a:rPr>
                        <a:t> </a:t>
                      </a:r>
                      <a:endParaRPr lang="en-US" dirty="0"/>
                    </a:p>
                  </a:txBody>
                  <a:tcPr/>
                </a:tc>
                <a:tc>
                  <a:txBody>
                    <a:bodyPr/>
                    <a:lstStyle/>
                    <a:p>
                      <a:r>
                        <a:rPr lang="en-US" dirty="0"/>
                        <a:t>Deletes an existing webhook</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/webhooks/</a:t>
                      </a:r>
                      <a:r>
                        <a:rPr lang="en-US" sz="1800" b="1" i="0" kern="1200" dirty="0">
                          <a:solidFill>
                            <a:schemeClr val="dk1"/>
                          </a:solidFill>
                          <a:effectLst/>
                          <a:latin typeface="+mn-lt"/>
                          <a:ea typeface="+mn-ea"/>
                          <a:cs typeface="+mn-cs"/>
                        </a:rPr>
                        <a:t>{id}</a:t>
                      </a:r>
                      <a:endParaRPr lang="en-US" dirty="0"/>
                    </a:p>
                  </a:txBody>
                  <a:tcPr/>
                </a:tc>
                <a:tc>
                  <a:txBody>
                    <a:bodyPr/>
                    <a:lstStyle/>
                    <a:p>
                      <a:r>
                        <a:rPr lang="en-US" dirty="0"/>
                        <a:t>Delete</a:t>
                      </a:r>
                    </a:p>
                  </a:txBody>
                  <a:tcPr/>
                </a:tc>
                <a:extLst>
                  <a:ext uri="{0D108BD9-81ED-4DB2-BD59-A6C34878D82A}">
                    <a16:rowId xmlns:a16="http://schemas.microsoft.com/office/drawing/2014/main" val="2262936838"/>
                  </a:ext>
                </a:extLst>
              </a:tr>
              <a:tr h="370840">
                <a:tc>
                  <a:txBody>
                    <a:bodyPr/>
                    <a:lstStyle/>
                    <a:p>
                      <a:r>
                        <a:rPr lang="en-US" dirty="0"/>
                        <a:t>ListWebhooks</a:t>
                      </a:r>
                      <a:r>
                        <a:rPr lang="en-US" sz="1800" b="0" i="0" kern="1200" dirty="0">
                          <a:solidFill>
                            <a:schemeClr val="dk1"/>
                          </a:solidFill>
                          <a:effectLst/>
                          <a:latin typeface="+mn-lt"/>
                          <a:ea typeface="+mn-ea"/>
                          <a:cs typeface="+mn-cs"/>
                        </a:rPr>
                        <a:t> </a:t>
                      </a:r>
                      <a:endParaRPr lang="en-US" dirty="0"/>
                    </a:p>
                  </a:txBody>
                  <a:tcPr/>
                </a:tc>
                <a:tc>
                  <a:txBody>
                    <a:bodyPr/>
                    <a:lstStyle/>
                    <a:p>
                      <a:r>
                        <a:rPr lang="en-US" dirty="0"/>
                        <a:t>Deletes all webhooks in a tenant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/webhooks</a:t>
                      </a:r>
                    </a:p>
                  </a:txBody>
                  <a:tcPr/>
                </a:tc>
                <a:tc>
                  <a:txBody>
                    <a:bodyPr/>
                    <a:lstStyle/>
                    <a:p>
                      <a:r>
                        <a:rPr lang="en-US" dirty="0"/>
                        <a:t>Get</a:t>
                      </a:r>
                    </a:p>
                  </a:txBody>
                  <a:tcPr/>
                </a:tc>
                <a:extLst>
                  <a:ext uri="{0D108BD9-81ED-4DB2-BD59-A6C34878D82A}">
                    <a16:rowId xmlns:a16="http://schemas.microsoft.com/office/drawing/2014/main" val="3664237177"/>
                  </a:ext>
                </a:extLst>
              </a:tr>
              <a:tr h="370840">
                <a:tc>
                  <a:txBody>
                    <a:bodyPr/>
                    <a:lstStyle/>
                    <a:p>
                      <a:r>
                        <a:rPr lang="en-US" dirty="0"/>
                        <a:t>GetWebhookById</a:t>
                      </a:r>
                      <a:r>
                        <a:rPr lang="en-US" sz="1800" b="0" i="0" kern="1200" dirty="0">
                          <a:solidFill>
                            <a:schemeClr val="dk1"/>
                          </a:solidFill>
                          <a:effectLst/>
                          <a:latin typeface="+mn-lt"/>
                          <a:ea typeface="+mn-ea"/>
                          <a:cs typeface="+mn-cs"/>
                        </a:rPr>
                        <a:t> </a:t>
                      </a:r>
                      <a:endParaRPr lang="en-US" dirty="0"/>
                    </a:p>
                  </a:txBody>
                  <a:tcPr/>
                </a:tc>
                <a:tc>
                  <a:txBody>
                    <a:bodyPr/>
                    <a:lstStyle/>
                    <a:p>
                      <a:r>
                        <a:rPr lang="en-US" sz="1800" b="0" i="0" kern="1200" dirty="0">
                          <a:solidFill>
                            <a:schemeClr val="dk1"/>
                          </a:solidFill>
                          <a:effectLst/>
                          <a:latin typeface="+mn-lt"/>
                          <a:ea typeface="+mn-ea"/>
                          <a:cs typeface="+mn-cs"/>
                        </a:rPr>
                        <a:t>Gets a specific tenant webhook</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/webhooks</a:t>
                      </a:r>
                      <a:r>
                        <a:rPr lang="en-US" sz="1800" b="1" i="0" kern="1200" dirty="0">
                          <a:solidFill>
                            <a:schemeClr val="dk1"/>
                          </a:solidFill>
                          <a:effectLst/>
                          <a:latin typeface="+mn-lt"/>
                          <a:ea typeface="+mn-ea"/>
                          <a:cs typeface="+mn-cs"/>
                        </a:rPr>
                        <a:t>/{id}</a:t>
                      </a:r>
                      <a:endParaRPr lang="en-US" dirty="0"/>
                    </a:p>
                  </a:txBody>
                  <a:tcPr/>
                </a:tc>
                <a:tc>
                  <a:txBody>
                    <a:bodyPr/>
                    <a:lstStyle/>
                    <a:p>
                      <a:r>
                        <a:rPr lang="en-US" dirty="0"/>
                        <a:t>Get</a:t>
                      </a:r>
                    </a:p>
                  </a:txBody>
                  <a:tcPr/>
                </a:tc>
                <a:extLst>
                  <a:ext uri="{0D108BD9-81ED-4DB2-BD59-A6C34878D82A}">
                    <a16:rowId xmlns:a16="http://schemas.microsoft.com/office/drawing/2014/main" val="4153362043"/>
                  </a:ext>
                </a:extLst>
              </a:tr>
            </a:tbl>
          </a:graphicData>
        </a:graphic>
      </p:graphicFrame>
      <p:sp>
        <p:nvSpPr>
          <p:cNvPr id="4" name="TextBox 3">
            <a:extLst>
              <a:ext uri="{FF2B5EF4-FFF2-40B4-BE49-F238E27FC236}">
                <a16:creationId xmlns:a16="http://schemas.microsoft.com/office/drawing/2014/main" id="{ECF5920E-C8CF-3ED1-5FAA-589E932D2511}"/>
              </a:ext>
            </a:extLst>
          </p:cNvPr>
          <p:cNvSpPr txBox="1"/>
          <p:nvPr/>
        </p:nvSpPr>
        <p:spPr>
          <a:xfrm>
            <a:off x="202430" y="644616"/>
            <a:ext cx="91069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Base URL: </a:t>
            </a:r>
            <a:r>
              <a:rPr kumimoji="0" lang="en-US" sz="1800" b="1" i="0" u="none" strike="noStrike" kern="1200" cap="none" spc="0" normalizeH="0" baseline="0" noProof="0" dirty="0">
                <a:ln>
                  <a:noFill/>
                </a:ln>
                <a:solidFill>
                  <a:srgbClr val="252727"/>
                </a:solidFill>
                <a:effectLst/>
                <a:uLnTx/>
                <a:uFillTx/>
                <a:latin typeface="ui-monospace"/>
                <a:ea typeface="+mn-ea"/>
                <a:cs typeface="+mn-cs"/>
              </a:rPr>
              <a:t>https://edge.sitecorecloud.io/api/admin/v1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36681C2-F9B5-C142-5DE6-0B564FA84F8A}"/>
              </a:ext>
            </a:extLst>
          </p:cNvPr>
          <p:cNvSpPr txBox="1"/>
          <p:nvPr/>
        </p:nvSpPr>
        <p:spPr>
          <a:xfrm>
            <a:off x="3022989" y="6513274"/>
            <a:ext cx="614602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https://doc.sitecore.com/xmc/en/developers/xm-cloud/admin-api.html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1425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8CA91FA-5C69-DF3C-60B6-B51398C76CC6}"/>
              </a:ext>
            </a:extLst>
          </p:cNvPr>
          <p:cNvSpPr txBox="1"/>
          <p:nvPr/>
        </p:nvSpPr>
        <p:spPr>
          <a:xfrm>
            <a:off x="5183541" y="96855"/>
            <a:ext cx="205594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Important points</a:t>
            </a:r>
          </a:p>
        </p:txBody>
      </p:sp>
      <p:sp>
        <p:nvSpPr>
          <p:cNvPr id="2" name="TextBox 1">
            <a:extLst>
              <a:ext uri="{FF2B5EF4-FFF2-40B4-BE49-F238E27FC236}">
                <a16:creationId xmlns:a16="http://schemas.microsoft.com/office/drawing/2014/main" id="{0390E479-97E7-78A4-0DBF-C05461995186}"/>
              </a:ext>
            </a:extLst>
          </p:cNvPr>
          <p:cNvSpPr txBox="1"/>
          <p:nvPr/>
        </p:nvSpPr>
        <p:spPr>
          <a:xfrm>
            <a:off x="235880" y="574836"/>
            <a:ext cx="11720239" cy="618630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Insert Options (set in template standard values) is mainly used to streamline options under a parent in the content tree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Standard Values help define default field values, usually go hand-in-hand with tokens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indent="-285750">
              <a:buFont typeface="Wingdings" panose="05000000000000000000" pitchFamily="2" charset="2"/>
              <a:buChar char="§"/>
            </a:pPr>
            <a:r>
              <a:rPr kumimoji="0" lang="en-US" sz="1800" b="0" i="0" u="none" strike="noStrike" kern="1200" cap="none" spc="0" normalizeH="0" baseline="0" noProof="0" dirty="0">
                <a:ln>
                  <a:noFill/>
                </a:ln>
                <a:solidFill>
                  <a:srgbClr val="252727"/>
                </a:solidFill>
                <a:effectLst/>
                <a:uLnTx/>
                <a:uFillTx/>
                <a:latin typeface="__Open_Sans_a5ed60"/>
                <a:ea typeface="+mn-ea"/>
                <a:cs typeface="+mn-cs"/>
              </a:rPr>
              <a:t>In the Content Editor, you can set </a:t>
            </a:r>
            <a:r>
              <a:rPr kumimoji="0" lang="en-US" sz="1800" b="0" i="0" u="none" strike="noStrike" kern="1200" cap="none" spc="0" normalizeH="0" baseline="0" noProof="0" dirty="0">
                <a:ln>
                  <a:noFill/>
                </a:ln>
                <a:solidFill>
                  <a:srgbClr val="252727"/>
                </a:solidFill>
                <a:effectLst/>
                <a:uLnTx/>
                <a:uFillTx/>
                <a:latin typeface="__Open_Sans_a5ed60"/>
                <a:ea typeface="+mn-ea"/>
                <a:cs typeface="+mn-cs"/>
                <a:hlinkClick r:id="rId2"/>
              </a:rPr>
              <a:t>placeholder restrictions</a:t>
            </a:r>
            <a:r>
              <a:rPr kumimoji="0" lang="en-US" sz="1800" b="0" i="0" u="none" strike="noStrike" kern="1200" cap="none" spc="0" normalizeH="0" baseline="0" noProof="0" dirty="0">
                <a:ln>
                  <a:noFill/>
                </a:ln>
                <a:solidFill>
                  <a:srgbClr val="252727"/>
                </a:solidFill>
                <a:effectLst/>
                <a:uLnTx/>
                <a:uFillTx/>
                <a:latin typeface="__Open_Sans_a5ed60"/>
                <a:ea typeface="+mn-ea"/>
                <a:cs typeface="+mn-cs"/>
              </a:rPr>
              <a:t> for your layout placeholders. These restrictions are applied on all pages in the site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Specifying Source for a field in template helps showing a filtered data list from the concerned content tree location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Specifying Datasource location </a:t>
            </a:r>
            <a:r>
              <a:rPr kumimoji="0" lang="en-US" sz="1800" b="0" i="0" u="none" strike="noStrike" kern="1200" cap="none" spc="0" normalizeH="0" baseline="0" noProof="0" dirty="0">
                <a:ln>
                  <a:noFill/>
                </a:ln>
                <a:solidFill>
                  <a:srgbClr val="252727"/>
                </a:solidFill>
                <a:effectLst/>
                <a:uLnTx/>
                <a:uFillTx/>
                <a:latin typeface="__Open_Sans_a5ed60"/>
                <a:ea typeface="+mn-ea"/>
                <a:cs typeface="+mn-cs"/>
              </a:rPr>
              <a:t>restricts the content author by allowing to look for the data source in a specific location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srgbClr val="252727"/>
              </a:solidFill>
              <a:latin typeface="__Open_Sans_a5ed60"/>
            </a:endParaRPr>
          </a:p>
          <a:p>
            <a:pPr marL="285750" indent="-285750">
              <a:buFont typeface="Wingdings" panose="05000000000000000000" pitchFamily="2" charset="2"/>
              <a:buChar cha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Remember that Access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Viewer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view</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security mapping while Security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Editor</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is to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edit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security for user/roles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field can get duplicated due to its presence in base template so, with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te</a:t>
            </a:r>
            <a:r>
              <a:rPr lang="en-US" dirty="0" err="1">
                <a:solidFill>
                  <a:prstClr val="black"/>
                </a:solidFill>
                <a:latin typeface="Calibri" panose="020F0502020204030204"/>
              </a:rPr>
              <a:t>mplate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inheritance in place, ensure field names are unique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SPE scripts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available for Remove Site Collection, Remove Site, Remove Site Collection Folder, or Remove Site Folder</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The deployment log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displays the progress, status, warnings, and errors of an XM Cloud deployment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n-US" dirty="0">
              <a:solidFill>
                <a:prstClr val="black"/>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dirty="0">
                <a:solidFill>
                  <a:prstClr val="black"/>
                </a:solidFill>
                <a:latin typeface="Calibri" panose="020F0502020204030204"/>
                <a:hlinkClick r:id="rId5"/>
              </a:rPr>
              <a:t>D</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5"/>
              </a:rPr>
              <a:t>ownload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 XM Cloud log files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with this command: dotnet sitecore cloud environment log download --environment-id &lt;env-id&gt; --filename &lt;filename&gt;</a:t>
            </a:r>
          </a:p>
        </p:txBody>
      </p:sp>
    </p:spTree>
    <p:extLst>
      <p:ext uri="{BB962C8B-B14F-4D97-AF65-F5344CB8AC3E}">
        <p14:creationId xmlns:p14="http://schemas.microsoft.com/office/powerpoint/2010/main" val="135891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A2CDE78-65FD-AD62-4265-94B22FD43F27}"/>
              </a:ext>
            </a:extLst>
          </p:cNvPr>
          <p:cNvSpPr txBox="1"/>
          <p:nvPr/>
        </p:nvSpPr>
        <p:spPr>
          <a:xfrm>
            <a:off x="5129852" y="163077"/>
            <a:ext cx="2546449" cy="400110"/>
          </a:xfrm>
          <a:prstGeom prst="rect">
            <a:avLst/>
          </a:prstGeom>
          <a:noFill/>
        </p:spPr>
        <p:txBody>
          <a:bodyPr wrap="square" rtlCol="0">
            <a:spAutoFit/>
          </a:bodyPr>
          <a:lstStyle/>
          <a:p>
            <a:r>
              <a:rPr lang="en-US" sz="2000" b="1" dirty="0"/>
              <a:t>Exam Competencies</a:t>
            </a:r>
          </a:p>
        </p:txBody>
      </p:sp>
      <p:sp>
        <p:nvSpPr>
          <p:cNvPr id="8" name="TextBox 7">
            <a:extLst>
              <a:ext uri="{FF2B5EF4-FFF2-40B4-BE49-F238E27FC236}">
                <a16:creationId xmlns:a16="http://schemas.microsoft.com/office/drawing/2014/main" id="{8B2F5872-20B9-049C-84F7-1AC7D4B38A8C}"/>
              </a:ext>
            </a:extLst>
          </p:cNvPr>
          <p:cNvSpPr txBox="1"/>
          <p:nvPr/>
        </p:nvSpPr>
        <p:spPr>
          <a:xfrm>
            <a:off x="165347" y="1338941"/>
            <a:ext cx="11988152"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A very basic exam to test XM Cloud concepts/terms, Tip: thorough the Sitecore XM Cloud documentation</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Questions could delve into general Sitecore concepts like CLI, security, templates too</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No code-based questions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In questions with multiple correct answers, all options “could” be correct</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Don’t select all options unless sure since exam evaluator might see only the correct combination</a:t>
            </a:r>
          </a:p>
        </p:txBody>
      </p:sp>
      <p:sp>
        <p:nvSpPr>
          <p:cNvPr id="2" name="TextBox 1">
            <a:extLst>
              <a:ext uri="{FF2B5EF4-FFF2-40B4-BE49-F238E27FC236}">
                <a16:creationId xmlns:a16="http://schemas.microsoft.com/office/drawing/2014/main" id="{C2BAAEDD-80A8-6754-9EFE-A1BD02A82B2A}"/>
              </a:ext>
            </a:extLst>
          </p:cNvPr>
          <p:cNvSpPr txBox="1"/>
          <p:nvPr/>
        </p:nvSpPr>
        <p:spPr>
          <a:xfrm>
            <a:off x="648960" y="6375298"/>
            <a:ext cx="11097928" cy="369332"/>
          </a:xfrm>
          <a:prstGeom prst="rect">
            <a:avLst/>
          </a:prstGeom>
          <a:noFill/>
        </p:spPr>
        <p:txBody>
          <a:bodyPr wrap="square">
            <a:spAutoFit/>
          </a:bodyPr>
          <a:lstStyle/>
          <a:p>
            <a:r>
              <a:rPr lang="en-US" dirty="0">
                <a:hlinkClick r:id="rId2"/>
              </a:rPr>
              <a:t>https://learning.sitecore.com/learn/course/1253/play/1896:710/study-guide-xm-cloud-developer-certification-exam</a:t>
            </a:r>
            <a:endParaRPr lang="en-US" dirty="0"/>
          </a:p>
        </p:txBody>
      </p:sp>
    </p:spTree>
    <p:extLst>
      <p:ext uri="{BB962C8B-B14F-4D97-AF65-F5344CB8AC3E}">
        <p14:creationId xmlns:p14="http://schemas.microsoft.com/office/powerpoint/2010/main" val="29655953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2BA5A5-EB36-7263-8D10-3F7E6E11D1B5}"/>
              </a:ext>
            </a:extLst>
          </p:cNvPr>
          <p:cNvSpPr txBox="1"/>
          <p:nvPr/>
        </p:nvSpPr>
        <p:spPr>
          <a:xfrm>
            <a:off x="5378939" y="144379"/>
            <a:ext cx="1865193" cy="400110"/>
          </a:xfrm>
          <a:prstGeom prst="rect">
            <a:avLst/>
          </a:prstGeom>
          <a:noFill/>
        </p:spPr>
        <p:txBody>
          <a:bodyPr wrap="square" rtlCol="0">
            <a:spAutoFit/>
          </a:bodyPr>
          <a:lstStyle/>
          <a:p>
            <a:r>
              <a:rPr lang="en-US" sz="2000" b="1" dirty="0"/>
              <a:t>Additional Tips</a:t>
            </a:r>
          </a:p>
        </p:txBody>
      </p:sp>
      <p:sp>
        <p:nvSpPr>
          <p:cNvPr id="3" name="TextBox 2">
            <a:extLst>
              <a:ext uri="{FF2B5EF4-FFF2-40B4-BE49-F238E27FC236}">
                <a16:creationId xmlns:a16="http://schemas.microsoft.com/office/drawing/2014/main" id="{E7F61AAB-C609-FAC8-5B98-C89E6A1E4A6F}"/>
              </a:ext>
            </a:extLst>
          </p:cNvPr>
          <p:cNvSpPr txBox="1"/>
          <p:nvPr/>
        </p:nvSpPr>
        <p:spPr>
          <a:xfrm>
            <a:off x="287994" y="663531"/>
            <a:ext cx="11720239" cy="3970318"/>
          </a:xfrm>
          <a:prstGeom prst="rect">
            <a:avLst/>
          </a:prstGeom>
          <a:noFill/>
        </p:spPr>
        <p:txBody>
          <a:bodyPr wrap="square" rtlCol="0">
            <a:spAutoFit/>
          </a:bodyPr>
          <a:lstStyle/>
          <a:p>
            <a:endParaRPr lang="en-US" dirty="0"/>
          </a:p>
          <a:p>
            <a:pPr marL="742950" lvl="1" indent="-285750">
              <a:buFont typeface="Wingdings" panose="05000000000000000000" pitchFamily="2" charset="2"/>
              <a:buChar char="ü"/>
            </a:pPr>
            <a:r>
              <a:rPr lang="en-US" dirty="0"/>
              <a:t>Thorough all question/answers in eLearning study guide</a:t>
            </a:r>
          </a:p>
          <a:p>
            <a:pPr lvl="1"/>
            <a:endParaRPr lang="en-US" dirty="0"/>
          </a:p>
          <a:p>
            <a:pPr marL="742950" lvl="1" indent="-285750">
              <a:buFont typeface="Wingdings" panose="05000000000000000000" pitchFamily="2" charset="2"/>
              <a:buChar char="ü"/>
            </a:pPr>
            <a:r>
              <a:rPr lang="en-US" dirty="0"/>
              <a:t>Overview of GraphQL query examples</a:t>
            </a:r>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r>
              <a:rPr lang="en-US" dirty="0"/>
              <a:t>Overview of GraphQL mutations</a:t>
            </a:r>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r>
              <a:rPr lang="en-US" dirty="0"/>
              <a:t>Overview of API endpoints</a:t>
            </a:r>
          </a:p>
          <a:p>
            <a:pPr lvl="1"/>
            <a:endParaRPr lang="en-US" dirty="0"/>
          </a:p>
          <a:p>
            <a:pPr lvl="1"/>
            <a:endParaRPr lang="en-US" dirty="0"/>
          </a:p>
          <a:p>
            <a:pPr marL="285750" indent="-285750">
              <a:buFont typeface="Wingdings" panose="05000000000000000000" pitchFamily="2" charset="2"/>
              <a:buChar char="§"/>
            </a:pPr>
            <a:endParaRPr lang="en-US" dirty="0"/>
          </a:p>
          <a:p>
            <a:pPr marL="1200150" lvl="2" indent="-285750">
              <a:buFont typeface="Wingdings" panose="05000000000000000000" pitchFamily="2" charset="2"/>
              <a:buChar char="ü"/>
            </a:pPr>
            <a:endParaRPr lang="en-US" dirty="0"/>
          </a:p>
          <a:p>
            <a:pPr marL="742950" lvl="1" indent="-285750">
              <a:buFont typeface="Wingdings" panose="05000000000000000000" pitchFamily="2" charset="2"/>
              <a:buChar char="ü"/>
            </a:pPr>
            <a:endParaRPr lang="en-US" dirty="0"/>
          </a:p>
          <a:p>
            <a:endParaRPr lang="en-US" dirty="0"/>
          </a:p>
        </p:txBody>
      </p:sp>
    </p:spTree>
    <p:extLst>
      <p:ext uri="{BB962C8B-B14F-4D97-AF65-F5344CB8AC3E}">
        <p14:creationId xmlns:p14="http://schemas.microsoft.com/office/powerpoint/2010/main" val="637752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32061"/>
            <a:ext cx="11386515" cy="5496313"/>
          </a:xfrm>
          <a:prstGeom prst="rect">
            <a:avLst/>
          </a:prstGeom>
        </p:spPr>
        <p:txBody>
          <a:bodyPr vert="horz" wrap="square" lIns="0" tIns="12700" rIns="0" bIns="0" rtlCol="0">
            <a:spAutoFit/>
          </a:bodyPr>
          <a:lstStyle/>
          <a:p>
            <a:pPr algn="ctr">
              <a:lnSpc>
                <a:spcPct val="150000"/>
              </a:lnSpc>
              <a:spcBef>
                <a:spcPts val="3250"/>
              </a:spcBef>
            </a:pPr>
            <a:br>
              <a:rPr lang="en-US" sz="6000" spc="-300" dirty="0"/>
            </a:br>
            <a:r>
              <a:rPr lang="en-US" sz="2000" spc="-300" dirty="0">
                <a:solidFill>
                  <a:srgbClr val="28DFF8"/>
                </a:solidFill>
                <a:latin typeface="Algerian" panose="04020705040A02060702" pitchFamily="82" charset="0"/>
              </a:rPr>
              <a:t>100%  Loaded</a:t>
            </a: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br>
              <a:rPr lang="en-US" sz="2000" spc="-300" dirty="0">
                <a:solidFill>
                  <a:srgbClr val="28DFF8"/>
                </a:solidFill>
                <a:latin typeface="Algerian" panose="04020705040A02060702" pitchFamily="82" charset="0"/>
              </a:rPr>
            </a:br>
            <a:r>
              <a:rPr lang="en-US" sz="2000" spc="-300" dirty="0">
                <a:latin typeface="Sitka Text" pitchFamily="2" charset="0"/>
              </a:rPr>
              <a:t>The Beginning</a:t>
            </a:r>
            <a:br>
              <a:rPr lang="en-US" sz="2000" spc="-300" dirty="0"/>
            </a:br>
            <a:endParaRPr sz="2000" spc="-85" dirty="0"/>
          </a:p>
        </p:txBody>
      </p:sp>
      <p:cxnSp>
        <p:nvCxnSpPr>
          <p:cNvPr id="5" name="Straight Connector 4"/>
          <p:cNvCxnSpPr/>
          <p:nvPr/>
        </p:nvCxnSpPr>
        <p:spPr>
          <a:xfrm>
            <a:off x="2209800" y="4125286"/>
            <a:ext cx="7315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ext&#10;&#10;Description automatically generated">
            <a:extLst>
              <a:ext uri="{FF2B5EF4-FFF2-40B4-BE49-F238E27FC236}">
                <a16:creationId xmlns:a16="http://schemas.microsoft.com/office/drawing/2014/main" id="{918A1E20-A628-46D9-B299-F5DA25616D2B}"/>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PencilGrayscale/>
                    </a14:imgEffect>
                  </a14:imgLayer>
                </a14:imgProps>
              </a:ext>
              <a:ext uri="{28A0092B-C50C-407E-A947-70E740481C1C}">
                <a14:useLocalDpi xmlns:a14="http://schemas.microsoft.com/office/drawing/2010/main" val="0"/>
              </a:ext>
            </a:extLst>
          </a:blip>
          <a:stretch>
            <a:fillRect/>
          </a:stretch>
        </p:blipFill>
        <p:spPr>
          <a:xfrm>
            <a:off x="174141" y="1113567"/>
            <a:ext cx="3959370" cy="5638800"/>
          </a:xfrm>
          <a:prstGeom prst="rect">
            <a:avLst/>
          </a:prstGeom>
        </p:spPr>
      </p:pic>
      <p:pic>
        <p:nvPicPr>
          <p:cNvPr id="10" name="Picture 9" descr="A person wearing a garment&#10;&#10;Description automatically generated with medium confidence">
            <a:extLst>
              <a:ext uri="{FF2B5EF4-FFF2-40B4-BE49-F238E27FC236}">
                <a16:creationId xmlns:a16="http://schemas.microsoft.com/office/drawing/2014/main" id="{B8CFB2EB-B8A7-4EF3-BCB1-3B141506D3E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3029" y="995800"/>
            <a:ext cx="4346430" cy="5638800"/>
          </a:xfrm>
          <a:prstGeom prst="rect">
            <a:avLst/>
          </a:prstGeom>
          <a:effectLst>
            <a:glow rad="368300">
              <a:schemeClr val="accent1">
                <a:lumMod val="20000"/>
                <a:lumOff val="80000"/>
                <a:alpha val="87000"/>
              </a:schemeClr>
            </a:glow>
            <a:outerShdw blurRad="50800" dist="38100" dir="2700000" algn="tl" rotWithShape="0">
              <a:prstClr val="black">
                <a:alpha val="40000"/>
              </a:prstClr>
            </a:outerShdw>
          </a:effectLst>
        </p:spPr>
      </p:pic>
      <p:pic>
        <p:nvPicPr>
          <p:cNvPr id="11" name="Graphic 10" descr="Hourglass Finished with solid fill">
            <a:extLst>
              <a:ext uri="{FF2B5EF4-FFF2-40B4-BE49-F238E27FC236}">
                <a16:creationId xmlns:a16="http://schemas.microsoft.com/office/drawing/2014/main" id="{7E230933-3B73-44A7-A090-CFFED7C471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2277" y="2659141"/>
            <a:ext cx="914400" cy="914400"/>
          </a:xfrm>
          <a:prstGeom prst="rect">
            <a:avLst/>
          </a:prstGeom>
        </p:spPr>
      </p:pic>
      <p:sp>
        <p:nvSpPr>
          <p:cNvPr id="4" name="Footer Placeholder 1">
            <a:extLst>
              <a:ext uri="{FF2B5EF4-FFF2-40B4-BE49-F238E27FC236}">
                <a16:creationId xmlns:a16="http://schemas.microsoft.com/office/drawing/2014/main" id="{FA323DF8-F299-1B0A-8486-2F37B1831CEC}"/>
              </a:ext>
            </a:extLst>
          </p:cNvPr>
          <p:cNvSpPr>
            <a:spLocks noGrp="1"/>
          </p:cNvSpPr>
          <p:nvPr>
            <p:ph type="ftr" sz="quarter" idx="5"/>
          </p:nvPr>
        </p:nvSpPr>
        <p:spPr>
          <a:xfrm>
            <a:off x="4169285" y="6409467"/>
            <a:ext cx="3251251" cy="3429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srgbClr val="00B0F0"/>
                </a:solidFill>
                <a:effectLst/>
                <a:uLnTx/>
                <a:uFillTx/>
                <a:latin typeface="Calibri"/>
                <a:ea typeface="+mn-ea"/>
                <a:cs typeface="+mn-cs"/>
              </a:rPr>
              <a:t>- NAVAN</a:t>
            </a:r>
          </a:p>
        </p:txBody>
      </p:sp>
    </p:spTree>
    <p:extLst>
      <p:ext uri="{BB962C8B-B14F-4D97-AF65-F5344CB8AC3E}">
        <p14:creationId xmlns:p14="http://schemas.microsoft.com/office/powerpoint/2010/main" val="2953382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C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2D050"/>
        </a:solidFill>
        <a:ln>
          <a:solidFill>
            <a:srgbClr val="FFFF00"/>
          </a:solid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20128</TotalTime>
  <Words>8304</Words>
  <Application>Microsoft Office PowerPoint</Application>
  <PresentationFormat>Widescreen</PresentationFormat>
  <Paragraphs>1359</Paragraphs>
  <Slides>91</Slides>
  <Notes>2</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91</vt:i4>
      </vt:variant>
    </vt:vector>
  </HeadingPairs>
  <TitlesOfParts>
    <vt:vector size="113" baseType="lpstr">
      <vt:lpstr>__avenir_017759</vt:lpstr>
      <vt:lpstr>__Open_Sans_a5ed60</vt:lpstr>
      <vt:lpstr>Algerian</vt:lpstr>
      <vt:lpstr>Aptos Narrow</vt:lpstr>
      <vt:lpstr>Arial</vt:lpstr>
      <vt:lpstr>Arial Black</vt:lpstr>
      <vt:lpstr>Calibri</vt:lpstr>
      <vt:lpstr>Calibri Light</vt:lpstr>
      <vt:lpstr>Courier New</vt:lpstr>
      <vt:lpstr>Dubai</vt:lpstr>
      <vt:lpstr>Segoe UI Black</vt:lpstr>
      <vt:lpstr>Sitka Text</vt:lpstr>
      <vt:lpstr>source-serif-pro</vt:lpstr>
      <vt:lpstr>Symbol</vt:lpstr>
      <vt:lpstr>Times New Roman</vt:lpstr>
      <vt:lpstr>Trebuchet MS</vt:lpstr>
      <vt:lpstr>ui-monospace</vt:lpstr>
      <vt:lpstr>var(--font-avenir-next)</vt:lpstr>
      <vt:lpstr>var(--font-family-body)</vt:lpstr>
      <vt:lpstr>Wingdings</vt:lpstr>
      <vt:lpstr>Office Theme</vt:lpstr>
      <vt:lpstr>1_Office Theme</vt:lpstr>
      <vt:lpstr>Sitecore XM Cloud Developer Certification Crash-Course Stoneman   to   Superman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100%  Loaded       The Beginning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Navaneeth Sundarrajan</dc:creator>
  <cp:lastModifiedBy>Navaneeth Sundarrajan</cp:lastModifiedBy>
  <cp:revision>169</cp:revision>
  <dcterms:created xsi:type="dcterms:W3CDTF">2023-09-06T23:16:00Z</dcterms:created>
  <dcterms:modified xsi:type="dcterms:W3CDTF">2023-10-19T09:37:31Z</dcterms:modified>
</cp:coreProperties>
</file>